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5" r:id="rId1"/>
  </p:sldMasterIdLst>
  <p:notesMasterIdLst>
    <p:notesMasterId r:id="rId28"/>
  </p:notesMasterIdLst>
  <p:handoutMasterIdLst>
    <p:handoutMasterId r:id="rId29"/>
  </p:handoutMasterIdLst>
  <p:sldIdLst>
    <p:sldId id="331" r:id="rId2"/>
    <p:sldId id="2147377767" r:id="rId3"/>
    <p:sldId id="2147377768" r:id="rId4"/>
    <p:sldId id="3739" r:id="rId5"/>
    <p:sldId id="3761" r:id="rId6"/>
    <p:sldId id="3781" r:id="rId7"/>
    <p:sldId id="2147377776" r:id="rId8"/>
    <p:sldId id="2147377835" r:id="rId9"/>
    <p:sldId id="3774" r:id="rId10"/>
    <p:sldId id="2147377839" r:id="rId11"/>
    <p:sldId id="3767" r:id="rId12"/>
    <p:sldId id="3846" r:id="rId13"/>
    <p:sldId id="2147377837" r:id="rId14"/>
    <p:sldId id="2147377838" r:id="rId15"/>
    <p:sldId id="3815" r:id="rId16"/>
    <p:sldId id="2147377831" r:id="rId17"/>
    <p:sldId id="3779" r:id="rId18"/>
    <p:sldId id="2147377796" r:id="rId19"/>
    <p:sldId id="2147377797" r:id="rId20"/>
    <p:sldId id="2147377798" r:id="rId21"/>
    <p:sldId id="2147377810" r:id="rId22"/>
    <p:sldId id="2147377812" r:id="rId23"/>
    <p:sldId id="3740" r:id="rId24"/>
    <p:sldId id="2147377840" r:id="rId25"/>
    <p:sldId id="2147377841" r:id="rId26"/>
    <p:sldId id="315"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972F"/>
    <a:srgbClr val="EEA436"/>
    <a:srgbClr val="F3D163"/>
    <a:srgbClr val="E37518"/>
    <a:srgbClr val="F4F9F5"/>
    <a:srgbClr val="75C6D3"/>
    <a:srgbClr val="A6A6A6"/>
    <a:srgbClr val="2E2E79"/>
    <a:srgbClr val="E3D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3648" autoAdjust="0"/>
  </p:normalViewPr>
  <p:slideViewPr>
    <p:cSldViewPr snapToGrid="0" snapToObjects="1">
      <p:cViewPr varScale="1">
        <p:scale>
          <a:sx n="106" d="100"/>
          <a:sy n="106" d="100"/>
        </p:scale>
        <p:origin x="2094" y="11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napToObjects="1">
      <p:cViewPr varScale="1">
        <p:scale>
          <a:sx n="63" d="100"/>
          <a:sy n="63" d="100"/>
        </p:scale>
        <p:origin x="3206"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Fab Equipment Spending</c:v>
                </c:pt>
              </c:strCache>
            </c:strRef>
          </c:tx>
          <c:spPr>
            <a:solidFill>
              <a:srgbClr val="75C6D3"/>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9-C12D-4EBD-8DAD-F15C005090B2}"/>
              </c:ext>
            </c:extLst>
          </c:dPt>
          <c:dPt>
            <c:idx val="1"/>
            <c:invertIfNegative val="0"/>
            <c:bubble3D val="0"/>
            <c:spPr>
              <a:solidFill>
                <a:srgbClr val="A6A6A6"/>
              </a:solidFill>
              <a:ln>
                <a:noFill/>
              </a:ln>
              <a:effectLst/>
            </c:spPr>
            <c:extLst>
              <c:ext xmlns:c16="http://schemas.microsoft.com/office/drawing/2014/chart" uri="{C3380CC4-5D6E-409C-BE32-E72D297353CC}">
                <c16:uniqueId val="{00000008-C12D-4EBD-8DAD-F15C005090B2}"/>
              </c:ext>
            </c:extLst>
          </c:dPt>
          <c:dPt>
            <c:idx val="2"/>
            <c:invertIfNegative val="0"/>
            <c:bubble3D val="0"/>
            <c:spPr>
              <a:solidFill>
                <a:srgbClr val="A6A6A6"/>
              </a:solidFill>
              <a:ln>
                <a:noFill/>
              </a:ln>
              <a:effectLst/>
            </c:spPr>
            <c:extLst>
              <c:ext xmlns:c16="http://schemas.microsoft.com/office/drawing/2014/chart" uri="{C3380CC4-5D6E-409C-BE32-E72D297353CC}">
                <c16:uniqueId val="{00000007-C12D-4EBD-8DAD-F15C005090B2}"/>
              </c:ext>
            </c:extLst>
          </c:dPt>
          <c:dPt>
            <c:idx val="3"/>
            <c:invertIfNegative val="0"/>
            <c:bubble3D val="0"/>
            <c:spPr>
              <a:solidFill>
                <a:srgbClr val="A6A6A6"/>
              </a:solidFill>
              <a:ln>
                <a:noFill/>
              </a:ln>
              <a:effectLst/>
            </c:spPr>
            <c:extLst>
              <c:ext xmlns:c16="http://schemas.microsoft.com/office/drawing/2014/chart" uri="{C3380CC4-5D6E-409C-BE32-E72D297353CC}">
                <c16:uniqueId val="{0000000E-7DB4-44FC-BA95-A9829EC3FD50}"/>
              </c:ext>
            </c:extLst>
          </c:dPt>
          <c:dPt>
            <c:idx val="4"/>
            <c:invertIfNegative val="0"/>
            <c:bubble3D val="0"/>
            <c:spPr>
              <a:solidFill>
                <a:srgbClr val="75C6D3"/>
              </a:solidFill>
              <a:ln>
                <a:noFill/>
              </a:ln>
              <a:effectLst/>
            </c:spPr>
            <c:extLst>
              <c:ext xmlns:c16="http://schemas.microsoft.com/office/drawing/2014/chart" uri="{C3380CC4-5D6E-409C-BE32-E72D297353CC}">
                <c16:uniqueId val="{00000003-C12D-4EBD-8DAD-F15C005090B2}"/>
              </c:ext>
            </c:extLst>
          </c:dPt>
          <c:dPt>
            <c:idx val="5"/>
            <c:invertIfNegative val="0"/>
            <c:bubble3D val="0"/>
            <c:spPr>
              <a:solidFill>
                <a:srgbClr val="F3D163"/>
              </a:solidFill>
              <a:ln>
                <a:noFill/>
              </a:ln>
              <a:effectLst/>
            </c:spPr>
            <c:extLst>
              <c:ext xmlns:c16="http://schemas.microsoft.com/office/drawing/2014/chart" uri="{C3380CC4-5D6E-409C-BE32-E72D297353CC}">
                <c16:uniqueId val="{00000004-C12D-4EBD-8DAD-F15C005090B2}"/>
              </c:ext>
            </c:extLst>
          </c:dPt>
          <c:dPt>
            <c:idx val="6"/>
            <c:invertIfNegative val="0"/>
            <c:bubble3D val="0"/>
            <c:spPr>
              <a:solidFill>
                <a:srgbClr val="F3D163"/>
              </a:solidFill>
              <a:ln>
                <a:noFill/>
              </a:ln>
              <a:effectLst/>
            </c:spPr>
            <c:extLst>
              <c:ext xmlns:c16="http://schemas.microsoft.com/office/drawing/2014/chart" uri="{C3380CC4-5D6E-409C-BE32-E72D297353CC}">
                <c16:uniqueId val="{00000005-C12D-4EBD-8DAD-F15C005090B2}"/>
              </c:ext>
            </c:extLst>
          </c:dPt>
          <c:dPt>
            <c:idx val="7"/>
            <c:invertIfNegative val="0"/>
            <c:bubble3D val="0"/>
            <c:spPr>
              <a:solidFill>
                <a:srgbClr val="F3D163"/>
              </a:solidFill>
              <a:ln>
                <a:noFill/>
              </a:ln>
              <a:effectLst/>
            </c:spPr>
            <c:extLst>
              <c:ext xmlns:c16="http://schemas.microsoft.com/office/drawing/2014/chart" uri="{C3380CC4-5D6E-409C-BE32-E72D297353CC}">
                <c16:uniqueId val="{00000006-C12D-4EBD-8DAD-F15C005090B2}"/>
              </c:ext>
            </c:extLst>
          </c:dPt>
          <c:cat>
            <c:numRef>
              <c:f>工作表1!$A$2:$A$9</c:f>
              <c:numCache>
                <c:formatCode>General</c:formatCode>
                <c:ptCount val="8"/>
                <c:pt idx="0">
                  <c:v>2020</c:v>
                </c:pt>
                <c:pt idx="1">
                  <c:v>2021</c:v>
                </c:pt>
                <c:pt idx="2">
                  <c:v>2022</c:v>
                </c:pt>
                <c:pt idx="3">
                  <c:v>2023</c:v>
                </c:pt>
                <c:pt idx="4">
                  <c:v>2024</c:v>
                </c:pt>
                <c:pt idx="5">
                  <c:v>2025</c:v>
                </c:pt>
                <c:pt idx="6">
                  <c:v>2026</c:v>
                </c:pt>
                <c:pt idx="7">
                  <c:v>2027</c:v>
                </c:pt>
              </c:numCache>
            </c:numRef>
          </c:cat>
          <c:val>
            <c:numRef>
              <c:f>工作表1!$B$2:$B$9</c:f>
              <c:numCache>
                <c:formatCode>General</c:formatCode>
                <c:ptCount val="8"/>
                <c:pt idx="0">
                  <c:v>60</c:v>
                </c:pt>
                <c:pt idx="1">
                  <c:v>85</c:v>
                </c:pt>
                <c:pt idx="2">
                  <c:v>90</c:v>
                </c:pt>
                <c:pt idx="3">
                  <c:v>95</c:v>
                </c:pt>
                <c:pt idx="4">
                  <c:v>96</c:v>
                </c:pt>
                <c:pt idx="5">
                  <c:v>116.5</c:v>
                </c:pt>
                <c:pt idx="6">
                  <c:v>130.5</c:v>
                </c:pt>
                <c:pt idx="7">
                  <c:v>137</c:v>
                </c:pt>
              </c:numCache>
            </c:numRef>
          </c:val>
          <c:extLst>
            <c:ext xmlns:c16="http://schemas.microsoft.com/office/drawing/2014/chart" uri="{C3380CC4-5D6E-409C-BE32-E72D297353CC}">
              <c16:uniqueId val="{00000000-C12D-4EBD-8DAD-F15C005090B2}"/>
            </c:ext>
          </c:extLst>
        </c:ser>
        <c:dLbls>
          <c:showLegendKey val="0"/>
          <c:showVal val="0"/>
          <c:showCatName val="0"/>
          <c:showSerName val="0"/>
          <c:showPercent val="0"/>
          <c:showBubbleSize val="0"/>
        </c:dLbls>
        <c:gapWidth val="126"/>
        <c:overlap val="-27"/>
        <c:axId val="134479456"/>
        <c:axId val="206370400"/>
      </c:barChart>
      <c:catAx>
        <c:axId val="13447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06370400"/>
        <c:crosses val="autoZero"/>
        <c:auto val="1"/>
        <c:lblAlgn val="ctr"/>
        <c:lblOffset val="100"/>
        <c:noMultiLvlLbl val="0"/>
      </c:catAx>
      <c:valAx>
        <c:axId val="206370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13447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71634363160827E-2"/>
          <c:y val="0.18691286972868951"/>
          <c:w val="0.76341171484591486"/>
          <c:h val="0.76452460871886729"/>
        </c:manualLayout>
      </c:layout>
      <c:barChart>
        <c:barDir val="bar"/>
        <c:grouping val="clustered"/>
        <c:varyColors val="0"/>
        <c:ser>
          <c:idx val="0"/>
          <c:order val="0"/>
          <c:tx>
            <c:strRef>
              <c:f>工作表1!$B$1</c:f>
              <c:strCache>
                <c:ptCount val="1"/>
                <c:pt idx="0">
                  <c:v>China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altLang="zh-TW" sz="1100" b="0"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類別 1</c:v>
                </c:pt>
              </c:strCache>
            </c:strRef>
          </c:cat>
          <c:val>
            <c:numRef>
              <c:f>工作表1!$B$2</c:f>
              <c:numCache>
                <c:formatCode>General</c:formatCode>
                <c:ptCount val="1"/>
                <c:pt idx="0">
                  <c:v>0.46</c:v>
                </c:pt>
              </c:numCache>
            </c:numRef>
          </c:val>
          <c:extLst>
            <c:ext xmlns:c16="http://schemas.microsoft.com/office/drawing/2014/chart" uri="{C3380CC4-5D6E-409C-BE32-E72D297353CC}">
              <c16:uniqueId val="{00000000-B7A4-4D63-BE0E-5E0BEA3EE9F6}"/>
            </c:ext>
          </c:extLst>
        </c:ser>
        <c:ser>
          <c:idx val="1"/>
          <c:order val="1"/>
          <c:tx>
            <c:strRef>
              <c:f>工作表1!$C$1</c:f>
              <c:strCache>
                <c:ptCount val="1"/>
                <c:pt idx="0">
                  <c:v>Taiwan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altLang="zh-TW" sz="1100" b="0"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類別 1</c:v>
                </c:pt>
              </c:strCache>
            </c:strRef>
          </c:cat>
          <c:val>
            <c:numRef>
              <c:f>工作表1!$C$2</c:f>
              <c:numCache>
                <c:formatCode>General</c:formatCode>
                <c:ptCount val="1"/>
                <c:pt idx="0">
                  <c:v>0.15</c:v>
                </c:pt>
              </c:numCache>
            </c:numRef>
          </c:val>
          <c:extLst>
            <c:ext xmlns:c16="http://schemas.microsoft.com/office/drawing/2014/chart" uri="{C3380CC4-5D6E-409C-BE32-E72D297353CC}">
              <c16:uniqueId val="{00000001-B7A4-4D63-BE0E-5E0BEA3EE9F6}"/>
            </c:ext>
          </c:extLst>
        </c:ser>
        <c:ser>
          <c:idx val="2"/>
          <c:order val="2"/>
          <c:tx>
            <c:strRef>
              <c:f>工作表1!$D$1</c:f>
              <c:strCache>
                <c:ptCount val="1"/>
                <c:pt idx="0">
                  <c:v>South Korea</c:v>
                </c:pt>
              </c:strCache>
            </c:strRef>
          </c:tx>
          <c:spPr>
            <a:solidFill>
              <a:schemeClr val="accent3"/>
            </a:solidFill>
            <a:ln>
              <a:noFill/>
            </a:ln>
            <a:effectLst/>
          </c:spPr>
          <c:invertIfNegative val="0"/>
          <c:dLbls>
            <c:dLbl>
              <c:idx val="0"/>
              <c:layout>
                <c:manualLayout>
                  <c:x val="-7.612434216064065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A4-4D63-BE0E-5E0BEA3EE9F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altLang="zh-TW" sz="1100" b="0"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類別 1</c:v>
                </c:pt>
              </c:strCache>
            </c:strRef>
          </c:cat>
          <c:val>
            <c:numRef>
              <c:f>工作表1!$D$2</c:f>
              <c:numCache>
                <c:formatCode>General</c:formatCode>
                <c:ptCount val="1"/>
                <c:pt idx="0">
                  <c:v>0.05</c:v>
                </c:pt>
              </c:numCache>
            </c:numRef>
          </c:val>
          <c:extLst>
            <c:ext xmlns:c16="http://schemas.microsoft.com/office/drawing/2014/chart" uri="{C3380CC4-5D6E-409C-BE32-E72D297353CC}">
              <c16:uniqueId val="{00000002-B7A4-4D63-BE0E-5E0BEA3EE9F6}"/>
            </c:ext>
          </c:extLst>
        </c:ser>
        <c:ser>
          <c:idx val="3"/>
          <c:order val="3"/>
          <c:tx>
            <c:strRef>
              <c:f>工作表1!$E$1</c:f>
              <c:strCache>
                <c:ptCount val="1"/>
                <c:pt idx="0">
                  <c:v>Japan</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altLang="zh-TW" sz="1100" b="0"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類別 1</c:v>
                </c:pt>
              </c:strCache>
            </c:strRef>
          </c:cat>
          <c:val>
            <c:numRef>
              <c:f>工作表1!$E$2</c:f>
              <c:numCache>
                <c:formatCode>General</c:formatCode>
                <c:ptCount val="1"/>
                <c:pt idx="0">
                  <c:v>0.1</c:v>
                </c:pt>
              </c:numCache>
            </c:numRef>
          </c:val>
          <c:extLst>
            <c:ext xmlns:c16="http://schemas.microsoft.com/office/drawing/2014/chart" uri="{C3380CC4-5D6E-409C-BE32-E72D297353CC}">
              <c16:uniqueId val="{00000003-B7A4-4D63-BE0E-5E0BEA3EE9F6}"/>
            </c:ext>
          </c:extLst>
        </c:ser>
        <c:ser>
          <c:idx val="4"/>
          <c:order val="4"/>
          <c:tx>
            <c:strRef>
              <c:f>工作表1!$F$1</c:f>
              <c:strCache>
                <c:ptCount val="1"/>
                <c:pt idx="0">
                  <c:v>EMEA</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altLang="zh-TW" sz="1100" b="0"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類別 1</c:v>
                </c:pt>
              </c:strCache>
            </c:strRef>
          </c:cat>
          <c:val>
            <c:numRef>
              <c:f>工作表1!$F$2</c:f>
              <c:numCache>
                <c:formatCode>General</c:formatCode>
                <c:ptCount val="1"/>
                <c:pt idx="0">
                  <c:v>0.09</c:v>
                </c:pt>
              </c:numCache>
            </c:numRef>
          </c:val>
          <c:extLst>
            <c:ext xmlns:c16="http://schemas.microsoft.com/office/drawing/2014/chart" uri="{C3380CC4-5D6E-409C-BE32-E72D297353CC}">
              <c16:uniqueId val="{00000004-B7A4-4D63-BE0E-5E0BEA3EE9F6}"/>
            </c:ext>
          </c:extLst>
        </c:ser>
        <c:ser>
          <c:idx val="5"/>
          <c:order val="5"/>
          <c:tx>
            <c:strRef>
              <c:f>工作表1!$G$1</c:f>
              <c:strCache>
                <c:ptCount val="1"/>
                <c:pt idx="0">
                  <c:v>US</c:v>
                </c:pt>
              </c:strCache>
            </c:strRef>
          </c:tx>
          <c:spPr>
            <a:solidFill>
              <a:srgbClr val="F3D16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altLang="zh-TW" sz="1100" b="0"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類別 1</c:v>
                </c:pt>
              </c:strCache>
            </c:strRef>
          </c:cat>
          <c:val>
            <c:numRef>
              <c:f>工作表1!$G$2</c:f>
              <c:numCache>
                <c:formatCode>General</c:formatCode>
                <c:ptCount val="1"/>
                <c:pt idx="0">
                  <c:v>0.12</c:v>
                </c:pt>
              </c:numCache>
            </c:numRef>
          </c:val>
          <c:extLst>
            <c:ext xmlns:c16="http://schemas.microsoft.com/office/drawing/2014/chart" uri="{C3380CC4-5D6E-409C-BE32-E72D297353CC}">
              <c16:uniqueId val="{00000005-B7A4-4D63-BE0E-5E0BEA3EE9F6}"/>
            </c:ext>
          </c:extLst>
        </c:ser>
        <c:ser>
          <c:idx val="6"/>
          <c:order val="6"/>
          <c:tx>
            <c:strRef>
              <c:f>工作表1!$H$1</c:f>
              <c:strCache>
                <c:ptCount val="1"/>
                <c:pt idx="0">
                  <c:v>ROW</c:v>
                </c:pt>
              </c:strCache>
            </c:strRef>
          </c:tx>
          <c:spPr>
            <a:solidFill>
              <a:schemeClr val="accent1">
                <a:lumMod val="60000"/>
              </a:schemeClr>
            </a:solidFill>
            <a:ln>
              <a:noFill/>
            </a:ln>
            <a:effectLst/>
          </c:spPr>
          <c:invertIfNegative val="0"/>
          <c:dLbls>
            <c:dLbl>
              <c:idx val="0"/>
              <c:layout>
                <c:manualLayout>
                  <c:x val="-7.948599988670948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A4-4D63-BE0E-5E0BEA3EE9F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類別 1</c:v>
                </c:pt>
              </c:strCache>
            </c:strRef>
          </c:cat>
          <c:val>
            <c:numRef>
              <c:f>工作表1!$H$2</c:f>
              <c:numCache>
                <c:formatCode>General</c:formatCode>
                <c:ptCount val="1"/>
                <c:pt idx="0">
                  <c:v>0.05</c:v>
                </c:pt>
              </c:numCache>
            </c:numRef>
          </c:val>
          <c:extLst>
            <c:ext xmlns:c16="http://schemas.microsoft.com/office/drawing/2014/chart" uri="{C3380CC4-5D6E-409C-BE32-E72D297353CC}">
              <c16:uniqueId val="{00000006-B7A4-4D63-BE0E-5E0BEA3EE9F6}"/>
            </c:ext>
          </c:extLst>
        </c:ser>
        <c:dLbls>
          <c:showLegendKey val="0"/>
          <c:showVal val="1"/>
          <c:showCatName val="0"/>
          <c:showSerName val="0"/>
          <c:showPercent val="0"/>
          <c:showBubbleSize val="0"/>
        </c:dLbls>
        <c:gapWidth val="0"/>
        <c:overlap val="-18"/>
        <c:axId val="1678408016"/>
        <c:axId val="1678394576"/>
      </c:barChart>
      <c:catAx>
        <c:axId val="1678408016"/>
        <c:scaling>
          <c:orientation val="minMax"/>
        </c:scaling>
        <c:delete val="1"/>
        <c:axPos val="l"/>
        <c:numFmt formatCode="General" sourceLinked="1"/>
        <c:majorTickMark val="out"/>
        <c:minorTickMark val="none"/>
        <c:tickLblPos val="nextTo"/>
        <c:crossAx val="1678394576"/>
        <c:crosses val="autoZero"/>
        <c:auto val="1"/>
        <c:lblAlgn val="ctr"/>
        <c:lblOffset val="100"/>
        <c:noMultiLvlLbl val="0"/>
      </c:catAx>
      <c:valAx>
        <c:axId val="1678394576"/>
        <c:scaling>
          <c:orientation val="minMax"/>
          <c:max val="0.55000000000000004"/>
          <c:min val="0"/>
        </c:scaling>
        <c:delete val="1"/>
        <c:axPos val="b"/>
        <c:numFmt formatCode="General" sourceLinked="1"/>
        <c:majorTickMark val="out"/>
        <c:minorTickMark val="none"/>
        <c:tickLblPos val="nextTo"/>
        <c:crossAx val="1678408016"/>
        <c:crosses val="autoZero"/>
        <c:crossBetween val="between"/>
        <c:majorUnit val="0.2"/>
      </c:valAx>
      <c:spPr>
        <a:noFill/>
        <a:ln>
          <a:noFill/>
        </a:ln>
        <a:effectLst/>
      </c:spPr>
    </c:plotArea>
    <c:legend>
      <c:legendPos val="t"/>
      <c:layout>
        <c:manualLayout>
          <c:xMode val="edge"/>
          <c:yMode val="edge"/>
          <c:x val="0.66002443686939138"/>
          <c:y val="0.16592689835363936"/>
          <c:w val="0.30635904833831307"/>
          <c:h val="0.7952242235488268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80295558255315E-2"/>
          <c:y val="0.10160443323503608"/>
          <c:w val="0.92203940888348934"/>
          <c:h val="0.69444603905350089"/>
        </c:manualLayout>
      </c:layout>
      <c:barChart>
        <c:barDir val="col"/>
        <c:grouping val="clustered"/>
        <c:varyColors val="0"/>
        <c:ser>
          <c:idx val="0"/>
          <c:order val="0"/>
          <c:tx>
            <c:strRef>
              <c:f>工作表1!$B$1</c:f>
              <c:strCache>
                <c:ptCount val="1"/>
                <c:pt idx="0">
                  <c:v>Before GDSs Issuance</c:v>
                </c:pt>
              </c:strCache>
            </c:strRef>
          </c:tx>
          <c:spPr>
            <a:solidFill>
              <a:srgbClr val="A6A6A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3"/>
                <c:pt idx="0">
                  <c:v>Current Ratio</c:v>
                </c:pt>
                <c:pt idx="1">
                  <c:v>Quick Ratio</c:v>
                </c:pt>
                <c:pt idx="2">
                  <c:v>Debt Ratio</c:v>
                </c:pt>
              </c:strCache>
            </c:strRef>
          </c:cat>
          <c:val>
            <c:numRef>
              <c:f>工作表1!$B$2:$B$5</c:f>
              <c:numCache>
                <c:formatCode>0.00_ </c:formatCode>
                <c:ptCount val="3"/>
                <c:pt idx="0">
                  <c:v>1.393</c:v>
                </c:pt>
                <c:pt idx="1">
                  <c:v>1.2210000000000001</c:v>
                </c:pt>
                <c:pt idx="2">
                  <c:v>0.64700000000000002</c:v>
                </c:pt>
              </c:numCache>
            </c:numRef>
          </c:val>
          <c:extLst>
            <c:ext xmlns:c16="http://schemas.microsoft.com/office/drawing/2014/chart" uri="{C3380CC4-5D6E-409C-BE32-E72D297353CC}">
              <c16:uniqueId val="{00000000-FD9F-4CB8-9A12-255DD9233ADC}"/>
            </c:ext>
          </c:extLst>
        </c:ser>
        <c:ser>
          <c:idx val="1"/>
          <c:order val="1"/>
          <c:tx>
            <c:strRef>
              <c:f>工作表1!$C$1</c:f>
              <c:strCache>
                <c:ptCount val="1"/>
                <c:pt idx="0">
                  <c:v>After GDSs Issuance</c:v>
                </c:pt>
              </c:strCache>
            </c:strRef>
          </c:tx>
          <c:spPr>
            <a:solidFill>
              <a:srgbClr val="75C6D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3"/>
                <c:pt idx="0">
                  <c:v>Current Ratio</c:v>
                </c:pt>
                <c:pt idx="1">
                  <c:v>Quick Ratio</c:v>
                </c:pt>
                <c:pt idx="2">
                  <c:v>Debt Ratio</c:v>
                </c:pt>
              </c:strCache>
            </c:strRef>
          </c:cat>
          <c:val>
            <c:numRef>
              <c:f>工作表1!$C$2:$C$5</c:f>
              <c:numCache>
                <c:formatCode>General</c:formatCode>
                <c:ptCount val="3"/>
                <c:pt idx="0">
                  <c:v>2.14</c:v>
                </c:pt>
                <c:pt idx="1">
                  <c:v>1.97</c:v>
                </c:pt>
                <c:pt idx="2">
                  <c:v>0.57999999999999996</c:v>
                </c:pt>
              </c:numCache>
            </c:numRef>
          </c:val>
          <c:extLst>
            <c:ext xmlns:c16="http://schemas.microsoft.com/office/drawing/2014/chart" uri="{C3380CC4-5D6E-409C-BE32-E72D297353CC}">
              <c16:uniqueId val="{00000001-FD9F-4CB8-9A12-255DD9233ADC}"/>
            </c:ext>
          </c:extLst>
        </c:ser>
        <c:dLbls>
          <c:showLegendKey val="0"/>
          <c:showVal val="0"/>
          <c:showCatName val="0"/>
          <c:showSerName val="0"/>
          <c:showPercent val="0"/>
          <c:showBubbleSize val="0"/>
        </c:dLbls>
        <c:gapWidth val="126"/>
        <c:overlap val="-27"/>
        <c:axId val="585179519"/>
        <c:axId val="585195359"/>
      </c:barChart>
      <c:catAx>
        <c:axId val="58517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zh-TW"/>
          </a:p>
        </c:txPr>
        <c:crossAx val="585195359"/>
        <c:crosses val="autoZero"/>
        <c:auto val="1"/>
        <c:lblAlgn val="ctr"/>
        <c:lblOffset val="100"/>
        <c:noMultiLvlLbl val="0"/>
      </c:catAx>
      <c:valAx>
        <c:axId val="585195359"/>
        <c:scaling>
          <c:orientation val="minMax"/>
        </c:scaling>
        <c:delete val="1"/>
        <c:axPos val="l"/>
        <c:numFmt formatCode="0.00_ " sourceLinked="1"/>
        <c:majorTickMark val="none"/>
        <c:minorTickMark val="none"/>
        <c:tickLblPos val="nextTo"/>
        <c:crossAx val="585179519"/>
        <c:crosses val="autoZero"/>
        <c:crossBetween val="between"/>
      </c:valAx>
      <c:spPr>
        <a:noFill/>
        <a:ln>
          <a:noFill/>
        </a:ln>
        <a:effectLst/>
      </c:spPr>
    </c:plotArea>
    <c:legend>
      <c:legendPos val="b"/>
      <c:layout>
        <c:manualLayout>
          <c:xMode val="edge"/>
          <c:yMode val="edge"/>
          <c:x val="6.9841279690895125E-2"/>
          <c:y val="2.0724481755864693E-2"/>
          <c:w val="0.88409109947968878"/>
          <c:h val="8.432988842620677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9381543346817E-3"/>
          <c:y val="0.11610293404961931"/>
          <c:w val="0.99429191001292316"/>
          <c:h val="0.82814775498584814"/>
        </c:manualLayout>
      </c:layout>
      <c:barChart>
        <c:barDir val="col"/>
        <c:grouping val="clustered"/>
        <c:varyColors val="0"/>
        <c:ser>
          <c:idx val="0"/>
          <c:order val="0"/>
          <c:tx>
            <c:strRef>
              <c:f>Sheet1!$B$1</c:f>
              <c:strCache>
                <c:ptCount val="1"/>
                <c:pt idx="0">
                  <c:v>Revenue</c:v>
                </c:pt>
              </c:strCache>
            </c:strRef>
          </c:tx>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800">
                    <a:solidFill>
                      <a:srgbClr val="2C6376"/>
                    </a:solidFill>
                  </a:defRPr>
                </a:pPr>
                <a:endParaRPr lang="zh-TW"/>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Sheet1!$A$12:$A$35</c:f>
              <c:strCache>
                <c:ptCount val="23"/>
                <c:pt idx="0">
                  <c:v>Q318</c:v>
                </c:pt>
                <c:pt idx="1">
                  <c:v>Q418</c:v>
                </c:pt>
                <c:pt idx="2">
                  <c:v>Q119</c:v>
                </c:pt>
                <c:pt idx="3">
                  <c:v>Q219</c:v>
                </c:pt>
                <c:pt idx="4">
                  <c:v>Q319</c:v>
                </c:pt>
                <c:pt idx="5">
                  <c:v>Q419</c:v>
                </c:pt>
                <c:pt idx="6">
                  <c:v>Q120</c:v>
                </c:pt>
                <c:pt idx="7">
                  <c:v>Q220</c:v>
                </c:pt>
                <c:pt idx="8">
                  <c:v>Q320</c:v>
                </c:pt>
                <c:pt idx="9">
                  <c:v>Q420</c:v>
                </c:pt>
                <c:pt idx="10">
                  <c:v>Q121</c:v>
                </c:pt>
                <c:pt idx="11">
                  <c:v>Q221</c:v>
                </c:pt>
                <c:pt idx="12">
                  <c:v>Q321</c:v>
                </c:pt>
                <c:pt idx="13">
                  <c:v>Q421</c:v>
                </c:pt>
                <c:pt idx="14">
                  <c:v>Q122</c:v>
                </c:pt>
                <c:pt idx="15">
                  <c:v>Q222</c:v>
                </c:pt>
                <c:pt idx="16">
                  <c:v>Q322</c:v>
                </c:pt>
                <c:pt idx="17">
                  <c:v>Q422</c:v>
                </c:pt>
                <c:pt idx="18">
                  <c:v>Q123</c:v>
                </c:pt>
                <c:pt idx="19">
                  <c:v>Q223</c:v>
                </c:pt>
                <c:pt idx="20">
                  <c:v>Q323</c:v>
                </c:pt>
                <c:pt idx="21">
                  <c:v>Q423</c:v>
                </c:pt>
                <c:pt idx="22">
                  <c:v>Q124</c:v>
                </c:pt>
              </c:strCache>
            </c:strRef>
          </c:cat>
          <c:val>
            <c:numRef>
              <c:f>Sheet1!$B$12:$B$35</c:f>
              <c:numCache>
                <c:formatCode>_(* #,##0_);_(* \(#,##0\);_(* "-"??_);_(@_)</c:formatCode>
                <c:ptCount val="23"/>
                <c:pt idx="0">
                  <c:v>15162</c:v>
                </c:pt>
                <c:pt idx="1">
                  <c:v>15623.510000000002</c:v>
                </c:pt>
                <c:pt idx="2">
                  <c:v>15591</c:v>
                </c:pt>
                <c:pt idx="3">
                  <c:v>14694</c:v>
                </c:pt>
                <c:pt idx="4">
                  <c:v>14303</c:v>
                </c:pt>
                <c:pt idx="5">
                  <c:v>13506</c:v>
                </c:pt>
                <c:pt idx="6">
                  <c:v>13514.739</c:v>
                </c:pt>
                <c:pt idx="7">
                  <c:v>13701</c:v>
                </c:pt>
                <c:pt idx="8">
                  <c:v>14006.136</c:v>
                </c:pt>
                <c:pt idx="9">
                  <c:v>14137</c:v>
                </c:pt>
                <c:pt idx="10">
                  <c:v>14805.831</c:v>
                </c:pt>
                <c:pt idx="11">
                  <c:v>15208.169</c:v>
                </c:pt>
                <c:pt idx="12">
                  <c:v>15364</c:v>
                </c:pt>
                <c:pt idx="13">
                  <c:v>15752</c:v>
                </c:pt>
                <c:pt idx="14">
                  <c:v>16307</c:v>
                </c:pt>
                <c:pt idx="15">
                  <c:v>17540</c:v>
                </c:pt>
                <c:pt idx="16">
                  <c:v>18053</c:v>
                </c:pt>
                <c:pt idx="17">
                  <c:v>18387.772000000001</c:v>
                </c:pt>
                <c:pt idx="18">
                  <c:v>18616</c:v>
                </c:pt>
                <c:pt idx="19">
                  <c:v>17896</c:v>
                </c:pt>
                <c:pt idx="20">
                  <c:v>17376</c:v>
                </c:pt>
                <c:pt idx="21">
                  <c:v>16763</c:v>
                </c:pt>
                <c:pt idx="22">
                  <c:v>15087.063</c:v>
                </c:pt>
              </c:numCache>
            </c:numRef>
          </c:val>
          <c:extLst>
            <c:ext xmlns:c16="http://schemas.microsoft.com/office/drawing/2014/chart" uri="{C3380CC4-5D6E-409C-BE32-E72D297353CC}">
              <c16:uniqueId val="{00000000-A737-4492-A12F-96CA97B96CFC}"/>
            </c:ext>
          </c:extLst>
        </c:ser>
        <c:dLbls>
          <c:showLegendKey val="0"/>
          <c:showVal val="1"/>
          <c:showCatName val="0"/>
          <c:showSerName val="0"/>
          <c:showPercent val="0"/>
          <c:showBubbleSize val="0"/>
        </c:dLbls>
        <c:gapWidth val="150"/>
        <c:axId val="179401088"/>
        <c:axId val="179402624"/>
      </c:barChart>
      <c:lineChart>
        <c:grouping val="standard"/>
        <c:varyColors val="0"/>
        <c:ser>
          <c:idx val="1"/>
          <c:order val="1"/>
          <c:tx>
            <c:strRef>
              <c:f>Sheet1!$C$1</c:f>
              <c:strCache>
                <c:ptCount val="1"/>
                <c:pt idx="0">
                  <c:v>GP %</c:v>
                </c:pt>
              </c:strCache>
            </c:strRef>
          </c:tx>
          <c:spPr>
            <a:ln w="25400">
              <a:solidFill>
                <a:schemeClr val="accent2"/>
              </a:solidFill>
              <a:prstDash val="solid"/>
            </a:ln>
          </c:spPr>
          <c:marker>
            <c:symbol val="diamond"/>
            <c:size val="2"/>
            <c:spPr>
              <a:noFill/>
              <a:ln w="9248">
                <a:noFill/>
                <a:prstDash val="solid"/>
              </a:ln>
            </c:spPr>
          </c:marker>
          <c:dLbls>
            <c:numFmt formatCode="0.0%" sourceLinked="0"/>
            <c:spPr>
              <a:noFill/>
              <a:ln>
                <a:noFill/>
              </a:ln>
              <a:effectLst/>
            </c:spPr>
            <c:txPr>
              <a:bodyPr/>
              <a:lstStyle/>
              <a:p>
                <a:pPr>
                  <a:defRPr sz="800" b="0">
                    <a:solidFill>
                      <a:srgbClr val="2C6376"/>
                    </a:solidFill>
                    <a:latin typeface="Arial" pitchFamily="34" charset="0"/>
                    <a:cs typeface="Arial" pitchFamily="34"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Sheet1!$A$12:$A$35</c:f>
              <c:strCache>
                <c:ptCount val="23"/>
                <c:pt idx="0">
                  <c:v>Q318</c:v>
                </c:pt>
                <c:pt idx="1">
                  <c:v>Q418</c:v>
                </c:pt>
                <c:pt idx="2">
                  <c:v>Q119</c:v>
                </c:pt>
                <c:pt idx="3">
                  <c:v>Q219</c:v>
                </c:pt>
                <c:pt idx="4">
                  <c:v>Q319</c:v>
                </c:pt>
                <c:pt idx="5">
                  <c:v>Q419</c:v>
                </c:pt>
                <c:pt idx="6">
                  <c:v>Q120</c:v>
                </c:pt>
                <c:pt idx="7">
                  <c:v>Q220</c:v>
                </c:pt>
                <c:pt idx="8">
                  <c:v>Q320</c:v>
                </c:pt>
                <c:pt idx="9">
                  <c:v>Q420</c:v>
                </c:pt>
                <c:pt idx="10">
                  <c:v>Q121</c:v>
                </c:pt>
                <c:pt idx="11">
                  <c:v>Q221</c:v>
                </c:pt>
                <c:pt idx="12">
                  <c:v>Q321</c:v>
                </c:pt>
                <c:pt idx="13">
                  <c:v>Q421</c:v>
                </c:pt>
                <c:pt idx="14">
                  <c:v>Q122</c:v>
                </c:pt>
                <c:pt idx="15">
                  <c:v>Q222</c:v>
                </c:pt>
                <c:pt idx="16">
                  <c:v>Q322</c:v>
                </c:pt>
                <c:pt idx="17">
                  <c:v>Q422</c:v>
                </c:pt>
                <c:pt idx="18">
                  <c:v>Q123</c:v>
                </c:pt>
                <c:pt idx="19">
                  <c:v>Q223</c:v>
                </c:pt>
                <c:pt idx="20">
                  <c:v>Q323</c:v>
                </c:pt>
                <c:pt idx="21">
                  <c:v>Q423</c:v>
                </c:pt>
                <c:pt idx="22">
                  <c:v>Q124</c:v>
                </c:pt>
              </c:strCache>
            </c:strRef>
          </c:cat>
          <c:val>
            <c:numRef>
              <c:f>Sheet1!$C$12:$C$35</c:f>
              <c:numCache>
                <c:formatCode>General</c:formatCode>
                <c:ptCount val="23"/>
                <c:pt idx="0">
                  <c:v>0.39</c:v>
                </c:pt>
                <c:pt idx="1">
                  <c:v>0.38500000000000001</c:v>
                </c:pt>
                <c:pt idx="2">
                  <c:v>0.41006304919504838</c:v>
                </c:pt>
                <c:pt idx="3">
                  <c:v>0.4005036069143868</c:v>
                </c:pt>
                <c:pt idx="4">
                  <c:v>0.37768300356568552</c:v>
                </c:pt>
                <c:pt idx="5">
                  <c:v>0.38220050347993484</c:v>
                </c:pt>
                <c:pt idx="6">
                  <c:v>0.36537886525222574</c:v>
                </c:pt>
                <c:pt idx="7">
                  <c:v>0.38600000000000001</c:v>
                </c:pt>
                <c:pt idx="8">
                  <c:v>0.37234109393197384</c:v>
                </c:pt>
                <c:pt idx="9">
                  <c:v>0.36299999999999999</c:v>
                </c:pt>
                <c:pt idx="10" formatCode="#,##0.000_);\(#,##0.000\)">
                  <c:v>0.35075410491987918</c:v>
                </c:pt>
                <c:pt idx="11" formatCode="#,##0.000_);\(#,##0.000\)">
                  <c:v>0.36717109074734772</c:v>
                </c:pt>
                <c:pt idx="12">
                  <c:v>0.39100000000000001</c:v>
                </c:pt>
                <c:pt idx="13">
                  <c:v>0.41299999999999998</c:v>
                </c:pt>
                <c:pt idx="14">
                  <c:v>0.42599999999999999</c:v>
                </c:pt>
                <c:pt idx="15">
                  <c:v>0.436</c:v>
                </c:pt>
                <c:pt idx="16">
                  <c:v>0.437</c:v>
                </c:pt>
                <c:pt idx="17">
                  <c:v>0.42699999999999999</c:v>
                </c:pt>
                <c:pt idx="18">
                  <c:v>0.40600000000000003</c:v>
                </c:pt>
                <c:pt idx="19">
                  <c:v>0.377</c:v>
                </c:pt>
                <c:pt idx="20">
                  <c:v>0.36599999999999999</c:v>
                </c:pt>
                <c:pt idx="21">
                  <c:v>0.34499999999999997</c:v>
                </c:pt>
                <c:pt idx="22">
                  <c:v>0.34300000000000003</c:v>
                </c:pt>
              </c:numCache>
            </c:numRef>
          </c:val>
          <c:smooth val="0"/>
          <c:extLst>
            <c:ext xmlns:c16="http://schemas.microsoft.com/office/drawing/2014/chart" uri="{C3380CC4-5D6E-409C-BE32-E72D297353CC}">
              <c16:uniqueId val="{00000001-A737-4492-A12F-96CA97B96CFC}"/>
            </c:ext>
          </c:extLst>
        </c:ser>
        <c:dLbls>
          <c:showLegendKey val="0"/>
          <c:showVal val="1"/>
          <c:showCatName val="0"/>
          <c:showSerName val="0"/>
          <c:showPercent val="0"/>
          <c:showBubbleSize val="0"/>
        </c:dLbls>
        <c:marker val="1"/>
        <c:smooth val="0"/>
        <c:axId val="179404160"/>
        <c:axId val="179410048"/>
      </c:lineChart>
      <c:catAx>
        <c:axId val="179401088"/>
        <c:scaling>
          <c:orientation val="minMax"/>
        </c:scaling>
        <c:delete val="0"/>
        <c:axPos val="b"/>
        <c:numFmt formatCode="General" sourceLinked="1"/>
        <c:majorTickMark val="none"/>
        <c:minorTickMark val="none"/>
        <c:tickLblPos val="nextTo"/>
        <c:txPr>
          <a:bodyPr/>
          <a:lstStyle/>
          <a:p>
            <a:pPr>
              <a:defRPr sz="900">
                <a:solidFill>
                  <a:srgbClr val="2C6376"/>
                </a:solidFill>
              </a:defRPr>
            </a:pPr>
            <a:endParaRPr lang="zh-TW"/>
          </a:p>
        </c:txPr>
        <c:crossAx val="179402624"/>
        <c:crosses val="autoZero"/>
        <c:auto val="1"/>
        <c:lblAlgn val="ctr"/>
        <c:lblOffset val="100"/>
        <c:noMultiLvlLbl val="0"/>
      </c:catAx>
      <c:valAx>
        <c:axId val="179402624"/>
        <c:scaling>
          <c:orientation val="minMax"/>
        </c:scaling>
        <c:delete val="0"/>
        <c:axPos val="l"/>
        <c:numFmt formatCode="_(* #,##0_);_(* \(#,##0\);_(* &quot;-&quot;??_);_(@_)" sourceLinked="1"/>
        <c:majorTickMark val="none"/>
        <c:minorTickMark val="none"/>
        <c:tickLblPos val="none"/>
        <c:spPr>
          <a:ln>
            <a:noFill/>
          </a:ln>
        </c:spPr>
        <c:crossAx val="179401088"/>
        <c:crosses val="autoZero"/>
        <c:crossBetween val="between"/>
      </c:valAx>
      <c:catAx>
        <c:axId val="179404160"/>
        <c:scaling>
          <c:orientation val="minMax"/>
        </c:scaling>
        <c:delete val="1"/>
        <c:axPos val="b"/>
        <c:numFmt formatCode="General" sourceLinked="1"/>
        <c:majorTickMark val="out"/>
        <c:minorTickMark val="none"/>
        <c:tickLblPos val="none"/>
        <c:crossAx val="179410048"/>
        <c:crosses val="autoZero"/>
        <c:auto val="1"/>
        <c:lblAlgn val="ctr"/>
        <c:lblOffset val="100"/>
        <c:noMultiLvlLbl val="0"/>
      </c:catAx>
      <c:valAx>
        <c:axId val="179410048"/>
        <c:scaling>
          <c:orientation val="minMax"/>
          <c:max val="0.5"/>
        </c:scaling>
        <c:delete val="0"/>
        <c:axPos val="r"/>
        <c:numFmt formatCode="General" sourceLinked="1"/>
        <c:majorTickMark val="none"/>
        <c:minorTickMark val="none"/>
        <c:tickLblPos val="none"/>
        <c:spPr>
          <a:ln>
            <a:noFill/>
          </a:ln>
        </c:spPr>
        <c:crossAx val="179404160"/>
        <c:crosses val="max"/>
        <c:crossBetween val="between"/>
      </c:valAx>
      <c:spPr>
        <a:noFill/>
        <a:ln w="24692">
          <a:noFill/>
        </a:ln>
      </c:spPr>
    </c:plotArea>
    <c:legend>
      <c:legendPos val="r"/>
      <c:legendEntry>
        <c:idx val="0"/>
        <c:txPr>
          <a:bodyPr/>
          <a:lstStyle/>
          <a:p>
            <a:pPr>
              <a:defRPr sz="972" b="0">
                <a:solidFill>
                  <a:schemeClr val="tx1">
                    <a:lumMod val="65000"/>
                    <a:lumOff val="35000"/>
                  </a:schemeClr>
                </a:solidFill>
                <a:latin typeface="Arial" pitchFamily="34" charset="0"/>
                <a:cs typeface="Arial" pitchFamily="34" charset="0"/>
              </a:defRPr>
            </a:pPr>
            <a:endParaRPr lang="zh-TW"/>
          </a:p>
        </c:txPr>
      </c:legendEntry>
      <c:legendEntry>
        <c:idx val="1"/>
        <c:txPr>
          <a:bodyPr/>
          <a:lstStyle/>
          <a:p>
            <a:pPr>
              <a:defRPr sz="972" b="0">
                <a:solidFill>
                  <a:schemeClr val="tx1">
                    <a:lumMod val="65000"/>
                    <a:lumOff val="35000"/>
                  </a:schemeClr>
                </a:solidFill>
                <a:latin typeface="Arial" pitchFamily="34" charset="0"/>
                <a:cs typeface="Arial" pitchFamily="34" charset="0"/>
              </a:defRPr>
            </a:pPr>
            <a:endParaRPr lang="zh-TW"/>
          </a:p>
        </c:txPr>
      </c:legendEntry>
      <c:layout>
        <c:manualLayout>
          <c:xMode val="edge"/>
          <c:yMode val="edge"/>
          <c:x val="0.38818188576101792"/>
          <c:y val="2.6020705745115292E-3"/>
          <c:w val="0.209683152351054"/>
          <c:h val="0.10309006513074755"/>
        </c:manualLayout>
      </c:layout>
      <c:overlay val="0"/>
      <c:txPr>
        <a:bodyPr/>
        <a:lstStyle/>
        <a:p>
          <a:pPr>
            <a:defRPr b="1">
              <a:solidFill>
                <a:schemeClr val="tx1">
                  <a:lumMod val="65000"/>
                  <a:lumOff val="35000"/>
                </a:schemeClr>
              </a:solidFill>
              <a:latin typeface="Arial" pitchFamily="34" charset="0"/>
              <a:cs typeface="Arial" pitchFamily="34" charset="0"/>
            </a:defRPr>
          </a:pPr>
          <a:endParaRPr lang="zh-TW"/>
        </a:p>
      </c:txPr>
    </c:legend>
    <c:plotVisOnly val="1"/>
    <c:dispBlanksAs val="gap"/>
    <c:showDLblsOverMax val="0"/>
  </c:chart>
  <c:txPr>
    <a:bodyPr/>
    <a:lstStyle/>
    <a:p>
      <a:pPr>
        <a:defRPr sz="778"/>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376262626262635E-3"/>
          <c:y val="0.1380074576082691"/>
          <c:w val="0.99019646464646449"/>
          <c:h val="0.79753154169027274"/>
        </c:manualLayout>
      </c:layout>
      <c:barChart>
        <c:barDir val="col"/>
        <c:grouping val="stacked"/>
        <c:varyColors val="0"/>
        <c:ser>
          <c:idx val="0"/>
          <c:order val="0"/>
          <c:tx>
            <c:strRef>
              <c:f>Sheet1!$B$1</c:f>
              <c:strCache>
                <c:ptCount val="1"/>
                <c:pt idx="0">
                  <c:v> EBITDA </c:v>
                </c:pt>
              </c:strCache>
            </c:strRef>
          </c:tx>
          <c:spPr>
            <a:solidFill>
              <a:schemeClr val="accent3">
                <a:lumMod val="60000"/>
                <a:lumOff val="40000"/>
              </a:schemeClr>
            </a:solidFill>
          </c:spPr>
          <c:invertIfNegative val="0"/>
          <c:dLbls>
            <c:spPr>
              <a:noFill/>
              <a:ln>
                <a:noFill/>
              </a:ln>
              <a:effectLst/>
            </c:spPr>
            <c:txPr>
              <a:bodyPr/>
              <a:lstStyle/>
              <a:p>
                <a:pPr>
                  <a:defRPr sz="1050" b="0">
                    <a:solidFill>
                      <a:srgbClr val="2C6376"/>
                    </a:solidFill>
                  </a:defRPr>
                </a:pPr>
                <a:endParaRPr lang="zh-TW"/>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Sheet1!$A$20:$A$33</c:f>
              <c:strCache>
                <c:ptCount val="6"/>
                <c:pt idx="0">
                  <c:v>2019</c:v>
                </c:pt>
                <c:pt idx="1">
                  <c:v>2020</c:v>
                </c:pt>
                <c:pt idx="2">
                  <c:v>2021</c:v>
                </c:pt>
                <c:pt idx="3">
                  <c:v>2022</c:v>
                </c:pt>
                <c:pt idx="4">
                  <c:v>2023</c:v>
                </c:pt>
                <c:pt idx="5">
                  <c:v>Q124</c:v>
                </c:pt>
              </c:strCache>
            </c:strRef>
          </c:cat>
          <c:val>
            <c:numRef>
              <c:f>Sheet1!$B$20:$B$33</c:f>
              <c:numCache>
                <c:formatCode>_-* #,##0_-;\-* #,##0_-;_-* "-"??_-;_-@_-</c:formatCode>
                <c:ptCount val="6"/>
                <c:pt idx="0">
                  <c:v>22648</c:v>
                </c:pt>
                <c:pt idx="1">
                  <c:v>21967</c:v>
                </c:pt>
                <c:pt idx="2">
                  <c:v>22507</c:v>
                </c:pt>
                <c:pt idx="3">
                  <c:v>25526</c:v>
                </c:pt>
                <c:pt idx="4">
                  <c:v>30630</c:v>
                </c:pt>
                <c:pt idx="5">
                  <c:v>5882</c:v>
                </c:pt>
              </c:numCache>
            </c:numRef>
          </c:val>
          <c:extLst>
            <c:ext xmlns:c16="http://schemas.microsoft.com/office/drawing/2014/chart" uri="{C3380CC4-5D6E-409C-BE32-E72D297353CC}">
              <c16:uniqueId val="{00000000-5B43-4154-99F8-6FD52B6E7508}"/>
            </c:ext>
          </c:extLst>
        </c:ser>
        <c:dLbls>
          <c:showLegendKey val="0"/>
          <c:showVal val="0"/>
          <c:showCatName val="0"/>
          <c:showSerName val="0"/>
          <c:showPercent val="0"/>
          <c:showBubbleSize val="0"/>
        </c:dLbls>
        <c:gapWidth val="150"/>
        <c:overlap val="100"/>
        <c:axId val="179557504"/>
        <c:axId val="179559040"/>
      </c:barChart>
      <c:lineChart>
        <c:grouping val="standard"/>
        <c:varyColors val="0"/>
        <c:ser>
          <c:idx val="1"/>
          <c:order val="1"/>
          <c:tx>
            <c:strRef>
              <c:f>Sheet1!$C$1</c:f>
              <c:strCache>
                <c:ptCount val="1"/>
                <c:pt idx="0">
                  <c:v>EBITDA to Revenue</c:v>
                </c:pt>
              </c:strCache>
            </c:strRef>
          </c:tx>
          <c:spPr>
            <a:ln>
              <a:solidFill>
                <a:schemeClr val="accent2"/>
              </a:solidFill>
              <a:prstDash val="solid"/>
            </a:ln>
          </c:spPr>
          <c:marker>
            <c:symbol val="square"/>
            <c:size val="8"/>
            <c:spPr>
              <a:noFill/>
              <a:ln>
                <a:noFill/>
              </a:ln>
            </c:spPr>
          </c:marker>
          <c:dLbls>
            <c:dLbl>
              <c:idx val="5"/>
              <c:numFmt formatCode="0.0%" sourceLinked="0"/>
              <c:spPr>
                <a:noFill/>
                <a:ln>
                  <a:noFill/>
                </a:ln>
                <a:effectLst/>
              </c:spPr>
              <c:txPr>
                <a:bodyPr wrap="square" lIns="38100" tIns="19050" rIns="38100" bIns="19050" anchor="ctr">
                  <a:spAutoFit/>
                </a:bodyPr>
                <a:lstStyle/>
                <a:p>
                  <a:pPr>
                    <a:defRPr sz="1000">
                      <a:solidFill>
                        <a:srgbClr val="2C6376"/>
                      </a:solidFil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3E3D-4383-8DDA-5F17B78959C6}"/>
                </c:ext>
              </c:extLst>
            </c:dLbl>
            <c:spPr>
              <a:noFill/>
              <a:ln>
                <a:noFill/>
              </a:ln>
              <a:effectLst/>
            </c:spPr>
            <c:txPr>
              <a:bodyPr wrap="square" lIns="38100" tIns="19050" rIns="38100" bIns="19050" anchor="ctr">
                <a:spAutoFit/>
              </a:bodyPr>
              <a:lstStyle/>
              <a:p>
                <a:pPr>
                  <a:defRPr sz="1000">
                    <a:solidFill>
                      <a:srgbClr val="2C6376"/>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Sheet1!$A$20:$A$33</c:f>
              <c:strCache>
                <c:ptCount val="6"/>
                <c:pt idx="0">
                  <c:v>2019</c:v>
                </c:pt>
                <c:pt idx="1">
                  <c:v>2020</c:v>
                </c:pt>
                <c:pt idx="2">
                  <c:v>2021</c:v>
                </c:pt>
                <c:pt idx="3">
                  <c:v>2022</c:v>
                </c:pt>
                <c:pt idx="4">
                  <c:v>2023</c:v>
                </c:pt>
                <c:pt idx="5">
                  <c:v>Q124</c:v>
                </c:pt>
              </c:strCache>
            </c:strRef>
          </c:cat>
          <c:val>
            <c:numRef>
              <c:f>Sheet1!$C$20:$C$33</c:f>
              <c:numCache>
                <c:formatCode>0.0%</c:formatCode>
                <c:ptCount val="6"/>
                <c:pt idx="0">
                  <c:v>0.39</c:v>
                </c:pt>
                <c:pt idx="1">
                  <c:v>0.39700000000000002</c:v>
                </c:pt>
                <c:pt idx="2">
                  <c:v>0.36799999999999999</c:v>
                </c:pt>
                <c:pt idx="3">
                  <c:v>0.36316815342808767</c:v>
                </c:pt>
                <c:pt idx="4">
                  <c:v>0.434</c:v>
                </c:pt>
                <c:pt idx="5" formatCode="0.00%">
                  <c:v>0.39</c:v>
                </c:pt>
              </c:numCache>
            </c:numRef>
          </c:val>
          <c:smooth val="0"/>
          <c:extLst>
            <c:ext xmlns:c16="http://schemas.microsoft.com/office/drawing/2014/chart" uri="{C3380CC4-5D6E-409C-BE32-E72D297353CC}">
              <c16:uniqueId val="{0000000C-5B43-4154-99F8-6FD52B6E7508}"/>
            </c:ext>
          </c:extLst>
        </c:ser>
        <c:dLbls>
          <c:showLegendKey val="0"/>
          <c:showVal val="0"/>
          <c:showCatName val="0"/>
          <c:showSerName val="0"/>
          <c:showPercent val="0"/>
          <c:showBubbleSize val="0"/>
        </c:dLbls>
        <c:marker val="1"/>
        <c:smooth val="0"/>
        <c:axId val="531614592"/>
        <c:axId val="654268992"/>
      </c:lineChart>
      <c:catAx>
        <c:axId val="179557504"/>
        <c:scaling>
          <c:orientation val="minMax"/>
        </c:scaling>
        <c:delete val="0"/>
        <c:axPos val="b"/>
        <c:numFmt formatCode="General" sourceLinked="1"/>
        <c:majorTickMark val="none"/>
        <c:minorTickMark val="none"/>
        <c:tickLblPos val="nextTo"/>
        <c:txPr>
          <a:bodyPr/>
          <a:lstStyle/>
          <a:p>
            <a:pPr>
              <a:defRPr sz="1050" b="0">
                <a:solidFill>
                  <a:srgbClr val="2C6376"/>
                </a:solidFill>
              </a:defRPr>
            </a:pPr>
            <a:endParaRPr lang="zh-TW"/>
          </a:p>
        </c:txPr>
        <c:crossAx val="179559040"/>
        <c:crosses val="autoZero"/>
        <c:auto val="1"/>
        <c:lblAlgn val="ctr"/>
        <c:lblOffset val="100"/>
        <c:noMultiLvlLbl val="0"/>
      </c:catAx>
      <c:valAx>
        <c:axId val="179559040"/>
        <c:scaling>
          <c:orientation val="minMax"/>
        </c:scaling>
        <c:delete val="0"/>
        <c:axPos val="l"/>
        <c:numFmt formatCode="_-* #,##0_-;\-* #,##0_-;_-* &quot;-&quot;??_-;_-@_-" sourceLinked="1"/>
        <c:majorTickMark val="none"/>
        <c:minorTickMark val="none"/>
        <c:tickLblPos val="none"/>
        <c:spPr>
          <a:ln>
            <a:noFill/>
          </a:ln>
        </c:spPr>
        <c:crossAx val="179557504"/>
        <c:crosses val="autoZero"/>
        <c:crossBetween val="between"/>
      </c:valAx>
      <c:valAx>
        <c:axId val="654268992"/>
        <c:scaling>
          <c:orientation val="minMax"/>
          <c:max val="0.8"/>
        </c:scaling>
        <c:delete val="0"/>
        <c:axPos val="r"/>
        <c:numFmt formatCode="0.0%" sourceLinked="1"/>
        <c:majorTickMark val="none"/>
        <c:minorTickMark val="none"/>
        <c:tickLblPos val="none"/>
        <c:spPr>
          <a:noFill/>
          <a:ln>
            <a:noFill/>
          </a:ln>
        </c:spPr>
        <c:crossAx val="531614592"/>
        <c:crosses val="max"/>
        <c:crossBetween val="between"/>
      </c:valAx>
      <c:catAx>
        <c:axId val="531614592"/>
        <c:scaling>
          <c:orientation val="minMax"/>
        </c:scaling>
        <c:delete val="1"/>
        <c:axPos val="b"/>
        <c:numFmt formatCode="General" sourceLinked="1"/>
        <c:majorTickMark val="out"/>
        <c:minorTickMark val="none"/>
        <c:tickLblPos val="nextTo"/>
        <c:crossAx val="654268992"/>
        <c:crosses val="autoZero"/>
        <c:auto val="1"/>
        <c:lblAlgn val="ctr"/>
        <c:lblOffset val="100"/>
        <c:noMultiLvlLbl val="0"/>
      </c:catAx>
      <c:spPr>
        <a:noFill/>
        <a:ln w="25400">
          <a:noFill/>
        </a:ln>
      </c:spPr>
    </c:plotArea>
    <c:plotVisOnly val="1"/>
    <c:dispBlanksAs val="gap"/>
    <c:showDLblsOverMax val="0"/>
  </c:chart>
  <c:txPr>
    <a:bodyPr/>
    <a:lstStyle/>
    <a:p>
      <a:pPr>
        <a:defRPr sz="809"/>
      </a:pPr>
      <a:endParaRPr lang="zh-TW"/>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35784233736044"/>
          <c:y val="0.13158790720697031"/>
          <c:w val="0.93432835820895521"/>
          <c:h val="0.80309808427616947"/>
        </c:manualLayout>
      </c:layout>
      <c:barChart>
        <c:barDir val="col"/>
        <c:grouping val="stacked"/>
        <c:varyColors val="0"/>
        <c:ser>
          <c:idx val="0"/>
          <c:order val="0"/>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1050">
                    <a:solidFill>
                      <a:srgbClr val="2C6376"/>
                    </a:solidFill>
                  </a:defRPr>
                </a:pPr>
                <a:endParaRPr lang="zh-TW"/>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Sheet1!$A$20:$A$33</c:f>
              <c:strCache>
                <c:ptCount val="6"/>
                <c:pt idx="0">
                  <c:v>2019</c:v>
                </c:pt>
                <c:pt idx="1">
                  <c:v>2020</c:v>
                </c:pt>
                <c:pt idx="2">
                  <c:v>2021</c:v>
                </c:pt>
                <c:pt idx="3">
                  <c:v>2022</c:v>
                </c:pt>
                <c:pt idx="4">
                  <c:v>2023</c:v>
                </c:pt>
                <c:pt idx="5">
                  <c:v>Q124</c:v>
                </c:pt>
              </c:strCache>
            </c:strRef>
          </c:cat>
          <c:val>
            <c:numRef>
              <c:f>Sheet1!$B$20:$B$33</c:f>
              <c:numCache>
                <c:formatCode>0.00_ </c:formatCode>
                <c:ptCount val="6"/>
                <c:pt idx="0">
                  <c:v>31.35</c:v>
                </c:pt>
                <c:pt idx="1">
                  <c:v>30.11</c:v>
                </c:pt>
                <c:pt idx="2">
                  <c:v>27.27</c:v>
                </c:pt>
                <c:pt idx="3">
                  <c:v>35.31</c:v>
                </c:pt>
                <c:pt idx="4">
                  <c:v>45.41</c:v>
                </c:pt>
                <c:pt idx="5">
                  <c:v>8.1</c:v>
                </c:pt>
              </c:numCache>
            </c:numRef>
          </c:val>
          <c:extLst>
            <c:ext xmlns:c16="http://schemas.microsoft.com/office/drawing/2014/chart" uri="{C3380CC4-5D6E-409C-BE32-E72D297353CC}">
              <c16:uniqueId val="{00000000-C928-4B24-BEC0-2E2A0EF91294}"/>
            </c:ext>
          </c:extLst>
        </c:ser>
        <c:dLbls>
          <c:dLblPos val="ctr"/>
          <c:showLegendKey val="0"/>
          <c:showVal val="1"/>
          <c:showCatName val="0"/>
          <c:showSerName val="0"/>
          <c:showPercent val="0"/>
          <c:showBubbleSize val="0"/>
        </c:dLbls>
        <c:gapWidth val="150"/>
        <c:overlap val="100"/>
        <c:axId val="179483776"/>
        <c:axId val="179485312"/>
      </c:barChart>
      <c:catAx>
        <c:axId val="179483776"/>
        <c:scaling>
          <c:orientation val="minMax"/>
        </c:scaling>
        <c:delete val="0"/>
        <c:axPos val="b"/>
        <c:numFmt formatCode="General" sourceLinked="0"/>
        <c:majorTickMark val="out"/>
        <c:minorTickMark val="none"/>
        <c:tickLblPos val="nextTo"/>
        <c:txPr>
          <a:bodyPr/>
          <a:lstStyle/>
          <a:p>
            <a:pPr>
              <a:defRPr sz="1050">
                <a:solidFill>
                  <a:srgbClr val="2C6376"/>
                </a:solidFill>
                <a:latin typeface="Arial" pitchFamily="34" charset="0"/>
                <a:cs typeface="Arial" pitchFamily="34" charset="0"/>
              </a:defRPr>
            </a:pPr>
            <a:endParaRPr lang="zh-TW"/>
          </a:p>
        </c:txPr>
        <c:crossAx val="179485312"/>
        <c:crosses val="autoZero"/>
        <c:auto val="1"/>
        <c:lblAlgn val="ctr"/>
        <c:lblOffset val="100"/>
        <c:noMultiLvlLbl val="0"/>
      </c:catAx>
      <c:valAx>
        <c:axId val="179485312"/>
        <c:scaling>
          <c:orientation val="minMax"/>
        </c:scaling>
        <c:delete val="1"/>
        <c:axPos val="l"/>
        <c:numFmt formatCode="0.00_ " sourceLinked="1"/>
        <c:majorTickMark val="out"/>
        <c:minorTickMark val="none"/>
        <c:tickLblPos val="nextTo"/>
        <c:crossAx val="179483776"/>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0.30933</cdr:x>
      <cdr:y>0.05548</cdr:y>
    </cdr:from>
    <cdr:to>
      <cdr:x>0.3771</cdr:x>
      <cdr:y>0.05548</cdr:y>
    </cdr:to>
    <cdr:cxnSp macro="">
      <cdr:nvCxnSpPr>
        <cdr:cNvPr id="3" name="直線接點 2">
          <a:extLst xmlns:a="http://schemas.openxmlformats.org/drawingml/2006/main">
            <a:ext uri="{FF2B5EF4-FFF2-40B4-BE49-F238E27FC236}">
              <a16:creationId xmlns:a16="http://schemas.microsoft.com/office/drawing/2014/main" id="{36888658-B2AC-6367-5586-03189078696E}"/>
            </a:ext>
          </a:extLst>
        </cdr:cNvPr>
        <cdr:cNvCxnSpPr/>
      </cdr:nvCxnSpPr>
      <cdr:spPr>
        <a:xfrm xmlns:a="http://schemas.openxmlformats.org/drawingml/2006/main">
          <a:off x="1224966" y="243428"/>
          <a:ext cx="268345" cy="0"/>
        </a:xfrm>
        <a:prstGeom xmlns:a="http://schemas.openxmlformats.org/drawingml/2006/main" prst="line">
          <a:avLst/>
        </a:prstGeom>
        <a:ln xmlns:a="http://schemas.openxmlformats.org/drawingml/2006/main" w="25400">
          <a:solidFill>
            <a:srgbClr val="307F98"/>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EF6BE033-3BAD-2F40-8EB7-89DFC0A52DF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a:extLst>
              <a:ext uri="{FF2B5EF4-FFF2-40B4-BE49-F238E27FC236}">
                <a16:creationId xmlns:a16="http://schemas.microsoft.com/office/drawing/2014/main" id="{80521890-5693-4E48-8291-9DE94B3146A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11CEE83-0716-9744-B428-9A2BBFD9A272}" type="datetimeFigureOut">
              <a:rPr kumimoji="1" lang="zh-TW" altLang="en-US" smtClean="0"/>
              <a:pPr/>
              <a:t>2024/5/7</a:t>
            </a:fld>
            <a:endParaRPr kumimoji="1" lang="zh-TW" altLang="en-US"/>
          </a:p>
        </p:txBody>
      </p:sp>
      <p:sp>
        <p:nvSpPr>
          <p:cNvPr id="4" name="頁尾版面配置區 3">
            <a:extLst>
              <a:ext uri="{FF2B5EF4-FFF2-40B4-BE49-F238E27FC236}">
                <a16:creationId xmlns:a16="http://schemas.microsoft.com/office/drawing/2014/main" id="{E25AF616-E16A-F846-BC66-323919625F5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a:extLst>
              <a:ext uri="{FF2B5EF4-FFF2-40B4-BE49-F238E27FC236}">
                <a16:creationId xmlns:a16="http://schemas.microsoft.com/office/drawing/2014/main" id="{8004129E-EE9D-0B4B-A0F6-DC3A56F42A7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9E1DAC7-6C0B-8947-AB6C-CB67A7492D06}" type="slidenum">
              <a:rPr kumimoji="1" lang="zh-TW" altLang="en-US" smtClean="0"/>
              <a:pPr/>
              <a:t>‹#›</a:t>
            </a:fld>
            <a:endParaRPr kumimoji="1" lang="zh-TW" altLang="en-US"/>
          </a:p>
        </p:txBody>
      </p:sp>
    </p:spTree>
    <p:extLst>
      <p:ext uri="{BB962C8B-B14F-4D97-AF65-F5344CB8AC3E}">
        <p14:creationId xmlns:p14="http://schemas.microsoft.com/office/powerpoint/2010/main" val="393257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B13CFC-95E0-EC4A-ADBD-6D16515F8821}" type="datetimeFigureOut">
              <a:rPr kumimoji="1" lang="zh-TW" altLang="en-US" smtClean="0"/>
              <a:pPr/>
              <a:t>2024/5/7</a:t>
            </a:fld>
            <a:endParaRPr kumimoji="1" lang="zh-TW"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kumimoji="1" lang="zh-TW" altLang="en-US"/>
              <a:t>編輯母片文字樣式
第二層
第三層
第四層
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F9BE91-6865-954A-AFA1-AAF2301195C2}" type="slidenum">
              <a:rPr kumimoji="1" lang="zh-TW" altLang="en-US" smtClean="0"/>
              <a:pPr/>
              <a:t>‹#›</a:t>
            </a:fld>
            <a:endParaRPr kumimoji="1" lang="zh-TW" altLang="en-US"/>
          </a:p>
        </p:txBody>
      </p:sp>
    </p:spTree>
    <p:extLst>
      <p:ext uri="{BB962C8B-B14F-4D97-AF65-F5344CB8AC3E}">
        <p14:creationId xmlns:p14="http://schemas.microsoft.com/office/powerpoint/2010/main" val="382372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4</a:t>
            </a:fld>
            <a:endParaRPr kumimoji="1" lang="zh-TW" altLang="en-US"/>
          </a:p>
        </p:txBody>
      </p:sp>
    </p:spTree>
    <p:extLst>
      <p:ext uri="{BB962C8B-B14F-4D97-AF65-F5344CB8AC3E}">
        <p14:creationId xmlns:p14="http://schemas.microsoft.com/office/powerpoint/2010/main" val="366656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base"/>
            <a:endParaRPr lang="en-US" altLang="zh-TW"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14</a:t>
            </a:fld>
            <a:endParaRPr kumimoji="1" lang="zh-TW" altLang="en-US"/>
          </a:p>
        </p:txBody>
      </p:sp>
    </p:spTree>
    <p:extLst>
      <p:ext uri="{BB962C8B-B14F-4D97-AF65-F5344CB8AC3E}">
        <p14:creationId xmlns:p14="http://schemas.microsoft.com/office/powerpoint/2010/main" val="53865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15</a:t>
            </a:fld>
            <a:endParaRPr kumimoji="1" lang="zh-TW" altLang="en-US"/>
          </a:p>
        </p:txBody>
      </p:sp>
    </p:spTree>
    <p:extLst>
      <p:ext uri="{BB962C8B-B14F-4D97-AF65-F5344CB8AC3E}">
        <p14:creationId xmlns:p14="http://schemas.microsoft.com/office/powerpoint/2010/main" val="309886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16</a:t>
            </a:fld>
            <a:endParaRPr kumimoji="1" lang="zh-TW" altLang="en-US"/>
          </a:p>
        </p:txBody>
      </p:sp>
    </p:spTree>
    <p:extLst>
      <p:ext uri="{BB962C8B-B14F-4D97-AF65-F5344CB8AC3E}">
        <p14:creationId xmlns:p14="http://schemas.microsoft.com/office/powerpoint/2010/main" val="105995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491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CD5D2-1055-4646-8417-7E787F753ADF}" type="slidenum">
              <a:rPr kumimoji="0" lang="zh-TW" altLang="en-US" smtClean="0"/>
              <a:pPr fontAlgn="base">
                <a:spcBef>
                  <a:spcPct val="0"/>
                </a:spcBef>
                <a:spcAft>
                  <a:spcPct val="0"/>
                </a:spcAft>
                <a:defRPr/>
              </a:pPr>
              <a:t>17</a:t>
            </a:fld>
            <a:endParaRPr kumimoji="0" lang="zh-TW" altLang="en-US"/>
          </a:p>
        </p:txBody>
      </p:sp>
    </p:spTree>
    <p:extLst>
      <p:ext uri="{BB962C8B-B14F-4D97-AF65-F5344CB8AC3E}">
        <p14:creationId xmlns:p14="http://schemas.microsoft.com/office/powerpoint/2010/main" val="29613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D189679B-09BC-4969-A12C-B341985E83AA}" type="slidenum">
              <a:rPr lang="en-US" smtClean="0"/>
              <a:pPr/>
              <a:t>18</a:t>
            </a:fld>
            <a:endParaRPr lang="en-US"/>
          </a:p>
        </p:txBody>
      </p:sp>
    </p:spTree>
    <p:extLst>
      <p:ext uri="{BB962C8B-B14F-4D97-AF65-F5344CB8AC3E}">
        <p14:creationId xmlns:p14="http://schemas.microsoft.com/office/powerpoint/2010/main" val="372453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501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C6E77-8A82-403C-961A-FD9518C46694}" type="slidenum">
              <a:rPr lang="zh-TW" altLang="en-US" smtClean="0"/>
              <a:pPr fontAlgn="base">
                <a:spcBef>
                  <a:spcPct val="0"/>
                </a:spcBef>
                <a:spcAft>
                  <a:spcPct val="0"/>
                </a:spcAft>
                <a:defRPr/>
              </a:pPr>
              <a:t>19</a:t>
            </a:fld>
            <a:endParaRPr lang="zh-TW" altLang="en-US"/>
          </a:p>
        </p:txBody>
      </p:sp>
    </p:spTree>
    <p:extLst>
      <p:ext uri="{BB962C8B-B14F-4D97-AF65-F5344CB8AC3E}">
        <p14:creationId xmlns:p14="http://schemas.microsoft.com/office/powerpoint/2010/main" val="388937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dirty="0">
              <a:highlight>
                <a:srgbClr val="FFFF00"/>
              </a:highlight>
            </a:endParaRPr>
          </a:p>
          <a:p>
            <a:endParaRPr lang="en-US" altLang="zh-TW"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20</a:t>
            </a:fld>
            <a:endParaRPr kumimoji="1" lang="zh-TW" altLang="en-US"/>
          </a:p>
        </p:txBody>
      </p:sp>
    </p:spTree>
    <p:extLst>
      <p:ext uri="{BB962C8B-B14F-4D97-AF65-F5344CB8AC3E}">
        <p14:creationId xmlns:p14="http://schemas.microsoft.com/office/powerpoint/2010/main" val="381529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endParaRPr lang="en-US" altLang="zh-TW"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21</a:t>
            </a:fld>
            <a:endParaRPr kumimoji="1" lang="zh-TW" altLang="en-US"/>
          </a:p>
        </p:txBody>
      </p:sp>
    </p:spTree>
    <p:extLst>
      <p:ext uri="{BB962C8B-B14F-4D97-AF65-F5344CB8AC3E}">
        <p14:creationId xmlns:p14="http://schemas.microsoft.com/office/powerpoint/2010/main" val="304947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5</a:t>
            </a:fld>
            <a:endParaRPr kumimoji="1" lang="zh-TW" altLang="en-US"/>
          </a:p>
        </p:txBody>
      </p:sp>
    </p:spTree>
    <p:extLst>
      <p:ext uri="{BB962C8B-B14F-4D97-AF65-F5344CB8AC3E}">
        <p14:creationId xmlns:p14="http://schemas.microsoft.com/office/powerpoint/2010/main" val="32265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65138" lvl="1" indent="-285750" defTabSz="814388">
              <a:lnSpc>
                <a:spcPct val="100000"/>
              </a:lnSpc>
              <a:spcBef>
                <a:spcPts val="600"/>
              </a:spcBef>
              <a:spcAft>
                <a:spcPct val="0"/>
              </a:spcAft>
              <a:buClr>
                <a:srgbClr val="233960"/>
              </a:buClr>
              <a:buSzTx/>
              <a:defRPr/>
            </a:pPr>
            <a:endParaRPr lang="zh-TW" altLang="en-US" dirty="0"/>
          </a:p>
        </p:txBody>
      </p:sp>
      <p:sp>
        <p:nvSpPr>
          <p:cNvPr id="4" name="投影片編號版面配置區 3"/>
          <p:cNvSpPr>
            <a:spLocks noGrp="1"/>
          </p:cNvSpPr>
          <p:nvPr>
            <p:ph type="sldNum" sz="quarter" idx="5"/>
          </p:nvPr>
        </p:nvSpPr>
        <p:spPr/>
        <p:txBody>
          <a:bodyPr/>
          <a:lstStyle/>
          <a:p>
            <a:fld id="{D189679B-09BC-4969-A12C-B341985E83AA}" type="slidenum">
              <a:rPr lang="en-US" smtClean="0"/>
              <a:pPr/>
              <a:t>6</a:t>
            </a:fld>
            <a:endParaRPr lang="en-US"/>
          </a:p>
        </p:txBody>
      </p:sp>
    </p:spTree>
    <p:extLst>
      <p:ext uri="{BB962C8B-B14F-4D97-AF65-F5344CB8AC3E}">
        <p14:creationId xmlns:p14="http://schemas.microsoft.com/office/powerpoint/2010/main" val="344477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B0B4A-12B2-E15F-97A2-B36D537CDB1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E668E6B-676E-7996-312D-E1F9E07A0D3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53316D6-C001-C011-C1E5-8925289DD06A}"/>
              </a:ext>
            </a:extLst>
          </p:cNvPr>
          <p:cNvSpPr>
            <a:spLocks noGrp="1"/>
          </p:cNvSpPr>
          <p:nvPr>
            <p:ph type="body" idx="1"/>
          </p:nvPr>
        </p:nvSpPr>
        <p:spPr/>
        <p:txBody>
          <a:bodyPr/>
          <a:lstStyle/>
          <a:p>
            <a:endParaRPr lang="en-US" altLang="zh-TW" sz="1200" b="1" i="0" u="sng" kern="1200" dirty="0">
              <a:solidFill>
                <a:schemeClr val="tx1"/>
              </a:solidFill>
              <a:effectLst/>
              <a:latin typeface="+mn-lt"/>
              <a:ea typeface="+mn-ea"/>
              <a:cs typeface="+mn-cs"/>
            </a:endParaRPr>
          </a:p>
        </p:txBody>
      </p:sp>
      <p:sp>
        <p:nvSpPr>
          <p:cNvPr id="4" name="投影片編號版面配置區 3">
            <a:extLst>
              <a:ext uri="{FF2B5EF4-FFF2-40B4-BE49-F238E27FC236}">
                <a16:creationId xmlns:a16="http://schemas.microsoft.com/office/drawing/2014/main" id="{FF73F217-7DFE-5E15-2E40-F51838FE78E3}"/>
              </a:ext>
            </a:extLst>
          </p:cNvPr>
          <p:cNvSpPr>
            <a:spLocks noGrp="1"/>
          </p:cNvSpPr>
          <p:nvPr>
            <p:ph type="sldNum" sz="quarter" idx="5"/>
          </p:nvPr>
        </p:nvSpPr>
        <p:spPr/>
        <p:txBody>
          <a:bodyPr/>
          <a:lstStyle/>
          <a:p>
            <a:fld id="{D189679B-09BC-4969-A12C-B341985E83AA}" type="slidenum">
              <a:rPr lang="en-US" smtClean="0"/>
              <a:pPr/>
              <a:t>7</a:t>
            </a:fld>
            <a:endParaRPr lang="en-US"/>
          </a:p>
        </p:txBody>
      </p:sp>
    </p:spTree>
    <p:extLst>
      <p:ext uri="{BB962C8B-B14F-4D97-AF65-F5344CB8AC3E}">
        <p14:creationId xmlns:p14="http://schemas.microsoft.com/office/powerpoint/2010/main" val="351397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1" i="0" u="none" strike="noStrike" kern="1200" baseline="0" dirty="0">
              <a:solidFill>
                <a:schemeClr val="tx1"/>
              </a:solidFill>
              <a:latin typeface="+mn-lt"/>
              <a:ea typeface="+mn-ea"/>
              <a:cs typeface="+mn-cs"/>
            </a:endParaRPr>
          </a:p>
          <a:p>
            <a:endParaRPr lang="en-US" altLang="zh-TW" sz="1200" b="1"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D189679B-09BC-4969-A12C-B341985E83AA}" type="slidenum">
              <a:rPr lang="en-US" smtClean="0"/>
              <a:pPr/>
              <a:t>8</a:t>
            </a:fld>
            <a:endParaRPr lang="en-US"/>
          </a:p>
        </p:txBody>
      </p:sp>
    </p:spTree>
    <p:extLst>
      <p:ext uri="{BB962C8B-B14F-4D97-AF65-F5344CB8AC3E}">
        <p14:creationId xmlns:p14="http://schemas.microsoft.com/office/powerpoint/2010/main" val="300099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1" i="0" u="none" strike="noStrike" kern="1200" baseline="0" dirty="0">
              <a:solidFill>
                <a:schemeClr val="tx1"/>
              </a:solidFill>
              <a:latin typeface="+mn-lt"/>
              <a:ea typeface="+mn-ea"/>
              <a:cs typeface="+mn-cs"/>
            </a:endParaRPr>
          </a:p>
          <a:p>
            <a:endParaRPr lang="en-US" altLang="zh-TW" sz="1200" b="1"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D189679B-09BC-4969-A12C-B341985E83AA}" type="slidenum">
              <a:rPr lang="en-US" smtClean="0"/>
              <a:pPr/>
              <a:t>9</a:t>
            </a:fld>
            <a:endParaRPr lang="en-US"/>
          </a:p>
        </p:txBody>
      </p:sp>
    </p:spTree>
    <p:extLst>
      <p:ext uri="{BB962C8B-B14F-4D97-AF65-F5344CB8AC3E}">
        <p14:creationId xmlns:p14="http://schemas.microsoft.com/office/powerpoint/2010/main" val="139782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672CD-0D0F-A027-3622-9D917321F78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FD21287-3719-04DD-00E3-8B4079AF50D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98877D9-E8F3-B6E7-D0B9-89248609ACF8}"/>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7104B3A2-E3BA-2A20-E3A4-5882E508B6A5}"/>
              </a:ext>
            </a:extLst>
          </p:cNvPr>
          <p:cNvSpPr>
            <a:spLocks noGrp="1"/>
          </p:cNvSpPr>
          <p:nvPr>
            <p:ph type="sldNum" sz="quarter" idx="5"/>
          </p:nvPr>
        </p:nvSpPr>
        <p:spPr/>
        <p:txBody>
          <a:bodyPr/>
          <a:lstStyle/>
          <a:p>
            <a:fld id="{0EF9BE91-6865-954A-AFA1-AAF2301195C2}" type="slidenum">
              <a:rPr kumimoji="1" lang="zh-TW" altLang="en-US" smtClean="0"/>
              <a:pPr/>
              <a:t>11</a:t>
            </a:fld>
            <a:endParaRPr kumimoji="1" lang="zh-TW" altLang="en-US"/>
          </a:p>
        </p:txBody>
      </p:sp>
    </p:spTree>
    <p:extLst>
      <p:ext uri="{BB962C8B-B14F-4D97-AF65-F5344CB8AC3E}">
        <p14:creationId xmlns:p14="http://schemas.microsoft.com/office/powerpoint/2010/main" val="310515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9F7FA-00A7-F317-5110-26E5E1273A7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FFF4379-229D-3D0A-EDE7-7AFC0B44898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16EBC0C-3220-9CF9-5C2F-70571B93C99A}"/>
              </a:ext>
            </a:extLst>
          </p:cNvPr>
          <p:cNvSpPr>
            <a:spLocks noGrp="1"/>
          </p:cNvSpPr>
          <p:nvPr>
            <p:ph type="body" idx="1"/>
          </p:nvPr>
        </p:nvSpPr>
        <p:spPr/>
        <p:txBody>
          <a:bodyPr/>
          <a:lstStyle/>
          <a:p>
            <a:endParaRPr lang="zh-TW" altLang="en-US" b="1" dirty="0"/>
          </a:p>
        </p:txBody>
      </p:sp>
      <p:sp>
        <p:nvSpPr>
          <p:cNvPr id="4" name="投影片編號版面配置區 3">
            <a:extLst>
              <a:ext uri="{FF2B5EF4-FFF2-40B4-BE49-F238E27FC236}">
                <a16:creationId xmlns:a16="http://schemas.microsoft.com/office/drawing/2014/main" id="{BA19FE7E-7C71-21BB-6B08-06322806DAE5}"/>
              </a:ext>
            </a:extLst>
          </p:cNvPr>
          <p:cNvSpPr>
            <a:spLocks noGrp="1"/>
          </p:cNvSpPr>
          <p:nvPr>
            <p:ph type="sldNum" sz="quarter" idx="5"/>
          </p:nvPr>
        </p:nvSpPr>
        <p:spPr/>
        <p:txBody>
          <a:bodyPr/>
          <a:lstStyle/>
          <a:p>
            <a:fld id="{0EF9BE91-6865-954A-AFA1-AAF2301195C2}" type="slidenum">
              <a:rPr kumimoji="1" lang="zh-TW" altLang="en-US" smtClean="0"/>
              <a:pPr/>
              <a:t>12</a:t>
            </a:fld>
            <a:endParaRPr kumimoji="1" lang="zh-TW" altLang="en-US"/>
          </a:p>
        </p:txBody>
      </p:sp>
    </p:spTree>
    <p:extLst>
      <p:ext uri="{BB962C8B-B14F-4D97-AF65-F5344CB8AC3E}">
        <p14:creationId xmlns:p14="http://schemas.microsoft.com/office/powerpoint/2010/main" val="407677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F9BE91-6865-954A-AFA1-AAF2301195C2}" type="slidenum">
              <a:rPr kumimoji="1" lang="zh-TW" altLang="en-US" smtClean="0"/>
              <a:pPr/>
              <a:t>13</a:t>
            </a:fld>
            <a:endParaRPr kumimoji="1" lang="zh-TW" altLang="en-US"/>
          </a:p>
        </p:txBody>
      </p:sp>
    </p:spTree>
    <p:extLst>
      <p:ext uri="{BB962C8B-B14F-4D97-AF65-F5344CB8AC3E}">
        <p14:creationId xmlns:p14="http://schemas.microsoft.com/office/powerpoint/2010/main" val="2553493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8A4E6D92-F926-4069-A55B-BFB7CD58ABAB}"/>
              </a:ext>
            </a:extLst>
          </p:cNvPr>
          <p:cNvSpPr>
            <a:spLocks noGrp="1"/>
          </p:cNvSpPr>
          <p:nvPr>
            <p:ph type="body" sz="quarter" idx="18" hasCustomPrompt="1"/>
          </p:nvPr>
        </p:nvSpPr>
        <p:spPr>
          <a:xfrm>
            <a:off x="6813938" y="4109729"/>
            <a:ext cx="1884362" cy="383408"/>
          </a:xfrm>
        </p:spPr>
        <p:txBody>
          <a:bodyPr>
            <a:normAutofit/>
          </a:bodyPr>
          <a:lstStyle>
            <a:lvl1pPr marL="0" indent="0" algn="r">
              <a:buNone/>
              <a:defRPr sz="2000">
                <a:solidFill>
                  <a:srgbClr val="7FBECF"/>
                </a:solidFill>
              </a:defRPr>
            </a:lvl1pPr>
          </a:lstStyle>
          <a:p>
            <a:pPr lvl="0"/>
            <a:r>
              <a:rPr kumimoji="1" lang="en-US" altLang="zh-TW" dirty="0"/>
              <a:t>MM/DD/YYYY</a:t>
            </a:r>
            <a:endParaRPr kumimoji="1" lang="zh-TW" altLang="en-US" dirty="0"/>
          </a:p>
        </p:txBody>
      </p:sp>
      <p:sp>
        <p:nvSpPr>
          <p:cNvPr id="3" name="文字版面配置區 2">
            <a:extLst>
              <a:ext uri="{FF2B5EF4-FFF2-40B4-BE49-F238E27FC236}">
                <a16:creationId xmlns:a16="http://schemas.microsoft.com/office/drawing/2014/main" id="{22B04CDC-1809-42C0-87D4-D25E0A03DBBD}"/>
              </a:ext>
            </a:extLst>
          </p:cNvPr>
          <p:cNvSpPr>
            <a:spLocks noGrp="1"/>
          </p:cNvSpPr>
          <p:nvPr>
            <p:ph type="body" sz="quarter" idx="17" hasCustomPrompt="1"/>
          </p:nvPr>
        </p:nvSpPr>
        <p:spPr>
          <a:xfrm>
            <a:off x="5569527" y="3607897"/>
            <a:ext cx="3155950" cy="466912"/>
          </a:xfrm>
        </p:spPr>
        <p:txBody>
          <a:bodyPr/>
          <a:lstStyle>
            <a:lvl1pPr marL="0" indent="0" algn="ctr" defTabSz="914400" rtl="0" eaLnBrk="1" latinLnBrk="0" hangingPunct="1">
              <a:lnSpc>
                <a:spcPct val="90000"/>
              </a:lnSpc>
              <a:spcBef>
                <a:spcPts val="1000"/>
              </a:spcBef>
              <a:buFont typeface="Arial" panose="020B0604020202020204" pitchFamily="34" charset="0"/>
              <a:buNone/>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ltLang="zh-TW" dirty="0"/>
              <a:t>Click to Enter Subtitle</a:t>
            </a:r>
            <a:endParaRPr lang="zh-TW" altLang="en-US" dirty="0"/>
          </a:p>
        </p:txBody>
      </p:sp>
      <p:pic>
        <p:nvPicPr>
          <p:cNvPr id="6" name="圖片 20" descr="未命名.png">
            <a:extLst>
              <a:ext uri="{FF2B5EF4-FFF2-40B4-BE49-F238E27FC236}">
                <a16:creationId xmlns:a16="http://schemas.microsoft.com/office/drawing/2014/main" id="{F59601AC-0E2D-45F9-9012-29062DEF433C}"/>
              </a:ext>
            </a:extLst>
          </p:cNvPr>
          <p:cNvPicPr/>
          <p:nvPr/>
        </p:nvPicPr>
        <p:blipFill>
          <a:blip r:embed="rId3" cstate="screen">
            <a:extLst>
              <a:ext uri="{28A0092B-C50C-407E-A947-70E740481C1C}">
                <a14:useLocalDpi xmlns:a14="http://schemas.microsoft.com/office/drawing/2010/main"/>
              </a:ext>
            </a:extLst>
          </a:blip>
          <a:stretch>
            <a:fillRect/>
          </a:stretch>
        </p:blipFill>
        <p:spPr>
          <a:xfrm>
            <a:off x="4953982" y="34854"/>
            <a:ext cx="4101891" cy="1152944"/>
          </a:xfrm>
          <a:prstGeom prst="rect">
            <a:avLst/>
          </a:prstGeom>
        </p:spPr>
      </p:pic>
      <p:sp>
        <p:nvSpPr>
          <p:cNvPr id="12" name="文字方塊 55">
            <a:extLst>
              <a:ext uri="{FF2B5EF4-FFF2-40B4-BE49-F238E27FC236}">
                <a16:creationId xmlns:a16="http://schemas.microsoft.com/office/drawing/2014/main" id="{3F06616E-29AD-4A5A-92F9-9AAE13E1E8D2}"/>
              </a:ext>
            </a:extLst>
          </p:cNvPr>
          <p:cNvSpPr txBox="1"/>
          <p:nvPr userDrawn="1"/>
        </p:nvSpPr>
        <p:spPr>
          <a:xfrm>
            <a:off x="4719782" y="1626873"/>
            <a:ext cx="3577764" cy="769441"/>
          </a:xfrm>
          <a:prstGeom prst="rect">
            <a:avLst/>
          </a:prstGeom>
          <a:noFill/>
        </p:spPr>
        <p:txBody>
          <a:bodyPr wrap="square" rtlCol="0">
            <a:spAutoFit/>
          </a:bodyPr>
          <a:lstStyle/>
          <a:p>
            <a:pPr lvl="1"/>
            <a:r>
              <a:rPr lang="en-US" altLang="zh-TW" sz="2200" b="1" dirty="0">
                <a:solidFill>
                  <a:srgbClr val="4DB6C7"/>
                </a:solidFill>
              </a:rPr>
              <a:t>Global Family,         </a:t>
            </a:r>
          </a:p>
          <a:p>
            <a:pPr lvl="1"/>
            <a:r>
              <a:rPr lang="en-US" altLang="zh-TW" sz="2200" b="1" dirty="0">
                <a:solidFill>
                  <a:srgbClr val="4DB6C7"/>
                </a:solidFill>
              </a:rPr>
              <a:t> </a:t>
            </a:r>
            <a:r>
              <a:rPr lang="zh-TW" altLang="en-US" sz="2200" b="1" dirty="0">
                <a:solidFill>
                  <a:srgbClr val="4DB6C7"/>
                </a:solidFill>
              </a:rPr>
              <a:t>  </a:t>
            </a:r>
            <a:r>
              <a:rPr lang="en-US" altLang="zh-TW" sz="2200" b="1" dirty="0">
                <a:solidFill>
                  <a:srgbClr val="4DB6C7"/>
                </a:solidFill>
              </a:rPr>
              <a:t> Global Solutions!</a:t>
            </a:r>
          </a:p>
        </p:txBody>
      </p:sp>
      <p:sp>
        <p:nvSpPr>
          <p:cNvPr id="13" name="文字版面配置區 2">
            <a:extLst>
              <a:ext uri="{FF2B5EF4-FFF2-40B4-BE49-F238E27FC236}">
                <a16:creationId xmlns:a16="http://schemas.microsoft.com/office/drawing/2014/main" id="{840D2C65-14CE-45F0-9B99-275A2BBFD207}"/>
              </a:ext>
            </a:extLst>
          </p:cNvPr>
          <p:cNvSpPr>
            <a:spLocks noGrp="1"/>
          </p:cNvSpPr>
          <p:nvPr>
            <p:ph type="body" sz="quarter" idx="16" hasCustomPrompt="1"/>
          </p:nvPr>
        </p:nvSpPr>
        <p:spPr>
          <a:xfrm>
            <a:off x="4018547" y="2563751"/>
            <a:ext cx="4668253" cy="1030320"/>
          </a:xfrm>
          <a:prstGeom prst="rect">
            <a:avLst/>
          </a:prstGeom>
        </p:spPr>
        <p:txBody>
          <a:bodyPr anchor="ctr">
            <a:noAutofit/>
          </a:bodyPr>
          <a:lstStyle>
            <a:lvl1pPr marL="0" marR="0" indent="0" algn="r" defTabSz="914400" rtl="0" eaLnBrk="1" fontAlgn="auto" latinLnBrk="0" hangingPunct="1">
              <a:lnSpc>
                <a:spcPct val="90000"/>
              </a:lnSpc>
              <a:spcBef>
                <a:spcPts val="1800"/>
              </a:spcBef>
              <a:spcAft>
                <a:spcPts val="0"/>
              </a:spcAft>
              <a:buClrTx/>
              <a:buSzTx/>
              <a:buFont typeface="Arial" panose="020B0604020202020204" pitchFamily="34" charset="0"/>
              <a:buNone/>
              <a:tabLst/>
              <a:defRPr sz="3200" b="1">
                <a:solidFill>
                  <a:schemeClr val="tx1"/>
                </a:solidFill>
                <a:latin typeface="+mj-lt"/>
                <a:ea typeface="微軟正黑體" panose="020B0604030504040204" pitchFamily="34" charset="-120"/>
              </a:defRPr>
            </a:lvl1pPr>
            <a:lvl5pPr marL="1828800" indent="0">
              <a:buNone/>
              <a:defRPr/>
            </a:lvl5pPr>
          </a:lstStyle>
          <a:p>
            <a:pPr marL="0" marR="0" lvl="0" indent="0" algn="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ltLang="zh-TW" dirty="0"/>
              <a:t>Click to Enter Title: Use 1st Letter Capitals</a:t>
            </a:r>
            <a:endParaRPr lang="zh-TW" altLang="en-US" dirty="0"/>
          </a:p>
        </p:txBody>
      </p:sp>
      <p:pic>
        <p:nvPicPr>
          <p:cNvPr id="9" name="圖片 8">
            <a:extLst>
              <a:ext uri="{FF2B5EF4-FFF2-40B4-BE49-F238E27FC236}">
                <a16:creationId xmlns:a16="http://schemas.microsoft.com/office/drawing/2014/main" id="{3F564915-C801-4F1C-BBB3-7E49710D1059}"/>
              </a:ext>
            </a:extLst>
          </p:cNvPr>
          <p:cNvPicPr>
            <a:picLocks noChangeAspect="1"/>
          </p:cNvPicPr>
          <p:nvPr userDrawn="1"/>
        </p:nvPicPr>
        <p:blipFill>
          <a:blip r:embed="rId4"/>
          <a:srcRect/>
          <a:stretch/>
        </p:blipFill>
        <p:spPr>
          <a:xfrm>
            <a:off x="-2404353" y="-9427"/>
            <a:ext cx="1508244" cy="6858000"/>
          </a:xfrm>
          <a:prstGeom prst="rect">
            <a:avLst/>
          </a:prstGeom>
        </p:spPr>
      </p:pic>
      <p:sp>
        <p:nvSpPr>
          <p:cNvPr id="2" name="投影片編號版面配置區 1">
            <a:extLst>
              <a:ext uri="{FF2B5EF4-FFF2-40B4-BE49-F238E27FC236}">
                <a16:creationId xmlns:a16="http://schemas.microsoft.com/office/drawing/2014/main" id="{287AAF6D-95F2-0259-03EA-10EF2355CDB9}"/>
              </a:ext>
            </a:extLst>
          </p:cNvPr>
          <p:cNvSpPr>
            <a:spLocks noGrp="1"/>
          </p:cNvSpPr>
          <p:nvPr>
            <p:ph type="sldNum" sz="quarter" idx="19"/>
          </p:nvPr>
        </p:nvSpPr>
        <p:spPr/>
        <p:txBody>
          <a:bodyPr/>
          <a:lstStyle/>
          <a:p>
            <a:fld id="{347ED145-AFDC-5146-9F05-321CC8817212}" type="slidenum">
              <a:rPr kumimoji="1" lang="zh-TW" altLang="en-US" smtClean="0"/>
              <a:pPr/>
              <a:t>‹#›</a:t>
            </a:fld>
            <a:endParaRPr kumimoji="1" lang="zh-TW" altLang="en-US" dirty="0"/>
          </a:p>
        </p:txBody>
      </p:sp>
    </p:spTree>
    <p:extLst>
      <p:ext uri="{BB962C8B-B14F-4D97-AF65-F5344CB8AC3E}">
        <p14:creationId xmlns:p14="http://schemas.microsoft.com/office/powerpoint/2010/main" val="182820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mp; Text">
    <p:spTree>
      <p:nvGrpSpPr>
        <p:cNvPr id="1" name=""/>
        <p:cNvGrpSpPr/>
        <p:nvPr/>
      </p:nvGrpSpPr>
      <p:grpSpPr>
        <a:xfrm>
          <a:off x="0" y="0"/>
          <a:ext cx="0" cy="0"/>
          <a:chOff x="0" y="0"/>
          <a:chExt cx="0" cy="0"/>
        </a:xfrm>
      </p:grpSpPr>
      <p:sp>
        <p:nvSpPr>
          <p:cNvPr id="13" name="圖表版面配置區 7">
            <a:extLst>
              <a:ext uri="{FF2B5EF4-FFF2-40B4-BE49-F238E27FC236}">
                <a16:creationId xmlns:a16="http://schemas.microsoft.com/office/drawing/2014/main" id="{842E4EAF-13B4-43B2-847B-D0F81C3E9858}"/>
              </a:ext>
            </a:extLst>
          </p:cNvPr>
          <p:cNvSpPr>
            <a:spLocks noGrp="1"/>
          </p:cNvSpPr>
          <p:nvPr>
            <p:ph type="chart" sz="quarter" idx="16" hasCustomPrompt="1"/>
          </p:nvPr>
        </p:nvSpPr>
        <p:spPr>
          <a:xfrm>
            <a:off x="684960" y="1357745"/>
            <a:ext cx="4490518" cy="489527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graph</a:t>
            </a:r>
          </a:p>
          <a:p>
            <a:endParaRPr kumimoji="1" lang="zh-TW" altLang="en-US" dirty="0"/>
          </a:p>
        </p:txBody>
      </p:sp>
      <p:sp>
        <p:nvSpPr>
          <p:cNvPr id="7" name="文字版面配置區 9">
            <a:extLst>
              <a:ext uri="{FF2B5EF4-FFF2-40B4-BE49-F238E27FC236}">
                <a16:creationId xmlns:a16="http://schemas.microsoft.com/office/drawing/2014/main" id="{D84B0B45-54DC-3243-999A-8D47077869E1}"/>
              </a:ext>
            </a:extLst>
          </p:cNvPr>
          <p:cNvSpPr>
            <a:spLocks noGrp="1"/>
          </p:cNvSpPr>
          <p:nvPr>
            <p:ph type="body" sz="quarter" idx="15" hasCustomPrompt="1"/>
          </p:nvPr>
        </p:nvSpPr>
        <p:spPr>
          <a:xfrm>
            <a:off x="5412510" y="1357746"/>
            <a:ext cx="3186936" cy="4895272"/>
          </a:xfrm>
          <a:prstGeom prst="rect">
            <a:avLst/>
          </a:prstGeom>
        </p:spPr>
        <p:txBody>
          <a:bodyPr>
            <a:normAutofit/>
          </a:bodyPr>
          <a:lstStyle>
            <a:lvl1pPr>
              <a:defRPr sz="2000">
                <a:solidFill>
                  <a:schemeClr val="accent6"/>
                </a:solidFill>
                <a:latin typeface="+mj-lt"/>
              </a:defRPr>
            </a:lvl1pPr>
            <a:lvl2pPr>
              <a:defRPr sz="2000">
                <a:solidFill>
                  <a:schemeClr val="accent6"/>
                </a:solidFill>
                <a:latin typeface="+mj-lt"/>
              </a:defRPr>
            </a:lvl2pPr>
            <a:lvl3pPr>
              <a:defRPr sz="2000">
                <a:solidFill>
                  <a:schemeClr val="accent6"/>
                </a:solidFill>
                <a:latin typeface="+mj-lt"/>
              </a:defRPr>
            </a:lvl3pPr>
            <a:lvl4pPr>
              <a:defRPr sz="2000">
                <a:solidFill>
                  <a:schemeClr val="accent6"/>
                </a:solidFill>
                <a:latin typeface="+mj-lt"/>
              </a:defRPr>
            </a:lvl4pPr>
            <a:lvl5pPr>
              <a:defRPr sz="2000">
                <a:solidFill>
                  <a:schemeClr val="accent6"/>
                </a:solidFill>
                <a:latin typeface="+mj-lt"/>
              </a:defRPr>
            </a:lvl5pPr>
          </a:lstStyle>
          <a:p>
            <a:pPr lvl="0"/>
            <a:r>
              <a:rPr lang="en-US" altLang="zh-TW" dirty="0"/>
              <a:t>Click to enter bullets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en-GB" altLang="zh-TW" dirty="0"/>
          </a:p>
        </p:txBody>
      </p:sp>
      <p:sp>
        <p:nvSpPr>
          <p:cNvPr id="3" name="投影片編號版面配置區 2">
            <a:extLst>
              <a:ext uri="{FF2B5EF4-FFF2-40B4-BE49-F238E27FC236}">
                <a16:creationId xmlns:a16="http://schemas.microsoft.com/office/drawing/2014/main" id="{2E27AFAE-478E-2E42-90E1-B6D4AE624531}"/>
              </a:ext>
            </a:extLst>
          </p:cNvPr>
          <p:cNvSpPr>
            <a:spLocks noGrp="1"/>
          </p:cNvSpPr>
          <p:nvPr>
            <p:ph type="sldNum" sz="quarter" idx="10"/>
          </p:nvPr>
        </p:nvSpPr>
        <p:spPr/>
        <p:txBody>
          <a:bodyPr/>
          <a:lstStyle>
            <a:lvl1pPr>
              <a:defRPr>
                <a:latin typeface="+mj-lt"/>
              </a:defRPr>
            </a:lvl1pPr>
          </a:lstStyle>
          <a:p>
            <a:fld id="{347ED145-AFDC-5146-9F05-321CC8817212}" type="slidenum">
              <a:rPr kumimoji="1" lang="zh-TW" altLang="en-US" smtClean="0"/>
              <a:pPr/>
              <a:t>‹#›</a:t>
            </a:fld>
            <a:endParaRPr kumimoji="1" lang="zh-TW" altLang="en-US" dirty="0"/>
          </a:p>
        </p:txBody>
      </p:sp>
      <p:sp>
        <p:nvSpPr>
          <p:cNvPr id="9" name="標題 1">
            <a:extLst>
              <a:ext uri="{FF2B5EF4-FFF2-40B4-BE49-F238E27FC236}">
                <a16:creationId xmlns:a16="http://schemas.microsoft.com/office/drawing/2014/main" id="{38C9907B-8293-4ECE-8543-6BB866C61C6B}"/>
              </a:ext>
            </a:extLst>
          </p:cNvPr>
          <p:cNvSpPr>
            <a:spLocks noGrp="1"/>
          </p:cNvSpPr>
          <p:nvPr>
            <p:ph type="title" hasCustomPrompt="1"/>
          </p:nvPr>
        </p:nvSpPr>
        <p:spPr>
          <a:xfrm>
            <a:off x="684960"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Tree>
    <p:extLst>
      <p:ext uri="{BB962C8B-B14F-4D97-AF65-F5344CB8AC3E}">
        <p14:creationId xmlns:p14="http://schemas.microsoft.com/office/powerpoint/2010/main" val="395069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7" name="圖片版面配置區 6">
            <a:extLst>
              <a:ext uri="{FF2B5EF4-FFF2-40B4-BE49-F238E27FC236}">
                <a16:creationId xmlns:a16="http://schemas.microsoft.com/office/drawing/2014/main" id="{5A6DD0DB-3E12-6B42-940A-6B114D3E95A7}"/>
              </a:ext>
            </a:extLst>
          </p:cNvPr>
          <p:cNvSpPr>
            <a:spLocks noGrp="1"/>
          </p:cNvSpPr>
          <p:nvPr>
            <p:ph type="pic" sz="quarter" idx="13" hasCustomPrompt="1"/>
          </p:nvPr>
        </p:nvSpPr>
        <p:spPr>
          <a:xfrm>
            <a:off x="684960" y="1357746"/>
            <a:ext cx="4502038" cy="489527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picture</a:t>
            </a:r>
            <a:endParaRPr kumimoji="1" lang="zh-TW" altLang="en-US" dirty="0"/>
          </a:p>
          <a:p>
            <a:endParaRPr kumimoji="1" lang="zh-TW" altLang="en-US" dirty="0"/>
          </a:p>
        </p:txBody>
      </p:sp>
      <p:sp>
        <p:nvSpPr>
          <p:cNvPr id="12" name="文字版面配置區 9">
            <a:extLst>
              <a:ext uri="{FF2B5EF4-FFF2-40B4-BE49-F238E27FC236}">
                <a16:creationId xmlns:a16="http://schemas.microsoft.com/office/drawing/2014/main" id="{4FE368C3-5503-432A-9F16-F29685913135}"/>
              </a:ext>
            </a:extLst>
          </p:cNvPr>
          <p:cNvSpPr>
            <a:spLocks noGrp="1"/>
          </p:cNvSpPr>
          <p:nvPr>
            <p:ph type="body" sz="quarter" idx="16" hasCustomPrompt="1"/>
          </p:nvPr>
        </p:nvSpPr>
        <p:spPr>
          <a:xfrm>
            <a:off x="5412510" y="1357745"/>
            <a:ext cx="3186936" cy="4895273"/>
          </a:xfrm>
          <a:prstGeom prst="rect">
            <a:avLst/>
          </a:prstGeom>
        </p:spPr>
        <p:txBody>
          <a:bodyPr>
            <a:normAutofit/>
          </a:bodyPr>
          <a:lstStyle>
            <a:lvl1pPr>
              <a:defRPr sz="2000">
                <a:solidFill>
                  <a:schemeClr val="accent6"/>
                </a:solidFill>
                <a:latin typeface="+mj-lt"/>
              </a:defRPr>
            </a:lvl1pPr>
            <a:lvl2pPr>
              <a:defRPr sz="2000">
                <a:solidFill>
                  <a:schemeClr val="accent6"/>
                </a:solidFill>
                <a:latin typeface="+mj-lt"/>
              </a:defRPr>
            </a:lvl2pPr>
            <a:lvl3pPr>
              <a:defRPr sz="2000">
                <a:solidFill>
                  <a:schemeClr val="accent6"/>
                </a:solidFill>
                <a:latin typeface="+mj-lt"/>
              </a:defRPr>
            </a:lvl3pPr>
            <a:lvl4pPr>
              <a:defRPr sz="2000">
                <a:solidFill>
                  <a:schemeClr val="accent6"/>
                </a:solidFill>
                <a:latin typeface="+mj-lt"/>
              </a:defRPr>
            </a:lvl4pPr>
            <a:lvl5pPr>
              <a:defRPr sz="2000">
                <a:solidFill>
                  <a:schemeClr val="accent6"/>
                </a:solidFill>
                <a:latin typeface="+mj-lt"/>
              </a:defRPr>
            </a:lvl5pPr>
          </a:lstStyle>
          <a:p>
            <a:pPr lvl="0"/>
            <a:r>
              <a:rPr lang="en-US" altLang="zh-TW" dirty="0"/>
              <a:t>Click to enter bullets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en-GB" altLang="zh-TW" dirty="0"/>
          </a:p>
        </p:txBody>
      </p:sp>
      <p:sp>
        <p:nvSpPr>
          <p:cNvPr id="3" name="投影片編號版面配置區 2">
            <a:extLst>
              <a:ext uri="{FF2B5EF4-FFF2-40B4-BE49-F238E27FC236}">
                <a16:creationId xmlns:a16="http://schemas.microsoft.com/office/drawing/2014/main" id="{3B7ACE34-2371-1242-A018-F90F22CADA4F}"/>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
        <p:nvSpPr>
          <p:cNvPr id="8" name="標題 1">
            <a:extLst>
              <a:ext uri="{FF2B5EF4-FFF2-40B4-BE49-F238E27FC236}">
                <a16:creationId xmlns:a16="http://schemas.microsoft.com/office/drawing/2014/main" id="{906271EB-C883-42F1-BE8F-7FA3179A9F2F}"/>
              </a:ext>
            </a:extLst>
          </p:cNvPr>
          <p:cNvSpPr>
            <a:spLocks noGrp="1"/>
          </p:cNvSpPr>
          <p:nvPr>
            <p:ph type="title" hasCustomPrompt="1"/>
          </p:nvPr>
        </p:nvSpPr>
        <p:spPr>
          <a:xfrm>
            <a:off x="684960"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Tree>
    <p:extLst>
      <p:ext uri="{BB962C8B-B14F-4D97-AF65-F5344CB8AC3E}">
        <p14:creationId xmlns:p14="http://schemas.microsoft.com/office/powerpoint/2010/main" val="365831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B6C3D13-0701-AA47-9CC3-59005E9121A1}"/>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
        <p:nvSpPr>
          <p:cNvPr id="9" name="標題 1">
            <a:extLst>
              <a:ext uri="{FF2B5EF4-FFF2-40B4-BE49-F238E27FC236}">
                <a16:creationId xmlns:a16="http://schemas.microsoft.com/office/drawing/2014/main" id="{2DB7A331-E548-478C-A10F-2FD97DC2D86C}"/>
              </a:ext>
            </a:extLst>
          </p:cNvPr>
          <p:cNvSpPr>
            <a:spLocks noGrp="1"/>
          </p:cNvSpPr>
          <p:nvPr>
            <p:ph type="title" hasCustomPrompt="1"/>
          </p:nvPr>
        </p:nvSpPr>
        <p:spPr>
          <a:xfrm>
            <a:off x="695439"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
        <p:nvSpPr>
          <p:cNvPr id="10" name="Content Placeholder 2">
            <a:extLst>
              <a:ext uri="{FF2B5EF4-FFF2-40B4-BE49-F238E27FC236}">
                <a16:creationId xmlns:a16="http://schemas.microsoft.com/office/drawing/2014/main" id="{B07A8C51-D3A8-49C8-97B8-9E27B6E46A99}"/>
              </a:ext>
            </a:extLst>
          </p:cNvPr>
          <p:cNvSpPr>
            <a:spLocks noGrp="1"/>
          </p:cNvSpPr>
          <p:nvPr>
            <p:ph sz="half" idx="1" hasCustomPrompt="1"/>
          </p:nvPr>
        </p:nvSpPr>
        <p:spPr>
          <a:xfrm>
            <a:off x="695439" y="2157411"/>
            <a:ext cx="3738450" cy="4095605"/>
          </a:xfrm>
          <a:prstGeom prst="rect">
            <a:avLst/>
          </a:prstGeom>
        </p:spPr>
        <p:txBody>
          <a:bodyPr>
            <a:normAutofit/>
          </a:bodyPr>
          <a:lstStyle>
            <a:lvl1pPr>
              <a:defRPr sz="2000">
                <a:solidFill>
                  <a:schemeClr val="accent6"/>
                </a:solidFill>
                <a:latin typeface="+mj-lt"/>
              </a:defRPr>
            </a:lvl1pPr>
          </a:lstStyle>
          <a:p>
            <a:pPr lvl="0"/>
            <a:r>
              <a:rPr lang="en-US" altLang="zh-TW" dirty="0"/>
              <a:t>Click on icons to select desired content: choose between Table, Graph, SmartArt, Picture, </a:t>
            </a:r>
            <a:r>
              <a:rPr lang="en-US" altLang="zh-TW" dirty="0" err="1"/>
              <a:t>etc</a:t>
            </a:r>
            <a:endParaRPr lang="en-US" altLang="zh-TW" dirty="0"/>
          </a:p>
        </p:txBody>
      </p:sp>
      <p:sp>
        <p:nvSpPr>
          <p:cNvPr id="11" name="Content Placeholder 3">
            <a:extLst>
              <a:ext uri="{FF2B5EF4-FFF2-40B4-BE49-F238E27FC236}">
                <a16:creationId xmlns:a16="http://schemas.microsoft.com/office/drawing/2014/main" id="{9BE667D6-949C-4A1B-8B2E-3279B0BC4F7E}"/>
              </a:ext>
            </a:extLst>
          </p:cNvPr>
          <p:cNvSpPr>
            <a:spLocks noGrp="1"/>
          </p:cNvSpPr>
          <p:nvPr>
            <p:ph sz="half" idx="2" hasCustomPrompt="1"/>
          </p:nvPr>
        </p:nvSpPr>
        <p:spPr>
          <a:xfrm>
            <a:off x="4728822" y="2151281"/>
            <a:ext cx="3881104" cy="4101735"/>
          </a:xfrm>
          <a:prstGeom prst="rect">
            <a:avLst/>
          </a:prstGeom>
        </p:spPr>
        <p:txBody>
          <a:bodyPr>
            <a:normAutofit/>
          </a:bodyPr>
          <a:lstStyle>
            <a:lvl1pPr>
              <a:defRPr sz="2000">
                <a:solidFill>
                  <a:schemeClr val="accent6"/>
                </a:solidFill>
                <a:latin typeface="+mj-lt"/>
              </a:defRPr>
            </a:lvl1pPr>
          </a:lstStyle>
          <a:p>
            <a:pPr lvl="0"/>
            <a:r>
              <a:rPr lang="en-US" altLang="zh-TW" dirty="0"/>
              <a:t>Click on icons to select desired content: choose between Table, Graph, SmartArt, Picture, </a:t>
            </a:r>
            <a:r>
              <a:rPr lang="en-US" altLang="zh-TW" dirty="0" err="1"/>
              <a:t>etc</a:t>
            </a:r>
            <a:endParaRPr lang="en-US" altLang="zh-TW" dirty="0"/>
          </a:p>
        </p:txBody>
      </p:sp>
      <p:sp>
        <p:nvSpPr>
          <p:cNvPr id="13" name="文字版面配置區 14">
            <a:extLst>
              <a:ext uri="{FF2B5EF4-FFF2-40B4-BE49-F238E27FC236}">
                <a16:creationId xmlns:a16="http://schemas.microsoft.com/office/drawing/2014/main" id="{787378FF-B9DD-4FCD-BC4F-122B70D76C9D}"/>
              </a:ext>
            </a:extLst>
          </p:cNvPr>
          <p:cNvSpPr>
            <a:spLocks noGrp="1"/>
          </p:cNvSpPr>
          <p:nvPr>
            <p:ph type="body" sz="quarter" idx="13" hasCustomPrompt="1"/>
          </p:nvPr>
        </p:nvSpPr>
        <p:spPr>
          <a:xfrm>
            <a:off x="684961" y="1357745"/>
            <a:ext cx="3748928" cy="621579"/>
          </a:xfrm>
          <a:prstGeom prst="rect">
            <a:avLst/>
          </a:prstGeom>
        </p:spPr>
        <p:txBody>
          <a:bodyPr anchor="ctr">
            <a:normAutofit/>
          </a:bodyPr>
          <a:lstStyle>
            <a:lvl1pPr marL="0" indent="0" algn="ctr">
              <a:buNone/>
              <a:defRPr sz="2000">
                <a:solidFill>
                  <a:schemeClr val="accent6"/>
                </a:solidFill>
                <a:latin typeface="+mj-lt"/>
              </a:defRPr>
            </a:lvl1pPr>
          </a:lstStyle>
          <a:p>
            <a:pPr lvl="0"/>
            <a:r>
              <a:rPr lang="en-US" altLang="zh-TW" dirty="0"/>
              <a:t>Click to enter title</a:t>
            </a:r>
          </a:p>
        </p:txBody>
      </p:sp>
      <p:sp>
        <p:nvSpPr>
          <p:cNvPr id="14" name="文字版面配置區 14">
            <a:extLst>
              <a:ext uri="{FF2B5EF4-FFF2-40B4-BE49-F238E27FC236}">
                <a16:creationId xmlns:a16="http://schemas.microsoft.com/office/drawing/2014/main" id="{C4962D61-E7F1-4642-ACD0-583197F7DCB7}"/>
              </a:ext>
            </a:extLst>
          </p:cNvPr>
          <p:cNvSpPr>
            <a:spLocks noGrp="1"/>
          </p:cNvSpPr>
          <p:nvPr>
            <p:ph type="body" sz="quarter" idx="14" hasCustomPrompt="1"/>
          </p:nvPr>
        </p:nvSpPr>
        <p:spPr>
          <a:xfrm>
            <a:off x="4728822" y="1357745"/>
            <a:ext cx="3881472" cy="621579"/>
          </a:xfrm>
          <a:prstGeom prst="rect">
            <a:avLst/>
          </a:prstGeom>
        </p:spPr>
        <p:txBody>
          <a:bodyPr anchor="ctr">
            <a:normAutofit/>
          </a:bodyPr>
          <a:lstStyle>
            <a:lvl1pPr marL="0" indent="0" algn="ctr">
              <a:buNone/>
              <a:defRPr sz="2000">
                <a:solidFill>
                  <a:schemeClr val="accent6"/>
                </a:solidFill>
                <a:latin typeface="+mj-lt"/>
              </a:defRPr>
            </a:lvl1pPr>
          </a:lstStyle>
          <a:p>
            <a:pPr lvl="0"/>
            <a:r>
              <a:rPr lang="en-US" altLang="zh-TW" dirty="0"/>
              <a:t>Click to enter title</a:t>
            </a:r>
          </a:p>
        </p:txBody>
      </p:sp>
    </p:spTree>
    <p:extLst>
      <p:ext uri="{BB962C8B-B14F-4D97-AF65-F5344CB8AC3E}">
        <p14:creationId xmlns:p14="http://schemas.microsoft.com/office/powerpoint/2010/main" val="244235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 &amp; 3 Text">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8203FC53-249C-2A4E-A2F5-207A60811110}"/>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
        <p:nvSpPr>
          <p:cNvPr id="13" name="標題 1">
            <a:extLst>
              <a:ext uri="{FF2B5EF4-FFF2-40B4-BE49-F238E27FC236}">
                <a16:creationId xmlns:a16="http://schemas.microsoft.com/office/drawing/2014/main" id="{F38D8955-547F-499F-8F8E-3168CF9D9C6A}"/>
              </a:ext>
            </a:extLst>
          </p:cNvPr>
          <p:cNvSpPr>
            <a:spLocks noGrp="1"/>
          </p:cNvSpPr>
          <p:nvPr>
            <p:ph type="title" hasCustomPrompt="1"/>
          </p:nvPr>
        </p:nvSpPr>
        <p:spPr>
          <a:xfrm>
            <a:off x="681714"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
        <p:nvSpPr>
          <p:cNvPr id="18" name="內容版面配置區 15">
            <a:extLst>
              <a:ext uri="{FF2B5EF4-FFF2-40B4-BE49-F238E27FC236}">
                <a16:creationId xmlns:a16="http://schemas.microsoft.com/office/drawing/2014/main" id="{202FE842-F58C-42D1-B086-9D59FEB2355E}"/>
              </a:ext>
            </a:extLst>
          </p:cNvPr>
          <p:cNvSpPr>
            <a:spLocks noGrp="1"/>
          </p:cNvSpPr>
          <p:nvPr>
            <p:ph sz="quarter" idx="16" hasCustomPrompt="1"/>
          </p:nvPr>
        </p:nvSpPr>
        <p:spPr>
          <a:xfrm>
            <a:off x="681714" y="4608947"/>
            <a:ext cx="2618569" cy="1644072"/>
          </a:xfrm>
          <a:prstGeom prst="rect">
            <a:avLst/>
          </a:prstGeom>
        </p:spPr>
        <p:txBody>
          <a:bodyPr/>
          <a:lstStyle>
            <a:lvl1pPr>
              <a:defRPr>
                <a:solidFill>
                  <a:schemeClr val="accent6"/>
                </a:solidFill>
                <a:latin typeface="+mj-lt"/>
              </a:defRPr>
            </a:lvl1pPr>
            <a:lvl2pPr marL="457200" indent="0">
              <a:buNone/>
              <a:defRPr>
                <a:solidFill>
                  <a:schemeClr val="accent6"/>
                </a:solidFill>
                <a:latin typeface="+mj-lt"/>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TW" dirty="0"/>
              <a:t>Click to enter bullets</a:t>
            </a:r>
          </a:p>
          <a:p>
            <a:pPr lvl="1"/>
            <a:r>
              <a:rPr lang="en-US" altLang="zh-TW" dirty="0"/>
              <a:t>Second level</a:t>
            </a:r>
          </a:p>
        </p:txBody>
      </p:sp>
      <p:sp>
        <p:nvSpPr>
          <p:cNvPr id="19" name="圖片版面配置區 10">
            <a:extLst>
              <a:ext uri="{FF2B5EF4-FFF2-40B4-BE49-F238E27FC236}">
                <a16:creationId xmlns:a16="http://schemas.microsoft.com/office/drawing/2014/main" id="{E8ECB7D0-C3AB-4A2C-9B3F-C5A1804140A8}"/>
              </a:ext>
            </a:extLst>
          </p:cNvPr>
          <p:cNvSpPr>
            <a:spLocks noGrp="1"/>
          </p:cNvSpPr>
          <p:nvPr>
            <p:ph type="pic" sz="quarter" idx="19" hasCustomPrompt="1"/>
          </p:nvPr>
        </p:nvSpPr>
        <p:spPr>
          <a:xfrm>
            <a:off x="681714" y="1359530"/>
            <a:ext cx="2618569" cy="312617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picture</a:t>
            </a:r>
            <a:endParaRPr kumimoji="1" lang="zh-TW" altLang="en-US" dirty="0"/>
          </a:p>
        </p:txBody>
      </p:sp>
      <p:sp>
        <p:nvSpPr>
          <p:cNvPr id="20" name="圖片版面配置區 10">
            <a:extLst>
              <a:ext uri="{FF2B5EF4-FFF2-40B4-BE49-F238E27FC236}">
                <a16:creationId xmlns:a16="http://schemas.microsoft.com/office/drawing/2014/main" id="{FEE21379-989E-4B30-8AFE-D36FD63B6336}"/>
              </a:ext>
            </a:extLst>
          </p:cNvPr>
          <p:cNvSpPr>
            <a:spLocks noGrp="1"/>
          </p:cNvSpPr>
          <p:nvPr>
            <p:ph type="pic" sz="quarter" idx="20" hasCustomPrompt="1"/>
          </p:nvPr>
        </p:nvSpPr>
        <p:spPr>
          <a:xfrm>
            <a:off x="3353623" y="1359532"/>
            <a:ext cx="2573914" cy="312617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picture</a:t>
            </a:r>
            <a:endParaRPr kumimoji="1" lang="zh-TW" altLang="en-US" dirty="0"/>
          </a:p>
        </p:txBody>
      </p:sp>
      <p:sp>
        <p:nvSpPr>
          <p:cNvPr id="21" name="圖片版面配置區 10">
            <a:extLst>
              <a:ext uri="{FF2B5EF4-FFF2-40B4-BE49-F238E27FC236}">
                <a16:creationId xmlns:a16="http://schemas.microsoft.com/office/drawing/2014/main" id="{27018087-7386-4A5A-A1BC-9CA4F855CF49}"/>
              </a:ext>
            </a:extLst>
          </p:cNvPr>
          <p:cNvSpPr>
            <a:spLocks noGrp="1"/>
          </p:cNvSpPr>
          <p:nvPr>
            <p:ph type="pic" sz="quarter" idx="21" hasCustomPrompt="1"/>
          </p:nvPr>
        </p:nvSpPr>
        <p:spPr>
          <a:xfrm>
            <a:off x="5980877" y="1359531"/>
            <a:ext cx="2621814" cy="312617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picture</a:t>
            </a:r>
            <a:endParaRPr kumimoji="1" lang="zh-TW" altLang="en-US" dirty="0"/>
          </a:p>
        </p:txBody>
      </p:sp>
      <p:sp>
        <p:nvSpPr>
          <p:cNvPr id="22" name="內容版面配置區 15">
            <a:extLst>
              <a:ext uri="{FF2B5EF4-FFF2-40B4-BE49-F238E27FC236}">
                <a16:creationId xmlns:a16="http://schemas.microsoft.com/office/drawing/2014/main" id="{416BD9FC-7878-4657-B888-48C36AD5BB41}"/>
              </a:ext>
            </a:extLst>
          </p:cNvPr>
          <p:cNvSpPr>
            <a:spLocks noGrp="1"/>
          </p:cNvSpPr>
          <p:nvPr>
            <p:ph sz="quarter" idx="22" hasCustomPrompt="1"/>
          </p:nvPr>
        </p:nvSpPr>
        <p:spPr>
          <a:xfrm>
            <a:off x="3353623" y="4608946"/>
            <a:ext cx="2573914" cy="1644072"/>
          </a:xfrm>
          <a:prstGeom prst="rect">
            <a:avLst/>
          </a:prstGeom>
        </p:spPr>
        <p:txBody>
          <a:bodyPr/>
          <a:lstStyle>
            <a:lvl1pPr>
              <a:defRPr>
                <a:solidFill>
                  <a:schemeClr val="accent6"/>
                </a:solidFill>
                <a:latin typeface="+mj-lt"/>
              </a:defRPr>
            </a:lvl1pPr>
            <a:lvl2pPr marL="457200" indent="0">
              <a:buNone/>
              <a:defRPr>
                <a:solidFill>
                  <a:schemeClr val="accent6"/>
                </a:solidFill>
                <a:latin typeface="+mj-lt"/>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TW" dirty="0"/>
              <a:t>Click to enter bullets</a:t>
            </a:r>
          </a:p>
          <a:p>
            <a:pPr lvl="1"/>
            <a:r>
              <a:rPr lang="en-US" altLang="zh-TW" dirty="0"/>
              <a:t>Second level</a:t>
            </a:r>
          </a:p>
        </p:txBody>
      </p:sp>
      <p:sp>
        <p:nvSpPr>
          <p:cNvPr id="23" name="內容版面配置區 15">
            <a:extLst>
              <a:ext uri="{FF2B5EF4-FFF2-40B4-BE49-F238E27FC236}">
                <a16:creationId xmlns:a16="http://schemas.microsoft.com/office/drawing/2014/main" id="{E59905CE-70DC-4FF6-8F63-27DBBE39A277}"/>
              </a:ext>
            </a:extLst>
          </p:cNvPr>
          <p:cNvSpPr>
            <a:spLocks noGrp="1"/>
          </p:cNvSpPr>
          <p:nvPr>
            <p:ph sz="quarter" idx="23" hasCustomPrompt="1"/>
          </p:nvPr>
        </p:nvSpPr>
        <p:spPr>
          <a:xfrm>
            <a:off x="5980877" y="4608947"/>
            <a:ext cx="2621814" cy="1644072"/>
          </a:xfrm>
          <a:prstGeom prst="rect">
            <a:avLst/>
          </a:prstGeom>
        </p:spPr>
        <p:txBody>
          <a:bodyPr/>
          <a:lstStyle>
            <a:lvl1pPr>
              <a:defRPr>
                <a:solidFill>
                  <a:schemeClr val="accent6"/>
                </a:solidFill>
                <a:latin typeface="+mj-lt"/>
              </a:defRPr>
            </a:lvl1pPr>
            <a:lvl2pPr marL="457200" indent="0">
              <a:buNone/>
              <a:defRPr>
                <a:solidFill>
                  <a:schemeClr val="accent6"/>
                </a:solidFill>
                <a:latin typeface="+mj-lt"/>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TW" dirty="0"/>
              <a:t>Click to enter bullets</a:t>
            </a:r>
          </a:p>
          <a:p>
            <a:pPr lvl="1"/>
            <a:r>
              <a:rPr lang="en-US" altLang="zh-TW" dirty="0"/>
              <a:t>Second level</a:t>
            </a:r>
          </a:p>
        </p:txBody>
      </p:sp>
    </p:spTree>
    <p:extLst>
      <p:ext uri="{BB962C8B-B14F-4D97-AF65-F5344CB8AC3E}">
        <p14:creationId xmlns:p14="http://schemas.microsoft.com/office/powerpoint/2010/main" val="126987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 &amp; 3 Text-2">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8203FC53-249C-2A4E-A2F5-207A60811110}"/>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
        <p:nvSpPr>
          <p:cNvPr id="12" name="標題 1">
            <a:extLst>
              <a:ext uri="{FF2B5EF4-FFF2-40B4-BE49-F238E27FC236}">
                <a16:creationId xmlns:a16="http://schemas.microsoft.com/office/drawing/2014/main" id="{0FB3E9D4-6AEE-4C35-9048-13863EBBBEF1}"/>
              </a:ext>
            </a:extLst>
          </p:cNvPr>
          <p:cNvSpPr>
            <a:spLocks noGrp="1"/>
          </p:cNvSpPr>
          <p:nvPr>
            <p:ph type="title" hasCustomPrompt="1"/>
          </p:nvPr>
        </p:nvSpPr>
        <p:spPr>
          <a:xfrm>
            <a:off x="696194"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
        <p:nvSpPr>
          <p:cNvPr id="14" name="圖片版面配置區 5">
            <a:extLst>
              <a:ext uri="{FF2B5EF4-FFF2-40B4-BE49-F238E27FC236}">
                <a16:creationId xmlns:a16="http://schemas.microsoft.com/office/drawing/2014/main" id="{A2772F26-7D37-4D35-837D-075B084D0848}"/>
              </a:ext>
            </a:extLst>
          </p:cNvPr>
          <p:cNvSpPr>
            <a:spLocks noGrp="1"/>
          </p:cNvSpPr>
          <p:nvPr>
            <p:ph type="pic" sz="quarter" idx="13" hasCustomPrompt="1"/>
          </p:nvPr>
        </p:nvSpPr>
        <p:spPr>
          <a:xfrm>
            <a:off x="684959" y="4775784"/>
            <a:ext cx="2132132" cy="148168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picture</a:t>
            </a:r>
            <a:endParaRPr kumimoji="1" lang="zh-TW" altLang="en-US" dirty="0"/>
          </a:p>
        </p:txBody>
      </p:sp>
      <p:sp>
        <p:nvSpPr>
          <p:cNvPr id="15" name="圖片版面配置區 5">
            <a:extLst>
              <a:ext uri="{FF2B5EF4-FFF2-40B4-BE49-F238E27FC236}">
                <a16:creationId xmlns:a16="http://schemas.microsoft.com/office/drawing/2014/main" id="{37173813-C6F0-4883-9756-0D035C05BA51}"/>
              </a:ext>
            </a:extLst>
          </p:cNvPr>
          <p:cNvSpPr>
            <a:spLocks noGrp="1"/>
          </p:cNvSpPr>
          <p:nvPr>
            <p:ph type="pic" sz="quarter" idx="14" hasCustomPrompt="1"/>
          </p:nvPr>
        </p:nvSpPr>
        <p:spPr>
          <a:xfrm>
            <a:off x="684959" y="3035403"/>
            <a:ext cx="2132132" cy="147698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picture</a:t>
            </a:r>
            <a:endParaRPr kumimoji="1" lang="zh-TW" altLang="en-US" dirty="0"/>
          </a:p>
        </p:txBody>
      </p:sp>
      <p:sp>
        <p:nvSpPr>
          <p:cNvPr id="16" name="內容版面配置區 15">
            <a:extLst>
              <a:ext uri="{FF2B5EF4-FFF2-40B4-BE49-F238E27FC236}">
                <a16:creationId xmlns:a16="http://schemas.microsoft.com/office/drawing/2014/main" id="{B4ABCA01-8F17-43F6-BCB7-AC1F10EC103D}"/>
              </a:ext>
            </a:extLst>
          </p:cNvPr>
          <p:cNvSpPr>
            <a:spLocks noGrp="1"/>
          </p:cNvSpPr>
          <p:nvPr>
            <p:ph sz="quarter" idx="16" hasCustomPrompt="1"/>
          </p:nvPr>
        </p:nvSpPr>
        <p:spPr>
          <a:xfrm>
            <a:off x="3004820" y="1356409"/>
            <a:ext cx="5594626" cy="1481681"/>
          </a:xfrm>
          <a:prstGeom prst="rect">
            <a:avLst/>
          </a:prstGeom>
        </p:spPr>
        <p:txBody>
          <a:bodyPr/>
          <a:lstStyle>
            <a:lvl1pPr>
              <a:defRPr>
                <a:solidFill>
                  <a:schemeClr val="accent6"/>
                </a:solidFill>
                <a:latin typeface="+mj-lt"/>
              </a:defRPr>
            </a:lvl1pPr>
            <a:lvl2pPr>
              <a:defRPr>
                <a:solidFill>
                  <a:schemeClr val="accent6"/>
                </a:solidFill>
                <a:latin typeface="+mj-lt"/>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TW" dirty="0"/>
              <a:t>Click to enter bullets</a:t>
            </a:r>
          </a:p>
          <a:p>
            <a:pPr lvl="1"/>
            <a:r>
              <a:rPr lang="en-US" altLang="zh-TW" dirty="0"/>
              <a:t>Second level</a:t>
            </a:r>
          </a:p>
        </p:txBody>
      </p:sp>
      <p:sp>
        <p:nvSpPr>
          <p:cNvPr id="17" name="圖片版面配置區 10">
            <a:extLst>
              <a:ext uri="{FF2B5EF4-FFF2-40B4-BE49-F238E27FC236}">
                <a16:creationId xmlns:a16="http://schemas.microsoft.com/office/drawing/2014/main" id="{C265B1BA-8B45-4AC3-BA30-8AD87FBB7964}"/>
              </a:ext>
            </a:extLst>
          </p:cNvPr>
          <p:cNvSpPr>
            <a:spLocks noGrp="1"/>
          </p:cNvSpPr>
          <p:nvPr>
            <p:ph type="pic" sz="quarter" idx="19" hasCustomPrompt="1"/>
          </p:nvPr>
        </p:nvSpPr>
        <p:spPr>
          <a:xfrm>
            <a:off x="696194" y="1356408"/>
            <a:ext cx="2120363" cy="148168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picture</a:t>
            </a:r>
            <a:endParaRPr kumimoji="1" lang="zh-TW" altLang="en-US" dirty="0"/>
          </a:p>
        </p:txBody>
      </p:sp>
      <p:sp>
        <p:nvSpPr>
          <p:cNvPr id="18" name="內容版面配置區 15">
            <a:extLst>
              <a:ext uri="{FF2B5EF4-FFF2-40B4-BE49-F238E27FC236}">
                <a16:creationId xmlns:a16="http://schemas.microsoft.com/office/drawing/2014/main" id="{22893360-1964-436F-B3B8-58C4D7F32EA2}"/>
              </a:ext>
            </a:extLst>
          </p:cNvPr>
          <p:cNvSpPr>
            <a:spLocks noGrp="1"/>
          </p:cNvSpPr>
          <p:nvPr>
            <p:ph sz="quarter" idx="21" hasCustomPrompt="1"/>
          </p:nvPr>
        </p:nvSpPr>
        <p:spPr>
          <a:xfrm>
            <a:off x="3004820" y="3030707"/>
            <a:ext cx="5594626" cy="1481681"/>
          </a:xfrm>
          <a:prstGeom prst="rect">
            <a:avLst/>
          </a:prstGeom>
        </p:spPr>
        <p:txBody>
          <a:bodyPr/>
          <a:lstStyle>
            <a:lvl1pPr>
              <a:defRPr>
                <a:solidFill>
                  <a:schemeClr val="accent6"/>
                </a:solidFill>
                <a:latin typeface="+mj-lt"/>
              </a:defRPr>
            </a:lvl1pPr>
            <a:lvl2pPr>
              <a:defRPr>
                <a:solidFill>
                  <a:schemeClr val="accent6"/>
                </a:solidFill>
                <a:latin typeface="+mj-lt"/>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TW" dirty="0"/>
              <a:t>Click to enter bullets</a:t>
            </a:r>
          </a:p>
          <a:p>
            <a:pPr lvl="1"/>
            <a:r>
              <a:rPr lang="en-US" altLang="zh-TW" dirty="0"/>
              <a:t>Second level</a:t>
            </a:r>
          </a:p>
        </p:txBody>
      </p:sp>
      <p:sp>
        <p:nvSpPr>
          <p:cNvPr id="19" name="內容版面配置區 15">
            <a:extLst>
              <a:ext uri="{FF2B5EF4-FFF2-40B4-BE49-F238E27FC236}">
                <a16:creationId xmlns:a16="http://schemas.microsoft.com/office/drawing/2014/main" id="{D8EF482B-CD5A-4AA1-8DEE-537F092D706E}"/>
              </a:ext>
            </a:extLst>
          </p:cNvPr>
          <p:cNvSpPr>
            <a:spLocks noGrp="1"/>
          </p:cNvSpPr>
          <p:nvPr>
            <p:ph sz="quarter" idx="22" hasCustomPrompt="1"/>
          </p:nvPr>
        </p:nvSpPr>
        <p:spPr>
          <a:xfrm>
            <a:off x="3004820" y="4775784"/>
            <a:ext cx="5594626" cy="1481681"/>
          </a:xfrm>
          <a:prstGeom prst="rect">
            <a:avLst/>
          </a:prstGeom>
        </p:spPr>
        <p:txBody>
          <a:bodyPr/>
          <a:lstStyle>
            <a:lvl1pPr>
              <a:defRPr>
                <a:solidFill>
                  <a:schemeClr val="accent6"/>
                </a:solidFill>
                <a:latin typeface="+mj-lt"/>
              </a:defRPr>
            </a:lvl1pPr>
            <a:lvl2pPr>
              <a:defRPr>
                <a:solidFill>
                  <a:schemeClr val="accent6"/>
                </a:solidFill>
                <a:latin typeface="+mj-lt"/>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TW" dirty="0"/>
              <a:t>Click to enter bullets</a:t>
            </a:r>
          </a:p>
          <a:p>
            <a:pPr lvl="1"/>
            <a:r>
              <a:rPr lang="en-US" altLang="zh-TW" dirty="0"/>
              <a:t>Second level</a:t>
            </a:r>
          </a:p>
        </p:txBody>
      </p:sp>
    </p:spTree>
    <p:extLst>
      <p:ext uri="{BB962C8B-B14F-4D97-AF65-F5344CB8AC3E}">
        <p14:creationId xmlns:p14="http://schemas.microsoft.com/office/powerpoint/2010/main" val="420464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amp; Text">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930BAF8-48BC-DE4B-B24A-6BAB7220FBA2}"/>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
        <p:nvSpPr>
          <p:cNvPr id="7" name="標題 1">
            <a:extLst>
              <a:ext uri="{FF2B5EF4-FFF2-40B4-BE49-F238E27FC236}">
                <a16:creationId xmlns:a16="http://schemas.microsoft.com/office/drawing/2014/main" id="{B5ED3904-D928-4F2B-822A-591F9F533B7D}"/>
              </a:ext>
            </a:extLst>
          </p:cNvPr>
          <p:cNvSpPr>
            <a:spLocks noGrp="1"/>
          </p:cNvSpPr>
          <p:nvPr>
            <p:ph type="title" hasCustomPrompt="1"/>
          </p:nvPr>
        </p:nvSpPr>
        <p:spPr>
          <a:xfrm>
            <a:off x="684958"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
        <p:nvSpPr>
          <p:cNvPr id="10" name="SmartArt 版面配置區 4">
            <a:extLst>
              <a:ext uri="{FF2B5EF4-FFF2-40B4-BE49-F238E27FC236}">
                <a16:creationId xmlns:a16="http://schemas.microsoft.com/office/drawing/2014/main" id="{F043FAF1-59E3-453D-98FC-9491487CA55B}"/>
              </a:ext>
            </a:extLst>
          </p:cNvPr>
          <p:cNvSpPr>
            <a:spLocks noGrp="1"/>
          </p:cNvSpPr>
          <p:nvPr>
            <p:ph type="dgm" sz="quarter" idx="11" hasCustomPrompt="1"/>
          </p:nvPr>
        </p:nvSpPr>
        <p:spPr>
          <a:xfrm>
            <a:off x="684958" y="1348509"/>
            <a:ext cx="7914487" cy="295644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SmartArt</a:t>
            </a:r>
            <a:endParaRPr kumimoji="1" lang="zh-TW" altLang="en-US" dirty="0"/>
          </a:p>
        </p:txBody>
      </p:sp>
      <p:sp>
        <p:nvSpPr>
          <p:cNvPr id="11" name="內容版面配置區 7">
            <a:extLst>
              <a:ext uri="{FF2B5EF4-FFF2-40B4-BE49-F238E27FC236}">
                <a16:creationId xmlns:a16="http://schemas.microsoft.com/office/drawing/2014/main" id="{E746257F-36A8-46AA-8B2E-6962C27BD94E}"/>
              </a:ext>
            </a:extLst>
          </p:cNvPr>
          <p:cNvSpPr>
            <a:spLocks noGrp="1"/>
          </p:cNvSpPr>
          <p:nvPr>
            <p:ph sz="quarter" idx="13" hasCustomPrompt="1"/>
          </p:nvPr>
        </p:nvSpPr>
        <p:spPr>
          <a:xfrm>
            <a:off x="679859" y="4415882"/>
            <a:ext cx="7919585" cy="1837136"/>
          </a:xfrm>
          <a:prstGeom prst="rect">
            <a:avLst/>
          </a:prstGeom>
        </p:spPr>
        <p:txBody>
          <a:bodyPr/>
          <a:lstStyle>
            <a:lvl1pPr>
              <a:defRPr>
                <a:solidFill>
                  <a:schemeClr val="accent6"/>
                </a:solidFill>
                <a:latin typeface="+mj-lt"/>
              </a:defRPr>
            </a:lvl1pPr>
            <a:lvl2pPr>
              <a:defRPr>
                <a:solidFill>
                  <a:schemeClr val="accent6"/>
                </a:solidFill>
                <a:latin typeface="+mj-lt"/>
              </a:defRPr>
            </a:lvl2pPr>
            <a:lvl3pPr>
              <a:defRPr>
                <a:solidFill>
                  <a:schemeClr val="accent6"/>
                </a:solidFill>
                <a:latin typeface="+mj-lt"/>
              </a:defRPr>
            </a:lvl3pPr>
            <a:lvl4pPr>
              <a:defRPr>
                <a:solidFill>
                  <a:schemeClr val="accent6"/>
                </a:solidFill>
                <a:latin typeface="+mj-lt"/>
              </a:defRPr>
            </a:lvl4pPr>
            <a:lvl5pPr>
              <a:defRPr>
                <a:solidFill>
                  <a:schemeClr val="tx2"/>
                </a:solidFill>
              </a:defRPr>
            </a:lvl5pPr>
          </a:lstStyle>
          <a:p>
            <a:pPr lvl="0"/>
            <a:r>
              <a:rPr lang="en-US" altLang="zh-TW" dirty="0"/>
              <a:t>Click to enter bullets</a:t>
            </a:r>
          </a:p>
          <a:p>
            <a:pPr lvl="1"/>
            <a:r>
              <a:rPr lang="en-US" altLang="zh-TW" dirty="0"/>
              <a:t>Second level</a:t>
            </a:r>
          </a:p>
          <a:p>
            <a:pPr lvl="2"/>
            <a:r>
              <a:rPr lang="en-US" altLang="zh-TW" dirty="0"/>
              <a:t>Third level</a:t>
            </a:r>
          </a:p>
          <a:p>
            <a:pPr lvl="3"/>
            <a:r>
              <a:rPr lang="en-US" altLang="zh-TW" dirty="0"/>
              <a:t>Fourth level</a:t>
            </a:r>
          </a:p>
        </p:txBody>
      </p:sp>
    </p:spTree>
    <p:extLst>
      <p:ext uri="{BB962C8B-B14F-4D97-AF65-F5344CB8AC3E}">
        <p14:creationId xmlns:p14="http://schemas.microsoft.com/office/powerpoint/2010/main" val="387870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圖片 20" descr="未命名.png">
            <a:extLst>
              <a:ext uri="{FF2B5EF4-FFF2-40B4-BE49-F238E27FC236}">
                <a16:creationId xmlns:a16="http://schemas.microsoft.com/office/drawing/2014/main" id="{F7DD4566-2FE2-4F42-B876-D95BDA84E1F4}"/>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4953982" y="34854"/>
            <a:ext cx="4101891" cy="1152944"/>
          </a:xfrm>
          <a:prstGeom prst="rect">
            <a:avLst/>
          </a:prstGeom>
        </p:spPr>
      </p:pic>
      <p:sp>
        <p:nvSpPr>
          <p:cNvPr id="21" name="文字版面配置區 20">
            <a:extLst>
              <a:ext uri="{FF2B5EF4-FFF2-40B4-BE49-F238E27FC236}">
                <a16:creationId xmlns:a16="http://schemas.microsoft.com/office/drawing/2014/main" id="{8AA81244-7282-4FD9-A7BB-076DDAFFB65A}"/>
              </a:ext>
            </a:extLst>
          </p:cNvPr>
          <p:cNvSpPr>
            <a:spLocks noGrp="1"/>
          </p:cNvSpPr>
          <p:nvPr>
            <p:ph type="body" sz="quarter" idx="10" hasCustomPrompt="1"/>
          </p:nvPr>
        </p:nvSpPr>
        <p:spPr>
          <a:xfrm>
            <a:off x="3389314" y="4996584"/>
            <a:ext cx="2706686" cy="631840"/>
          </a:xfrm>
          <a:prstGeom prst="rect">
            <a:avLst/>
          </a:prstGeom>
        </p:spPr>
        <p:txBody>
          <a:bodyPr>
            <a:noAutofit/>
          </a:bodyPr>
          <a:lstStyle>
            <a:lvl1pPr marL="0" indent="0">
              <a:buNone/>
              <a:defRPr sz="3600" b="1">
                <a:solidFill>
                  <a:schemeClr val="bg1"/>
                </a:solidFill>
                <a:latin typeface="+mj-lt"/>
              </a:defRPr>
            </a:lvl1pPr>
          </a:lstStyle>
          <a:p>
            <a:pPr lvl="0"/>
            <a:r>
              <a:rPr lang="en-US" altLang="zh-TW" dirty="0"/>
              <a:t>Thank You</a:t>
            </a:r>
            <a:endParaRPr lang="zh-TW" altLang="en-US" dirty="0"/>
          </a:p>
        </p:txBody>
      </p:sp>
      <p:grpSp>
        <p:nvGrpSpPr>
          <p:cNvPr id="4" name="群組 1">
            <a:extLst>
              <a:ext uri="{FF2B5EF4-FFF2-40B4-BE49-F238E27FC236}">
                <a16:creationId xmlns:a16="http://schemas.microsoft.com/office/drawing/2014/main" id="{95A3AB99-3385-4F77-B23D-8CAD2E8CB7F5}"/>
              </a:ext>
            </a:extLst>
          </p:cNvPr>
          <p:cNvGrpSpPr/>
          <p:nvPr userDrawn="1"/>
        </p:nvGrpSpPr>
        <p:grpSpPr>
          <a:xfrm>
            <a:off x="7281072" y="4364743"/>
            <a:ext cx="1234225" cy="1263681"/>
            <a:chOff x="75367" y="5436743"/>
            <a:chExt cx="1337077" cy="1368988"/>
          </a:xfrm>
        </p:grpSpPr>
        <p:pic>
          <p:nvPicPr>
            <p:cNvPr id="5" name="圖片 19">
              <a:extLst>
                <a:ext uri="{FF2B5EF4-FFF2-40B4-BE49-F238E27FC236}">
                  <a16:creationId xmlns:a16="http://schemas.microsoft.com/office/drawing/2014/main" id="{49E0FE07-18D7-4B86-A1A5-29D613C7C22F}"/>
                </a:ext>
              </a:extLst>
            </p:cNvPr>
            <p:cNvPicPr>
              <a:picLocks noChangeAspect="1"/>
            </p:cNvPicPr>
            <p:nvPr/>
          </p:nvPicPr>
          <p:blipFill>
            <a:blip r:embed="rId4"/>
            <a:srcRect/>
            <a:stretch/>
          </p:blipFill>
          <p:spPr>
            <a:xfrm>
              <a:off x="302521" y="5436743"/>
              <a:ext cx="882768" cy="882768"/>
            </a:xfrm>
            <a:prstGeom prst="rect">
              <a:avLst/>
            </a:prstGeom>
          </p:spPr>
        </p:pic>
        <p:sp>
          <p:nvSpPr>
            <p:cNvPr id="6" name="矩形 14">
              <a:extLst>
                <a:ext uri="{FF2B5EF4-FFF2-40B4-BE49-F238E27FC236}">
                  <a16:creationId xmlns:a16="http://schemas.microsoft.com/office/drawing/2014/main" id="{F07F03F8-251A-4E63-B22F-DF4182BC7732}"/>
                </a:ext>
              </a:extLst>
            </p:cNvPr>
            <p:cNvSpPr/>
            <p:nvPr/>
          </p:nvSpPr>
          <p:spPr>
            <a:xfrm>
              <a:off x="75367" y="6336297"/>
              <a:ext cx="1337077" cy="469434"/>
            </a:xfrm>
            <a:prstGeom prst="rect">
              <a:avLst/>
            </a:prstGeom>
          </p:spPr>
          <p:txBody>
            <a:bodyPr wrap="square">
              <a:spAutoFit/>
            </a:bodyPr>
            <a:lstStyle/>
            <a:p>
              <a:pPr algn="ctr"/>
              <a:r>
                <a:rPr lang="en-US" altLang="zh-TW" sz="1108" dirty="0">
                  <a:solidFill>
                    <a:schemeClr val="bg1"/>
                  </a:solidFill>
                </a:rPr>
                <a:t>Learn More on </a:t>
              </a:r>
            </a:p>
            <a:p>
              <a:pPr algn="ctr"/>
              <a:r>
                <a:rPr lang="en-US" altLang="zh-TW" sz="1108" dirty="0">
                  <a:solidFill>
                    <a:schemeClr val="bg1"/>
                  </a:solidFill>
                </a:rPr>
                <a:t>Our Website</a:t>
              </a:r>
            </a:p>
          </p:txBody>
        </p:sp>
      </p:grpSp>
    </p:spTree>
    <p:extLst>
      <p:ext uri="{BB962C8B-B14F-4D97-AF65-F5344CB8AC3E}">
        <p14:creationId xmlns:p14="http://schemas.microsoft.com/office/powerpoint/2010/main" val="371563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245908" y="1844824"/>
            <a:ext cx="8649969" cy="4248472"/>
          </a:xfrm>
          <a:prstGeom prst="rect">
            <a:avLst/>
          </a:prstGeom>
          <a:noFill/>
          <a:ln w="9525">
            <a:noFill/>
            <a:miter lim="800000"/>
            <a:headEnd/>
            <a:tailEnd/>
          </a:ln>
        </p:spPr>
        <p:txBody>
          <a:bodyPr lIns="0" tIns="64800" rIns="46800" bIns="64800"/>
          <a:lstStyle>
            <a:lvl1pPr marL="0" indent="0" algn="l" defTabSz="815780" rtl="0" fontAlgn="base">
              <a:lnSpc>
                <a:spcPct val="120000"/>
              </a:lnSpc>
              <a:spcBef>
                <a:spcPts val="200"/>
              </a:spcBef>
              <a:spcAft>
                <a:spcPts val="200"/>
              </a:spcAft>
              <a:buSzPct val="150000"/>
              <a:buFontTx/>
              <a:buNone/>
              <a:tabLst/>
              <a:defRPr lang="en-US" sz="1200" baseline="0" dirty="0" smtClean="0">
                <a:solidFill>
                  <a:schemeClr val="accent1"/>
                </a:solidFill>
                <a:latin typeface="+mn-lt"/>
                <a:ea typeface="MS PGothic" pitchFamily="34" charset="-128"/>
                <a:cs typeface="+mn-cs"/>
              </a:defRPr>
            </a:lvl1pPr>
            <a:lvl2pPr marL="179388" indent="-177800" algn="l" defTabSz="815780" rtl="0" fontAlgn="base">
              <a:lnSpc>
                <a:spcPct val="120000"/>
              </a:lnSpc>
              <a:spcBef>
                <a:spcPts val="200"/>
              </a:spcBef>
              <a:spcAft>
                <a:spcPts val="200"/>
              </a:spcAft>
              <a:buClr>
                <a:schemeClr val="accent1"/>
              </a:buClr>
              <a:buSzPct val="80000"/>
              <a:buFont typeface="Wingdings" pitchFamily="2" charset="2"/>
              <a:buChar char="l"/>
              <a:defRPr lang="en-GB" sz="1200" dirty="0" smtClean="0">
                <a:solidFill>
                  <a:schemeClr val="accent1"/>
                </a:solidFill>
                <a:latin typeface="+mn-lt"/>
                <a:ea typeface="MS PGothic" pitchFamily="34" charset="-128"/>
                <a:cs typeface="+mn-cs"/>
              </a:defRPr>
            </a:lvl2pPr>
            <a:lvl3pPr marL="357188" indent="-177800" algn="l" defTabSz="815780" rtl="0" fontAlgn="base">
              <a:lnSpc>
                <a:spcPct val="120000"/>
              </a:lnSpc>
              <a:spcBef>
                <a:spcPts val="200"/>
              </a:spcBef>
              <a:spcAft>
                <a:spcPts val="200"/>
              </a:spcAft>
              <a:buClr>
                <a:schemeClr val="accent1"/>
              </a:buClr>
              <a:buSzPts val="1200"/>
              <a:buFont typeface="Arial" pitchFamily="34" charset="0"/>
              <a:buChar char="–"/>
              <a:defRPr lang="en-US" sz="1200" dirty="0" smtClean="0">
                <a:solidFill>
                  <a:schemeClr val="accent1"/>
                </a:solidFill>
                <a:latin typeface="+mn-lt"/>
                <a:ea typeface="MS PGothic" pitchFamily="34" charset="-128"/>
                <a:cs typeface="+mn-cs"/>
              </a:defRPr>
            </a:lvl3pPr>
            <a:lvl4pPr marL="536575" indent="-179388" algn="l" defTabSz="815780" rtl="0" fontAlgn="base">
              <a:lnSpc>
                <a:spcPct val="120000"/>
              </a:lnSpc>
              <a:spcBef>
                <a:spcPts val="200"/>
              </a:spcBef>
              <a:spcAft>
                <a:spcPts val="200"/>
              </a:spcAft>
              <a:buClr>
                <a:schemeClr val="accent1"/>
              </a:buClr>
              <a:buSzPts val="1200"/>
              <a:buFont typeface="Symbol"/>
              <a:buChar char="-"/>
              <a:defRPr lang="en-US" sz="1200" baseline="0" dirty="0" smtClean="0">
                <a:solidFill>
                  <a:schemeClr val="accent1"/>
                </a:solidFill>
                <a:latin typeface="+mn-lt"/>
                <a:ea typeface="MS PGothic" pitchFamily="34" charset="-128"/>
                <a:cs typeface="+mn-cs"/>
              </a:defRPr>
            </a:lvl4pPr>
            <a:lvl5pPr marL="715963" indent="-166688" algn="l" defTabSz="815780" rtl="0" fontAlgn="base">
              <a:lnSpc>
                <a:spcPct val="120000"/>
              </a:lnSpc>
              <a:spcBef>
                <a:spcPts val="200"/>
              </a:spcBef>
              <a:spcAft>
                <a:spcPts val="200"/>
              </a:spcAft>
              <a:buClr>
                <a:schemeClr val="accent1"/>
              </a:buClr>
              <a:buSzPts val="1200"/>
              <a:buFont typeface="Symbol"/>
              <a:buChar char="-"/>
              <a:defRPr lang="en-GB" sz="1200" baseline="0" dirty="0" smtClean="0">
                <a:solidFill>
                  <a:schemeClr val="accent1"/>
                </a:solidFill>
                <a:latin typeface="+mn-lt"/>
                <a:ea typeface="MS PGothic" pitchFamily="34" charset="-128"/>
                <a:cs typeface="+mn-cs"/>
              </a:defRPr>
            </a:lvl5pPr>
            <a:lvl6pPr>
              <a:defRPr sz="1400"/>
            </a:lvl6pPr>
            <a:lvl7pPr>
              <a:defRPr sz="1400"/>
            </a:lvl7pPr>
            <a:lvl8pPr>
              <a:defRPr sz="1400"/>
            </a:lvl8pPr>
            <a:lvl9pPr>
              <a:defRPr sz="1400"/>
            </a:lvl9pPr>
          </a:lstStyle>
          <a:p>
            <a:pPr lvl="0"/>
            <a:r>
              <a:rPr lang="en-GB" dirty="0"/>
              <a:t>Click to add text</a:t>
            </a:r>
          </a:p>
          <a:p>
            <a:pPr marL="179388" lvl="1" indent="-177800" algn="l" defTabSz="815780" rtl="0" eaLnBrk="1" fontAlgn="base" hangingPunct="1">
              <a:lnSpc>
                <a:spcPct val="120000"/>
              </a:lnSpc>
              <a:spcBef>
                <a:spcPts val="200"/>
              </a:spcBef>
              <a:spcAft>
                <a:spcPts val="200"/>
              </a:spcAft>
              <a:buClr>
                <a:schemeClr val="accent1"/>
              </a:buClr>
              <a:buSzPct val="100000"/>
              <a:buFont typeface="Wingdings" pitchFamily="2" charset="2"/>
              <a:buChar char="l"/>
            </a:pPr>
            <a:r>
              <a:rPr lang="en-GB" dirty="0"/>
              <a:t>Level 1</a:t>
            </a:r>
          </a:p>
          <a:p>
            <a:pPr lvl="2"/>
            <a:r>
              <a:rPr lang="en-GB" dirty="0"/>
              <a:t>Level 2</a:t>
            </a:r>
          </a:p>
          <a:p>
            <a:pPr lvl="3"/>
            <a:r>
              <a:rPr lang="en-GB" dirty="0"/>
              <a:t>Level 3</a:t>
            </a:r>
          </a:p>
          <a:p>
            <a:pPr lvl="4"/>
            <a:r>
              <a:rPr lang="en-GB" dirty="0"/>
              <a:t>Level 4</a:t>
            </a:r>
          </a:p>
        </p:txBody>
      </p:sp>
      <p:sp>
        <p:nvSpPr>
          <p:cNvPr id="12" name="Text Placeholder 11"/>
          <p:cNvSpPr>
            <a:spLocks noGrp="1"/>
          </p:cNvSpPr>
          <p:nvPr>
            <p:ph type="body" sz="quarter" idx="15" hasCustomPrompt="1"/>
          </p:nvPr>
        </p:nvSpPr>
        <p:spPr>
          <a:xfrm>
            <a:off x="245908" y="1189100"/>
            <a:ext cx="8649969" cy="576000"/>
          </a:xfrm>
          <a:prstGeom prst="rect">
            <a:avLst/>
          </a:prstGeom>
        </p:spPr>
        <p:txBody>
          <a:bodyPr lIns="0" tIns="0" rIns="0" bIns="0"/>
          <a:lstStyle>
            <a:lvl1pPr marL="225425" indent="-225425">
              <a:lnSpc>
                <a:spcPct val="112000"/>
              </a:lnSpc>
              <a:spcBef>
                <a:spcPts val="0"/>
              </a:spcBef>
              <a:spcAft>
                <a:spcPts val="0"/>
              </a:spcAft>
              <a:buClr>
                <a:srgbClr val="233960"/>
              </a:buClr>
              <a:buFont typeface="Wingdings" panose="05000000000000000000" pitchFamily="2" charset="2"/>
              <a:buChar char="Ø"/>
              <a:defRPr sz="1400" b="0" baseline="0">
                <a:solidFill>
                  <a:srgbClr val="233960"/>
                </a:solidFill>
                <a:latin typeface="+mj-lt"/>
                <a:ea typeface="MS PGothic" pitchFamily="34" charset="-128"/>
              </a:defRPr>
            </a:lvl1pPr>
          </a:lstStyle>
          <a:p>
            <a:pPr lvl="0"/>
            <a:r>
              <a:rPr lang="en-US" dirty="0"/>
              <a:t>Subheading text (optional)</a:t>
            </a:r>
            <a:br>
              <a:rPr lang="en-US" dirty="0"/>
            </a:br>
            <a:r>
              <a:rPr lang="en-US" dirty="0"/>
              <a:t>Subheading text (optional)</a:t>
            </a:r>
          </a:p>
        </p:txBody>
      </p:sp>
      <p:sp>
        <p:nvSpPr>
          <p:cNvPr id="13" name="Slide Header Placeholder"/>
          <p:cNvSpPr>
            <a:spLocks noGrp="1"/>
          </p:cNvSpPr>
          <p:nvPr>
            <p:ph type="title" hasCustomPrompt="1"/>
          </p:nvPr>
        </p:nvSpPr>
        <p:spPr>
          <a:xfrm>
            <a:off x="245908" y="188640"/>
            <a:ext cx="5976000" cy="874680"/>
          </a:xfrm>
          <a:prstGeom prst="rect">
            <a:avLst/>
          </a:prstGeom>
        </p:spPr>
        <p:txBody>
          <a:bodyPr lIns="0" tIns="0" rIns="0" bIns="0" anchor="b" anchorCtr="0"/>
          <a:lstStyle>
            <a:lvl1pPr algn="l" defTabSz="957263" rtl="0" eaLnBrk="1" fontAlgn="base" hangingPunct="1">
              <a:lnSpc>
                <a:spcPct val="120000"/>
              </a:lnSpc>
              <a:spcBef>
                <a:spcPct val="0"/>
              </a:spcBef>
              <a:spcAft>
                <a:spcPct val="0"/>
              </a:spcAft>
              <a:defRPr lang="en-GB" sz="2400" b="1" baseline="0" dirty="0">
                <a:solidFill>
                  <a:srgbClr val="233960"/>
                </a:solidFill>
                <a:latin typeface="+mj-lt"/>
                <a:ea typeface="MS PGothic" pitchFamily="34" charset="-128"/>
                <a:cs typeface="Arial Unicode MS" pitchFamily="34" charset="-128"/>
              </a:defRPr>
            </a:lvl1pPr>
          </a:lstStyle>
          <a:p>
            <a:r>
              <a:rPr lang="en-GB" dirty="0"/>
              <a:t>Main text</a:t>
            </a:r>
          </a:p>
        </p:txBody>
      </p:sp>
      <p:sp>
        <p:nvSpPr>
          <p:cNvPr id="14" name="Slide Number Placeholder"/>
          <p:cNvSpPr>
            <a:spLocks noGrp="1"/>
          </p:cNvSpPr>
          <p:nvPr>
            <p:ph type="ftr" sz="quarter" idx="3"/>
          </p:nvPr>
        </p:nvSpPr>
        <p:spPr>
          <a:xfrm>
            <a:off x="8154831" y="6525344"/>
            <a:ext cx="734548" cy="230400"/>
          </a:xfrm>
          <a:prstGeom prst="rect">
            <a:avLst/>
          </a:prstGeom>
        </p:spPr>
        <p:txBody>
          <a:bodyPr lIns="0" tIns="0" rIns="18000" bIns="18000" anchor="ctr"/>
          <a:lstStyle>
            <a:lvl1pPr algn="ctr">
              <a:defRPr sz="1000">
                <a:solidFill>
                  <a:schemeClr val="accent2"/>
                </a:solidFill>
              </a:defRPr>
            </a:lvl1pPr>
          </a:lstStyle>
          <a:p>
            <a:pPr algn="r"/>
            <a:endParaRPr lang="en-GB" dirty="0"/>
          </a:p>
        </p:txBody>
      </p:sp>
      <p:sp>
        <p:nvSpPr>
          <p:cNvPr id="8" name="Subheader Placeholder"/>
          <p:cNvSpPr>
            <a:spLocks noGrp="1"/>
          </p:cNvSpPr>
          <p:nvPr>
            <p:ph type="body" sz="quarter" idx="14" hasCustomPrompt="1"/>
          </p:nvPr>
        </p:nvSpPr>
        <p:spPr>
          <a:xfrm>
            <a:off x="245908" y="6092825"/>
            <a:ext cx="7908923" cy="231856"/>
          </a:xfrm>
          <a:prstGeom prst="rect">
            <a:avLst/>
          </a:prstGeom>
        </p:spPr>
        <p:txBody>
          <a:bodyPr lIns="0" tIns="0" rIns="0" bIns="0" anchor="b" anchorCtr="0"/>
          <a:lstStyle>
            <a:lvl1pPr marL="228600" indent="-228600">
              <a:spcBef>
                <a:spcPts val="0"/>
              </a:spcBef>
              <a:spcAft>
                <a:spcPts val="0"/>
              </a:spcAft>
              <a:buClrTx/>
              <a:buFontTx/>
              <a:buNone/>
              <a:defRPr lang="en-GB" sz="700" i="1" baseline="0" dirty="0" smtClean="0">
                <a:solidFill>
                  <a:srgbClr val="233960"/>
                </a:solidFill>
                <a:latin typeface="+mn-lt"/>
                <a:ea typeface="MS PGothic" pitchFamily="34" charset="-128"/>
                <a:cs typeface="Arial Unicode MS" pitchFamily="34" charset="-128"/>
              </a:defRPr>
            </a:lvl1pPr>
          </a:lstStyle>
          <a:p>
            <a:pPr marL="228600" lvl="0" indent="-228600" algn="l" defTabSz="957263" rtl="0" eaLnBrk="1" fontAlgn="base" hangingPunct="1">
              <a:lnSpc>
                <a:spcPct val="120000"/>
              </a:lnSpc>
              <a:spcBef>
                <a:spcPts val="0"/>
              </a:spcBef>
              <a:spcAft>
                <a:spcPts val="0"/>
              </a:spcAft>
              <a:buClrTx/>
              <a:buFontTx/>
              <a:buNone/>
            </a:pPr>
            <a:r>
              <a:rPr lang="en-GB" dirty="0"/>
              <a:t>Source / Disclaimer / Annotations: </a:t>
            </a:r>
          </a:p>
        </p:txBody>
      </p:sp>
      <p:sp>
        <p:nvSpPr>
          <p:cNvPr id="2" name="投影片編號版面配置區 1">
            <a:extLst>
              <a:ext uri="{FF2B5EF4-FFF2-40B4-BE49-F238E27FC236}">
                <a16:creationId xmlns:a16="http://schemas.microsoft.com/office/drawing/2014/main" id="{99B53DCA-719D-22C4-E956-F7E328B35BD4}"/>
              </a:ext>
            </a:extLst>
          </p:cNvPr>
          <p:cNvSpPr>
            <a:spLocks noGrp="1"/>
          </p:cNvSpPr>
          <p:nvPr>
            <p:ph type="sldNum" sz="quarter" idx="16"/>
          </p:nvPr>
        </p:nvSpPr>
        <p:spPr/>
        <p:txBody>
          <a:bodyPr/>
          <a:lstStyle/>
          <a:p>
            <a:fld id="{347ED145-AFDC-5146-9F05-321CC8817212}" type="slidenum">
              <a:rPr kumimoji="1" lang="zh-TW" altLang="en-US" smtClean="0"/>
              <a:pPr/>
              <a:t>‹#›</a:t>
            </a:fld>
            <a:endParaRPr kumimoji="1" lang="zh-TW" altLang="en-US" dirty="0"/>
          </a:p>
        </p:txBody>
      </p:sp>
    </p:spTree>
    <p:extLst>
      <p:ext uri="{BB962C8B-B14F-4D97-AF65-F5344CB8AC3E}">
        <p14:creationId xmlns:p14="http://schemas.microsoft.com/office/powerpoint/2010/main" val="3880835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4" name="Content Placeholder 3"/>
          <p:cNvSpPr>
            <a:spLocks noGrp="1"/>
          </p:cNvSpPr>
          <p:nvPr>
            <p:ph sz="half" idx="2" hasCustomPrompt="1"/>
          </p:nvPr>
        </p:nvSpPr>
        <p:spPr>
          <a:xfrm>
            <a:off x="245907" y="2121950"/>
            <a:ext cx="4256862" cy="3924000"/>
          </a:xfrm>
          <a:prstGeom prst="rect">
            <a:avLst/>
          </a:prstGeom>
          <a:noFill/>
          <a:ln w="9525">
            <a:noFill/>
            <a:miter lim="800000"/>
            <a:headEnd/>
            <a:tailEnd/>
          </a:ln>
        </p:spPr>
        <p:txBody>
          <a:bodyPr lIns="0" tIns="108000" rIns="46800" bIns="64800"/>
          <a:lstStyle>
            <a:lvl1pPr marL="0" indent="0" algn="l" defTabSz="815780" rtl="0" eaLnBrk="1" fontAlgn="base" hangingPunct="1">
              <a:lnSpc>
                <a:spcPct val="120000"/>
              </a:lnSpc>
              <a:spcBef>
                <a:spcPts val="200"/>
              </a:spcBef>
              <a:spcAft>
                <a:spcPts val="200"/>
              </a:spcAft>
              <a:buNone/>
              <a:defRPr lang="en-GB" sz="1200" baseline="0" dirty="0" smtClean="0">
                <a:solidFill>
                  <a:schemeClr val="accent1"/>
                </a:solidFill>
                <a:latin typeface="+mn-lt"/>
                <a:ea typeface="MS PGothic" pitchFamily="34" charset="-128"/>
                <a:cs typeface="+mn-cs"/>
              </a:defRPr>
            </a:lvl1pPr>
            <a:lvl2pPr marL="179388" indent="-177800" algn="l" defTabSz="815780" rtl="0" eaLnBrk="1" fontAlgn="base" hangingPunct="1">
              <a:lnSpc>
                <a:spcPct val="120000"/>
              </a:lnSpc>
              <a:spcBef>
                <a:spcPts val="200"/>
              </a:spcBef>
              <a:spcAft>
                <a:spcPts val="200"/>
              </a:spcAft>
              <a:buClr>
                <a:schemeClr val="accent1"/>
              </a:buClr>
              <a:buFont typeface="Wingdings"/>
              <a:buChar char="n"/>
              <a:defRPr lang="en-GB" sz="1200" dirty="0" smtClean="0">
                <a:solidFill>
                  <a:schemeClr val="accent1"/>
                </a:solidFill>
                <a:latin typeface="+mn-lt"/>
                <a:ea typeface="MS PGothic" pitchFamily="34" charset="-128"/>
                <a:cs typeface="+mn-cs"/>
              </a:defRPr>
            </a:lvl2pPr>
            <a:lvl3pPr marL="355600" indent="-176213" algn="l" defTabSz="815780" rtl="0" eaLnBrk="1" fontAlgn="base" hangingPunct="1">
              <a:lnSpc>
                <a:spcPct val="120000"/>
              </a:lnSpc>
              <a:spcBef>
                <a:spcPts val="200"/>
              </a:spcBef>
              <a:spcAft>
                <a:spcPts val="200"/>
              </a:spcAft>
              <a:buClr>
                <a:schemeClr val="accent1"/>
              </a:buClr>
              <a:buFont typeface="Symbol"/>
              <a:buChar char="-"/>
              <a:defRPr lang="en-GB" sz="1200" baseline="0" dirty="0" smtClean="0">
                <a:solidFill>
                  <a:schemeClr val="accent1"/>
                </a:solidFill>
                <a:latin typeface="+mn-lt"/>
                <a:ea typeface="MS PGothic" pitchFamily="34" charset="-128"/>
                <a:cs typeface="+mn-cs"/>
              </a:defRPr>
            </a:lvl3pPr>
            <a:lvl4pPr marL="547688" indent="-190500" algn="l" defTabSz="815780" rtl="0" eaLnBrk="1" fontAlgn="base" hangingPunct="1">
              <a:lnSpc>
                <a:spcPct val="120000"/>
              </a:lnSpc>
              <a:spcBef>
                <a:spcPts val="200"/>
              </a:spcBef>
              <a:spcAft>
                <a:spcPts val="200"/>
              </a:spcAft>
              <a:buClr>
                <a:schemeClr val="accent1"/>
              </a:buClr>
              <a:buFont typeface="Symbol"/>
              <a:buChar char="-"/>
              <a:defRPr lang="en-GB" sz="1200" baseline="0" dirty="0" smtClean="0">
                <a:solidFill>
                  <a:schemeClr val="accent1"/>
                </a:solidFill>
                <a:latin typeface="+mn-lt"/>
                <a:ea typeface="MS PGothic" pitchFamily="34" charset="-128"/>
                <a:cs typeface="+mn-cs"/>
              </a:defRPr>
            </a:lvl4pPr>
            <a:lvl5pPr marL="715963" indent="-166688" algn="l" defTabSz="815780" rtl="0" eaLnBrk="1" fontAlgn="base" hangingPunct="1">
              <a:lnSpc>
                <a:spcPct val="120000"/>
              </a:lnSpc>
              <a:spcBef>
                <a:spcPts val="200"/>
              </a:spcBef>
              <a:spcAft>
                <a:spcPts val="200"/>
              </a:spcAft>
              <a:buClr>
                <a:schemeClr val="accent1"/>
              </a:buClr>
              <a:buFont typeface="Symbol"/>
              <a:buChar char="-"/>
              <a:defRPr lang="en-GB" sz="1200" baseline="0" dirty="0" smtClean="0">
                <a:solidFill>
                  <a:schemeClr val="accent1"/>
                </a:solidFill>
                <a:latin typeface="+mn-lt"/>
                <a:ea typeface="MS PGothic" pitchFamily="34" charset="-128"/>
                <a:cs typeface="+mn-cs"/>
              </a:defRPr>
            </a:lvl5pPr>
            <a:lvl6pPr>
              <a:defRPr sz="1400"/>
            </a:lvl6pPr>
            <a:lvl7pPr>
              <a:defRPr sz="1400"/>
            </a:lvl7pPr>
            <a:lvl8pPr>
              <a:defRPr sz="1400"/>
            </a:lvl8pPr>
            <a:lvl9pPr>
              <a:defRPr sz="1400"/>
            </a:lvl9pPr>
          </a:lstStyle>
          <a:p>
            <a:pPr lvl="0"/>
            <a:r>
              <a:rPr lang="en-GB" dirty="0"/>
              <a:t>Click to add text</a:t>
            </a:r>
          </a:p>
          <a:p>
            <a:pPr marL="179388" lvl="1" indent="-177800" algn="l" defTabSz="815780" rtl="0" eaLnBrk="1" fontAlgn="base" hangingPunct="1">
              <a:lnSpc>
                <a:spcPct val="120000"/>
              </a:lnSpc>
              <a:spcBef>
                <a:spcPts val="200"/>
              </a:spcBef>
              <a:spcAft>
                <a:spcPts val="200"/>
              </a:spcAft>
              <a:buClr>
                <a:schemeClr val="accent1"/>
              </a:buClr>
              <a:buSzPct val="100000"/>
              <a:buFont typeface="Wingdings" pitchFamily="2" charset="2"/>
              <a:buChar char="l"/>
            </a:pPr>
            <a:r>
              <a:rPr lang="en-GB" dirty="0"/>
              <a:t>Level 1</a:t>
            </a:r>
          </a:p>
          <a:p>
            <a:pPr lvl="2"/>
            <a:r>
              <a:rPr lang="en-GB" dirty="0"/>
              <a:t>Level 2</a:t>
            </a:r>
          </a:p>
          <a:p>
            <a:pPr lvl="3"/>
            <a:r>
              <a:rPr lang="en-GB" dirty="0"/>
              <a:t>Level 3</a:t>
            </a:r>
          </a:p>
          <a:p>
            <a:pPr lvl="4"/>
            <a:r>
              <a:rPr lang="en-GB" dirty="0"/>
              <a:t>Level 4</a:t>
            </a:r>
          </a:p>
        </p:txBody>
      </p:sp>
      <p:sp>
        <p:nvSpPr>
          <p:cNvPr id="13" name="Content Placeholder 3"/>
          <p:cNvSpPr>
            <a:spLocks noGrp="1"/>
          </p:cNvSpPr>
          <p:nvPr>
            <p:ph sz="half" idx="19" hasCustomPrompt="1"/>
          </p:nvPr>
        </p:nvSpPr>
        <p:spPr>
          <a:xfrm>
            <a:off x="4635692" y="2121950"/>
            <a:ext cx="4256862" cy="3924000"/>
          </a:xfrm>
          <a:prstGeom prst="rect">
            <a:avLst/>
          </a:prstGeom>
          <a:noFill/>
          <a:ln w="9525">
            <a:noFill/>
            <a:miter lim="800000"/>
            <a:headEnd/>
            <a:tailEnd/>
          </a:ln>
        </p:spPr>
        <p:txBody>
          <a:bodyPr lIns="0" tIns="108000" rIns="46800" bIns="64800"/>
          <a:lstStyle>
            <a:lvl1pPr marL="0" indent="0" algn="l" defTabSz="815780" rtl="0" eaLnBrk="1" fontAlgn="base" hangingPunct="1">
              <a:lnSpc>
                <a:spcPct val="120000"/>
              </a:lnSpc>
              <a:spcBef>
                <a:spcPts val="200"/>
              </a:spcBef>
              <a:spcAft>
                <a:spcPts val="200"/>
              </a:spcAft>
              <a:buNone/>
              <a:defRPr lang="en-GB" sz="1200" baseline="0" dirty="0" smtClean="0">
                <a:solidFill>
                  <a:schemeClr val="accent1"/>
                </a:solidFill>
                <a:latin typeface="+mn-lt"/>
                <a:ea typeface="MS PGothic" pitchFamily="34" charset="-128"/>
                <a:cs typeface="+mn-cs"/>
              </a:defRPr>
            </a:lvl1pPr>
            <a:lvl2pPr marL="179388" indent="-177800" algn="l" defTabSz="815780" rtl="0" eaLnBrk="1" fontAlgn="base" hangingPunct="1">
              <a:lnSpc>
                <a:spcPct val="120000"/>
              </a:lnSpc>
              <a:spcBef>
                <a:spcPts val="200"/>
              </a:spcBef>
              <a:spcAft>
                <a:spcPts val="200"/>
              </a:spcAft>
              <a:buClr>
                <a:schemeClr val="accent1"/>
              </a:buClr>
              <a:buFont typeface="Wingdings"/>
              <a:buChar char="n"/>
              <a:defRPr lang="en-GB" sz="1200" dirty="0" smtClean="0">
                <a:solidFill>
                  <a:schemeClr val="accent1"/>
                </a:solidFill>
                <a:latin typeface="+mn-lt"/>
                <a:ea typeface="MS PGothic" pitchFamily="34" charset="-128"/>
                <a:cs typeface="+mn-cs"/>
              </a:defRPr>
            </a:lvl2pPr>
            <a:lvl3pPr marL="355600" indent="-176213" algn="l" defTabSz="815780" rtl="0" eaLnBrk="1" fontAlgn="base" hangingPunct="1">
              <a:lnSpc>
                <a:spcPct val="120000"/>
              </a:lnSpc>
              <a:spcBef>
                <a:spcPts val="200"/>
              </a:spcBef>
              <a:spcAft>
                <a:spcPts val="200"/>
              </a:spcAft>
              <a:buClr>
                <a:schemeClr val="accent1"/>
              </a:buClr>
              <a:buFont typeface="Symbol"/>
              <a:buChar char="-"/>
              <a:defRPr lang="en-GB" sz="1200" baseline="0" dirty="0" smtClean="0">
                <a:solidFill>
                  <a:schemeClr val="accent1"/>
                </a:solidFill>
                <a:latin typeface="+mn-lt"/>
                <a:ea typeface="MS PGothic" pitchFamily="34" charset="-128"/>
                <a:cs typeface="+mn-cs"/>
              </a:defRPr>
            </a:lvl3pPr>
            <a:lvl4pPr marL="547688" indent="-190500" algn="l" defTabSz="815780" rtl="0" eaLnBrk="1" fontAlgn="base" hangingPunct="1">
              <a:lnSpc>
                <a:spcPct val="120000"/>
              </a:lnSpc>
              <a:spcBef>
                <a:spcPts val="200"/>
              </a:spcBef>
              <a:spcAft>
                <a:spcPts val="200"/>
              </a:spcAft>
              <a:buClr>
                <a:schemeClr val="accent1"/>
              </a:buClr>
              <a:buFont typeface="Symbol"/>
              <a:buChar char="-"/>
              <a:defRPr lang="en-GB" sz="1200" baseline="0" dirty="0" smtClean="0">
                <a:solidFill>
                  <a:schemeClr val="accent1"/>
                </a:solidFill>
                <a:latin typeface="+mn-lt"/>
                <a:ea typeface="MS PGothic" pitchFamily="34" charset="-128"/>
                <a:cs typeface="+mn-cs"/>
              </a:defRPr>
            </a:lvl4pPr>
            <a:lvl5pPr marL="715963" indent="-166688" algn="l" defTabSz="815780" rtl="0" eaLnBrk="1" fontAlgn="base" hangingPunct="1">
              <a:lnSpc>
                <a:spcPct val="120000"/>
              </a:lnSpc>
              <a:spcBef>
                <a:spcPts val="200"/>
              </a:spcBef>
              <a:spcAft>
                <a:spcPts val="200"/>
              </a:spcAft>
              <a:buClr>
                <a:schemeClr val="accent1"/>
              </a:buClr>
              <a:buFont typeface="Symbol"/>
              <a:buChar char="-"/>
              <a:defRPr lang="en-GB" sz="1200" baseline="0" dirty="0" smtClean="0">
                <a:solidFill>
                  <a:schemeClr val="accent1"/>
                </a:solidFill>
                <a:latin typeface="+mn-lt"/>
                <a:ea typeface="MS PGothic" pitchFamily="34" charset="-128"/>
                <a:cs typeface="+mn-cs"/>
              </a:defRPr>
            </a:lvl5pPr>
            <a:lvl6pPr>
              <a:defRPr sz="1400"/>
            </a:lvl6pPr>
            <a:lvl7pPr>
              <a:defRPr sz="1400"/>
            </a:lvl7pPr>
            <a:lvl8pPr>
              <a:defRPr sz="1400"/>
            </a:lvl8pPr>
            <a:lvl9pPr>
              <a:defRPr sz="1400"/>
            </a:lvl9pPr>
          </a:lstStyle>
          <a:p>
            <a:pPr lvl="0"/>
            <a:r>
              <a:rPr lang="en-GB" dirty="0"/>
              <a:t>Click to add text</a:t>
            </a:r>
          </a:p>
          <a:p>
            <a:pPr marL="179388" lvl="1" indent="-177800" algn="l" defTabSz="815780" rtl="0" eaLnBrk="1" fontAlgn="base" hangingPunct="1">
              <a:lnSpc>
                <a:spcPct val="120000"/>
              </a:lnSpc>
              <a:spcBef>
                <a:spcPts val="200"/>
              </a:spcBef>
              <a:spcAft>
                <a:spcPts val="200"/>
              </a:spcAft>
              <a:buClr>
                <a:schemeClr val="accent1"/>
              </a:buClr>
              <a:buSzPct val="100000"/>
              <a:buFont typeface="Wingdings" pitchFamily="2" charset="2"/>
              <a:buChar char="l"/>
            </a:pPr>
            <a:r>
              <a:rPr lang="en-GB" dirty="0"/>
              <a:t>Level 1</a:t>
            </a:r>
          </a:p>
          <a:p>
            <a:pPr lvl="2"/>
            <a:r>
              <a:rPr lang="en-GB" dirty="0"/>
              <a:t>Level 2</a:t>
            </a:r>
          </a:p>
          <a:p>
            <a:pPr lvl="3"/>
            <a:r>
              <a:rPr lang="en-GB" dirty="0"/>
              <a:t>Level 3</a:t>
            </a:r>
          </a:p>
          <a:p>
            <a:pPr lvl="4"/>
            <a:r>
              <a:rPr lang="en-GB" dirty="0"/>
              <a:t>Level 4</a:t>
            </a:r>
          </a:p>
        </p:txBody>
      </p:sp>
      <p:sp>
        <p:nvSpPr>
          <p:cNvPr id="10" name="Slide Number Placeholder"/>
          <p:cNvSpPr>
            <a:spLocks noGrp="1"/>
          </p:cNvSpPr>
          <p:nvPr>
            <p:ph type="ftr" sz="quarter" idx="3"/>
          </p:nvPr>
        </p:nvSpPr>
        <p:spPr>
          <a:xfrm>
            <a:off x="8154831" y="6525344"/>
            <a:ext cx="734548" cy="230400"/>
          </a:xfrm>
          <a:prstGeom prst="rect">
            <a:avLst/>
          </a:prstGeom>
        </p:spPr>
        <p:txBody>
          <a:bodyPr lIns="0" tIns="0" rIns="18000" bIns="18000" anchor="ctr"/>
          <a:lstStyle>
            <a:lvl1pPr algn="ctr">
              <a:defRPr sz="1000">
                <a:solidFill>
                  <a:schemeClr val="accent2"/>
                </a:solidFill>
              </a:defRPr>
            </a:lvl1pPr>
          </a:lstStyle>
          <a:p>
            <a:pPr algn="r"/>
            <a:endParaRPr lang="en-GB" dirty="0"/>
          </a:p>
        </p:txBody>
      </p:sp>
      <p:sp>
        <p:nvSpPr>
          <p:cNvPr id="16" name="Slide Header Placeholder"/>
          <p:cNvSpPr>
            <a:spLocks noGrp="1"/>
          </p:cNvSpPr>
          <p:nvPr>
            <p:ph type="title" hasCustomPrompt="1"/>
          </p:nvPr>
        </p:nvSpPr>
        <p:spPr>
          <a:xfrm>
            <a:off x="245908" y="188640"/>
            <a:ext cx="5976000" cy="874680"/>
          </a:xfrm>
          <a:prstGeom prst="rect">
            <a:avLst/>
          </a:prstGeom>
        </p:spPr>
        <p:txBody>
          <a:bodyPr lIns="0" tIns="0" rIns="0" bIns="0" anchor="b" anchorCtr="0"/>
          <a:lstStyle>
            <a:lvl1pPr algn="l" defTabSz="957263" rtl="0" eaLnBrk="1" fontAlgn="base" hangingPunct="1">
              <a:lnSpc>
                <a:spcPct val="120000"/>
              </a:lnSpc>
              <a:spcBef>
                <a:spcPct val="0"/>
              </a:spcBef>
              <a:spcAft>
                <a:spcPct val="0"/>
              </a:spcAft>
              <a:defRPr lang="en-GB" sz="2400" b="1" baseline="0" dirty="0">
                <a:solidFill>
                  <a:srgbClr val="233960"/>
                </a:solidFill>
                <a:latin typeface="+mj-lt"/>
                <a:ea typeface="MS PGothic" pitchFamily="34" charset="-128"/>
                <a:cs typeface="Arial Unicode MS" pitchFamily="34" charset="-128"/>
              </a:defRPr>
            </a:lvl1pPr>
          </a:lstStyle>
          <a:p>
            <a:r>
              <a:rPr lang="en-GB" dirty="0"/>
              <a:t>Main text</a:t>
            </a:r>
          </a:p>
        </p:txBody>
      </p:sp>
      <p:sp>
        <p:nvSpPr>
          <p:cNvPr id="21" name="Text Placeholder 2"/>
          <p:cNvSpPr>
            <a:spLocks noGrp="1"/>
          </p:cNvSpPr>
          <p:nvPr>
            <p:ph type="body" idx="1" hasCustomPrompt="1"/>
          </p:nvPr>
        </p:nvSpPr>
        <p:spPr>
          <a:xfrm>
            <a:off x="245908" y="1844675"/>
            <a:ext cx="4258800" cy="230400"/>
          </a:xfrm>
          <a:prstGeom prst="rect">
            <a:avLst/>
          </a:prstGeom>
          <a:solidFill>
            <a:srgbClr val="D2D2D2"/>
          </a:solidFill>
          <a:ln w="19050">
            <a:noFill/>
            <a:headEnd/>
            <a:tailEnd/>
          </a:ln>
        </p:spPr>
        <p:txBody>
          <a:bodyPr lIns="0" tIns="0" rIns="0" bIns="36000" anchor="ctr" anchorCtr="1"/>
          <a:lstStyle>
            <a:lvl1pPr>
              <a:defRPr lang="en-US" b="1" kern="1200" baseline="0" dirty="0" smtClean="0">
                <a:ln>
                  <a:noFill/>
                </a:ln>
                <a:solidFill>
                  <a:schemeClr val="accent1"/>
                </a:solidFill>
                <a:latin typeface="Arial" charset="0"/>
                <a:ea typeface="MS PGothic" pitchFamily="34" charset="-128"/>
                <a:cs typeface="+mn-cs"/>
              </a:defRPr>
            </a:lvl1pPr>
          </a:lstStyle>
          <a:p>
            <a:pPr marL="0" lvl="0" indent="0" defTabSz="815780" eaLnBrk="0" hangingPunct="0">
              <a:lnSpc>
                <a:spcPct val="120000"/>
              </a:lnSpc>
              <a:spcBef>
                <a:spcPct val="0"/>
              </a:spcBef>
              <a:spcAft>
                <a:spcPct val="0"/>
              </a:spcAft>
              <a:buNone/>
            </a:pPr>
            <a:r>
              <a:rPr lang="en-US" dirty="0"/>
              <a:t>Title bar</a:t>
            </a:r>
          </a:p>
        </p:txBody>
      </p:sp>
      <p:sp>
        <p:nvSpPr>
          <p:cNvPr id="22" name="Text Placeholder 2"/>
          <p:cNvSpPr>
            <a:spLocks noGrp="1"/>
          </p:cNvSpPr>
          <p:nvPr>
            <p:ph type="body" idx="20" hasCustomPrompt="1"/>
          </p:nvPr>
        </p:nvSpPr>
        <p:spPr>
          <a:xfrm>
            <a:off x="4633754" y="1844675"/>
            <a:ext cx="4258800" cy="230400"/>
          </a:xfrm>
          <a:prstGeom prst="rect">
            <a:avLst/>
          </a:prstGeom>
          <a:solidFill>
            <a:srgbClr val="D2D2D2"/>
          </a:solidFill>
          <a:ln w="19050">
            <a:noFill/>
            <a:headEnd/>
            <a:tailEnd/>
          </a:ln>
        </p:spPr>
        <p:txBody>
          <a:bodyPr lIns="0" tIns="0" rIns="0" bIns="36000" anchor="ctr" anchorCtr="1"/>
          <a:lstStyle>
            <a:lvl1pPr>
              <a:defRPr lang="en-US" b="1" kern="1200" baseline="0" dirty="0" smtClean="0">
                <a:ln>
                  <a:noFill/>
                </a:ln>
                <a:solidFill>
                  <a:schemeClr val="accent1"/>
                </a:solidFill>
                <a:latin typeface="Arial" charset="0"/>
                <a:ea typeface="MS PGothic" pitchFamily="34" charset="-128"/>
                <a:cs typeface="+mn-cs"/>
              </a:defRPr>
            </a:lvl1pPr>
          </a:lstStyle>
          <a:p>
            <a:pPr marL="0" lvl="0" indent="0" defTabSz="815780" eaLnBrk="0" hangingPunct="0">
              <a:lnSpc>
                <a:spcPct val="120000"/>
              </a:lnSpc>
              <a:spcBef>
                <a:spcPct val="0"/>
              </a:spcBef>
              <a:spcAft>
                <a:spcPct val="0"/>
              </a:spcAft>
              <a:buNone/>
            </a:pPr>
            <a:r>
              <a:rPr lang="en-US" dirty="0"/>
              <a:t>Title bar</a:t>
            </a:r>
          </a:p>
        </p:txBody>
      </p:sp>
      <p:sp>
        <p:nvSpPr>
          <p:cNvPr id="12" name="Subheader Placeholder"/>
          <p:cNvSpPr>
            <a:spLocks noGrp="1"/>
          </p:cNvSpPr>
          <p:nvPr>
            <p:ph type="body" sz="quarter" idx="14" hasCustomPrompt="1"/>
          </p:nvPr>
        </p:nvSpPr>
        <p:spPr>
          <a:xfrm>
            <a:off x="245908" y="6092825"/>
            <a:ext cx="7908923" cy="231856"/>
          </a:xfrm>
          <a:prstGeom prst="rect">
            <a:avLst/>
          </a:prstGeom>
        </p:spPr>
        <p:txBody>
          <a:bodyPr lIns="0" tIns="0" rIns="0" bIns="0" anchor="b" anchorCtr="0"/>
          <a:lstStyle>
            <a:lvl1pPr marL="228600" indent="-228600">
              <a:spcBef>
                <a:spcPts val="0"/>
              </a:spcBef>
              <a:spcAft>
                <a:spcPts val="0"/>
              </a:spcAft>
              <a:buClrTx/>
              <a:buFontTx/>
              <a:buNone/>
              <a:defRPr lang="en-GB" sz="700" i="1" baseline="0" dirty="0" smtClean="0">
                <a:solidFill>
                  <a:srgbClr val="233960"/>
                </a:solidFill>
                <a:latin typeface="+mn-lt"/>
                <a:ea typeface="MS PGothic" pitchFamily="34" charset="-128"/>
                <a:cs typeface="Arial Unicode MS" pitchFamily="34" charset="-128"/>
              </a:defRPr>
            </a:lvl1pPr>
          </a:lstStyle>
          <a:p>
            <a:pPr marL="228600" lvl="0" indent="-228600" algn="l" defTabSz="957263" rtl="0" eaLnBrk="1" fontAlgn="base" hangingPunct="1">
              <a:lnSpc>
                <a:spcPct val="120000"/>
              </a:lnSpc>
              <a:spcBef>
                <a:spcPts val="0"/>
              </a:spcBef>
              <a:spcAft>
                <a:spcPts val="0"/>
              </a:spcAft>
              <a:buClrTx/>
              <a:buFontTx/>
              <a:buNone/>
            </a:pPr>
            <a:r>
              <a:rPr lang="en-GB" dirty="0"/>
              <a:t>Source / Disclaimer / Annotations: </a:t>
            </a:r>
          </a:p>
        </p:txBody>
      </p:sp>
      <p:sp>
        <p:nvSpPr>
          <p:cNvPr id="15" name="Text Placeholder 11"/>
          <p:cNvSpPr>
            <a:spLocks noGrp="1"/>
          </p:cNvSpPr>
          <p:nvPr>
            <p:ph type="body" sz="quarter" idx="15" hasCustomPrompt="1"/>
          </p:nvPr>
        </p:nvSpPr>
        <p:spPr>
          <a:xfrm>
            <a:off x="245908" y="1189100"/>
            <a:ext cx="8649969" cy="576000"/>
          </a:xfrm>
          <a:prstGeom prst="rect">
            <a:avLst/>
          </a:prstGeom>
        </p:spPr>
        <p:txBody>
          <a:bodyPr lIns="0" tIns="0" rIns="0" bIns="0"/>
          <a:lstStyle>
            <a:lvl1pPr marL="225425" indent="-225425">
              <a:lnSpc>
                <a:spcPct val="112000"/>
              </a:lnSpc>
              <a:spcBef>
                <a:spcPts val="0"/>
              </a:spcBef>
              <a:spcAft>
                <a:spcPts val="0"/>
              </a:spcAft>
              <a:buClr>
                <a:srgbClr val="233960"/>
              </a:buClr>
              <a:buFont typeface="Wingdings" panose="05000000000000000000" pitchFamily="2" charset="2"/>
              <a:buChar char="Ø"/>
              <a:defRPr sz="1400" b="0" baseline="0">
                <a:solidFill>
                  <a:srgbClr val="233960"/>
                </a:solidFill>
                <a:latin typeface="+mj-lt"/>
                <a:ea typeface="MS PGothic" pitchFamily="34" charset="-128"/>
              </a:defRPr>
            </a:lvl1pPr>
          </a:lstStyle>
          <a:p>
            <a:pPr lvl="0"/>
            <a:r>
              <a:rPr lang="en-US" dirty="0"/>
              <a:t>Subheading text (optional)</a:t>
            </a:r>
            <a:br>
              <a:rPr lang="en-US" dirty="0"/>
            </a:br>
            <a:r>
              <a:rPr lang="en-US" dirty="0"/>
              <a:t>Subheading text (optional)</a:t>
            </a:r>
          </a:p>
        </p:txBody>
      </p:sp>
      <p:sp>
        <p:nvSpPr>
          <p:cNvPr id="2" name="投影片編號版面配置區 1">
            <a:extLst>
              <a:ext uri="{FF2B5EF4-FFF2-40B4-BE49-F238E27FC236}">
                <a16:creationId xmlns:a16="http://schemas.microsoft.com/office/drawing/2014/main" id="{57DAB1B8-27C6-44D6-85FF-3AF3A521B642}"/>
              </a:ext>
            </a:extLst>
          </p:cNvPr>
          <p:cNvSpPr>
            <a:spLocks noGrp="1"/>
          </p:cNvSpPr>
          <p:nvPr>
            <p:ph type="sldNum" sz="quarter" idx="21"/>
          </p:nvPr>
        </p:nvSpPr>
        <p:spPr/>
        <p:txBody>
          <a:bodyPr/>
          <a:lstStyle/>
          <a:p>
            <a:fld id="{347ED145-AFDC-5146-9F05-321CC8817212}" type="slidenum">
              <a:rPr kumimoji="1" lang="zh-TW" altLang="en-US" smtClean="0"/>
              <a:pPr/>
              <a:t>‹#›</a:t>
            </a:fld>
            <a:endParaRPr kumimoji="1" lang="zh-TW" altLang="en-US" dirty="0"/>
          </a:p>
        </p:txBody>
      </p:sp>
    </p:spTree>
    <p:extLst>
      <p:ext uri="{BB962C8B-B14F-4D97-AF65-F5344CB8AC3E}">
        <p14:creationId xmlns:p14="http://schemas.microsoft.com/office/powerpoint/2010/main" val="285943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文字版面配置區 18">
            <a:extLst>
              <a:ext uri="{FF2B5EF4-FFF2-40B4-BE49-F238E27FC236}">
                <a16:creationId xmlns:a16="http://schemas.microsoft.com/office/drawing/2014/main" id="{50A5832A-3D04-41D9-ADFF-AE9AFCF6EA55}"/>
              </a:ext>
            </a:extLst>
          </p:cNvPr>
          <p:cNvSpPr>
            <a:spLocks noGrp="1"/>
          </p:cNvSpPr>
          <p:nvPr>
            <p:ph type="body" sz="quarter" idx="11" hasCustomPrompt="1"/>
          </p:nvPr>
        </p:nvSpPr>
        <p:spPr>
          <a:xfrm>
            <a:off x="4146498" y="1407611"/>
            <a:ext cx="4147757" cy="50200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2800" dirty="0"/>
              <a:t>Section Title</a:t>
            </a:r>
            <a:endParaRPr lang="zh-TW" altLang="en-US" dirty="0"/>
          </a:p>
        </p:txBody>
      </p:sp>
      <p:sp>
        <p:nvSpPr>
          <p:cNvPr id="27" name="文字版面配置區 26">
            <a:extLst>
              <a:ext uri="{FF2B5EF4-FFF2-40B4-BE49-F238E27FC236}">
                <a16:creationId xmlns:a16="http://schemas.microsoft.com/office/drawing/2014/main" id="{140FF64C-BA8F-4381-98DB-55757FF2D7A7}"/>
              </a:ext>
            </a:extLst>
          </p:cNvPr>
          <p:cNvSpPr>
            <a:spLocks noGrp="1"/>
          </p:cNvSpPr>
          <p:nvPr>
            <p:ph type="body" sz="quarter" idx="15" hasCustomPrompt="1"/>
          </p:nvPr>
        </p:nvSpPr>
        <p:spPr>
          <a:xfrm>
            <a:off x="4146498" y="5035622"/>
            <a:ext cx="4147757" cy="5016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1"/>
                </a:solidFill>
                <a:latin typeface="+mj-lt"/>
              </a:defRPr>
            </a:lvl1pPr>
            <a:lvl5pPr marL="1828800" indent="0">
              <a:buNone/>
              <a:defRPr sz="1600" b="1">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2800" dirty="0"/>
              <a:t>Section Title</a:t>
            </a:r>
            <a:endParaRPr lang="zh-TW" altLang="en-US" dirty="0"/>
          </a:p>
        </p:txBody>
      </p:sp>
      <p:sp>
        <p:nvSpPr>
          <p:cNvPr id="21" name="文字版面配置區 20">
            <a:extLst>
              <a:ext uri="{FF2B5EF4-FFF2-40B4-BE49-F238E27FC236}">
                <a16:creationId xmlns:a16="http://schemas.microsoft.com/office/drawing/2014/main" id="{B9F88424-88D2-4887-9275-428CC03051C3}"/>
              </a:ext>
            </a:extLst>
          </p:cNvPr>
          <p:cNvSpPr>
            <a:spLocks noGrp="1"/>
          </p:cNvSpPr>
          <p:nvPr>
            <p:ph type="body" sz="quarter" idx="12" hasCustomPrompt="1"/>
          </p:nvPr>
        </p:nvSpPr>
        <p:spPr>
          <a:xfrm>
            <a:off x="4145776" y="2314703"/>
            <a:ext cx="4148479" cy="50200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2"/>
                </a:solidFill>
                <a:latin typeface="+mj-lt"/>
              </a:defRPr>
            </a:lvl1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2800" dirty="0"/>
              <a:t>Section Title</a:t>
            </a:r>
            <a:endParaRPr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TW" altLang="en-US" dirty="0"/>
          </a:p>
        </p:txBody>
      </p:sp>
      <p:sp>
        <p:nvSpPr>
          <p:cNvPr id="23" name="文字版面配置區 22">
            <a:extLst>
              <a:ext uri="{FF2B5EF4-FFF2-40B4-BE49-F238E27FC236}">
                <a16:creationId xmlns:a16="http://schemas.microsoft.com/office/drawing/2014/main" id="{6A1A149E-480F-4DF8-B8C4-4B731E049DB0}"/>
              </a:ext>
            </a:extLst>
          </p:cNvPr>
          <p:cNvSpPr>
            <a:spLocks noGrp="1"/>
          </p:cNvSpPr>
          <p:nvPr>
            <p:ph type="body" sz="quarter" idx="13" hasCustomPrompt="1"/>
          </p:nvPr>
        </p:nvSpPr>
        <p:spPr>
          <a:xfrm>
            <a:off x="4146498" y="3221795"/>
            <a:ext cx="4147757" cy="50201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2800" dirty="0"/>
              <a:t>Section Title</a:t>
            </a:r>
            <a:endParaRPr lang="zh-TW" altLang="en-US" dirty="0"/>
          </a:p>
        </p:txBody>
      </p:sp>
      <p:sp>
        <p:nvSpPr>
          <p:cNvPr id="25" name="文字版面配置區 24">
            <a:extLst>
              <a:ext uri="{FF2B5EF4-FFF2-40B4-BE49-F238E27FC236}">
                <a16:creationId xmlns:a16="http://schemas.microsoft.com/office/drawing/2014/main" id="{7BC5E8B7-1B4D-4AD2-92A0-6C00E3A24BE2}"/>
              </a:ext>
            </a:extLst>
          </p:cNvPr>
          <p:cNvSpPr>
            <a:spLocks noGrp="1"/>
          </p:cNvSpPr>
          <p:nvPr>
            <p:ph type="body" sz="quarter" idx="14" hasCustomPrompt="1"/>
          </p:nvPr>
        </p:nvSpPr>
        <p:spPr>
          <a:xfrm>
            <a:off x="4146498" y="4128888"/>
            <a:ext cx="4147757" cy="5016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2800" dirty="0"/>
              <a:t>Section Title</a:t>
            </a:r>
            <a:endParaRPr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TW" altLang="en-US" dirty="0"/>
          </a:p>
        </p:txBody>
      </p:sp>
      <p:pic>
        <p:nvPicPr>
          <p:cNvPr id="17" name="圖片 6">
            <a:extLst>
              <a:ext uri="{FF2B5EF4-FFF2-40B4-BE49-F238E27FC236}">
                <a16:creationId xmlns:a16="http://schemas.microsoft.com/office/drawing/2014/main" id="{7776F910-CCC2-4B7E-83D6-D74447B373C2}"/>
              </a:ext>
            </a:extLst>
          </p:cNvPr>
          <p:cNvPicPr>
            <a:picLocks noChangeAspect="1"/>
          </p:cNvPicPr>
          <p:nvPr userDrawn="1"/>
        </p:nvPicPr>
        <p:blipFill>
          <a:blip r:embed="rId3"/>
          <a:stretch>
            <a:fillRect/>
          </a:stretch>
        </p:blipFill>
        <p:spPr>
          <a:xfrm>
            <a:off x="6507979" y="131696"/>
            <a:ext cx="2297085" cy="466860"/>
          </a:xfrm>
          <a:prstGeom prst="rect">
            <a:avLst/>
          </a:prstGeom>
        </p:spPr>
      </p:pic>
      <p:sp>
        <p:nvSpPr>
          <p:cNvPr id="12" name="文字版面配置區 18">
            <a:extLst>
              <a:ext uri="{FF2B5EF4-FFF2-40B4-BE49-F238E27FC236}">
                <a16:creationId xmlns:a16="http://schemas.microsoft.com/office/drawing/2014/main" id="{30FDF871-F920-4DB2-A57B-12484F28EF81}"/>
              </a:ext>
            </a:extLst>
          </p:cNvPr>
          <p:cNvSpPr>
            <a:spLocks noGrp="1"/>
          </p:cNvSpPr>
          <p:nvPr>
            <p:ph type="body" sz="quarter" idx="16" hasCustomPrompt="1"/>
          </p:nvPr>
        </p:nvSpPr>
        <p:spPr>
          <a:xfrm>
            <a:off x="3397695" y="1407035"/>
            <a:ext cx="693357" cy="50200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01</a:t>
            </a:r>
            <a:endParaRPr lang="zh-TW" altLang="en-US" dirty="0"/>
          </a:p>
        </p:txBody>
      </p:sp>
      <p:sp>
        <p:nvSpPr>
          <p:cNvPr id="13" name="文字版面配置區 18">
            <a:extLst>
              <a:ext uri="{FF2B5EF4-FFF2-40B4-BE49-F238E27FC236}">
                <a16:creationId xmlns:a16="http://schemas.microsoft.com/office/drawing/2014/main" id="{8BF2EECE-E4A1-4B13-BAA1-89014AEBF03A}"/>
              </a:ext>
            </a:extLst>
          </p:cNvPr>
          <p:cNvSpPr>
            <a:spLocks noGrp="1"/>
          </p:cNvSpPr>
          <p:nvPr>
            <p:ph type="body" sz="quarter" idx="17" hasCustomPrompt="1"/>
          </p:nvPr>
        </p:nvSpPr>
        <p:spPr>
          <a:xfrm>
            <a:off x="3397695" y="2314092"/>
            <a:ext cx="693357" cy="50200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02</a:t>
            </a:r>
            <a:endParaRPr lang="zh-TW" altLang="en-US" dirty="0"/>
          </a:p>
        </p:txBody>
      </p:sp>
      <p:sp>
        <p:nvSpPr>
          <p:cNvPr id="14" name="文字版面配置區 18">
            <a:extLst>
              <a:ext uri="{FF2B5EF4-FFF2-40B4-BE49-F238E27FC236}">
                <a16:creationId xmlns:a16="http://schemas.microsoft.com/office/drawing/2014/main" id="{F2245E1E-C006-4B5C-AD59-D49364ED478F}"/>
              </a:ext>
            </a:extLst>
          </p:cNvPr>
          <p:cNvSpPr>
            <a:spLocks noGrp="1"/>
          </p:cNvSpPr>
          <p:nvPr>
            <p:ph type="body" sz="quarter" idx="18" hasCustomPrompt="1"/>
          </p:nvPr>
        </p:nvSpPr>
        <p:spPr>
          <a:xfrm>
            <a:off x="3397695" y="3221149"/>
            <a:ext cx="693357" cy="50200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03</a:t>
            </a:r>
            <a:endParaRPr lang="zh-TW" altLang="en-US" dirty="0"/>
          </a:p>
        </p:txBody>
      </p:sp>
      <p:sp>
        <p:nvSpPr>
          <p:cNvPr id="20" name="文字版面配置區 18">
            <a:extLst>
              <a:ext uri="{FF2B5EF4-FFF2-40B4-BE49-F238E27FC236}">
                <a16:creationId xmlns:a16="http://schemas.microsoft.com/office/drawing/2014/main" id="{B7622AF2-B319-4403-B8F8-A37D50ED58AB}"/>
              </a:ext>
            </a:extLst>
          </p:cNvPr>
          <p:cNvSpPr>
            <a:spLocks noGrp="1"/>
          </p:cNvSpPr>
          <p:nvPr>
            <p:ph type="body" sz="quarter" idx="19" hasCustomPrompt="1"/>
          </p:nvPr>
        </p:nvSpPr>
        <p:spPr>
          <a:xfrm>
            <a:off x="3397695" y="4128206"/>
            <a:ext cx="693357" cy="50200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04</a:t>
            </a:r>
            <a:endParaRPr lang="zh-TW" altLang="en-US" dirty="0"/>
          </a:p>
        </p:txBody>
      </p:sp>
      <p:sp>
        <p:nvSpPr>
          <p:cNvPr id="22" name="文字版面配置區 18">
            <a:extLst>
              <a:ext uri="{FF2B5EF4-FFF2-40B4-BE49-F238E27FC236}">
                <a16:creationId xmlns:a16="http://schemas.microsoft.com/office/drawing/2014/main" id="{9F68C76C-E6AD-415B-A1F0-09A6B8352D9A}"/>
              </a:ext>
            </a:extLst>
          </p:cNvPr>
          <p:cNvSpPr>
            <a:spLocks noGrp="1"/>
          </p:cNvSpPr>
          <p:nvPr>
            <p:ph type="body" sz="quarter" idx="20" hasCustomPrompt="1"/>
          </p:nvPr>
        </p:nvSpPr>
        <p:spPr>
          <a:xfrm>
            <a:off x="3397695" y="5035263"/>
            <a:ext cx="693357" cy="50200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05</a:t>
            </a:r>
            <a:endParaRPr lang="zh-TW" altLang="en-US" dirty="0"/>
          </a:p>
        </p:txBody>
      </p:sp>
      <p:sp>
        <p:nvSpPr>
          <p:cNvPr id="29" name="Slide Number Placeholder 5">
            <a:extLst>
              <a:ext uri="{FF2B5EF4-FFF2-40B4-BE49-F238E27FC236}">
                <a16:creationId xmlns:a16="http://schemas.microsoft.com/office/drawing/2014/main" id="{1E7C9EF5-6445-4312-9523-EB48BE0DCE57}"/>
              </a:ext>
            </a:extLst>
          </p:cNvPr>
          <p:cNvSpPr txBox="1">
            <a:spLocks/>
          </p:cNvSpPr>
          <p:nvPr userDrawn="1"/>
        </p:nvSpPr>
        <p:spPr>
          <a:xfrm>
            <a:off x="8635160" y="6454366"/>
            <a:ext cx="546087" cy="461654"/>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Microsoft JhengHei" panose="020B0604030504040204" pitchFamily="34" charset="-120"/>
                <a:ea typeface="Microsoft JhengHei" panose="020B0604030504040204" pitchFamily="34" charset="-12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7ED145-AFDC-5146-9F05-321CC8817212}" type="slidenum">
              <a:rPr kumimoji="1" lang="zh-TW" altLang="en-US" smtClean="0">
                <a:solidFill>
                  <a:srgbClr val="3BA3AC"/>
                </a:solidFill>
                <a:latin typeface="+mj-lt"/>
              </a:rPr>
              <a:pPr/>
              <a:t>‹#›</a:t>
            </a:fld>
            <a:endParaRPr kumimoji="1" lang="zh-TW" altLang="en-US" dirty="0">
              <a:solidFill>
                <a:srgbClr val="3BA3AC"/>
              </a:solidFill>
              <a:latin typeface="+mj-lt"/>
            </a:endParaRPr>
          </a:p>
        </p:txBody>
      </p:sp>
      <p:sp>
        <p:nvSpPr>
          <p:cNvPr id="31" name="文字版面配置區 18">
            <a:extLst>
              <a:ext uri="{FF2B5EF4-FFF2-40B4-BE49-F238E27FC236}">
                <a16:creationId xmlns:a16="http://schemas.microsoft.com/office/drawing/2014/main" id="{65C698D0-C402-4D60-A8E6-6966DFCFC525}"/>
              </a:ext>
            </a:extLst>
          </p:cNvPr>
          <p:cNvSpPr>
            <a:spLocks noGrp="1"/>
          </p:cNvSpPr>
          <p:nvPr>
            <p:ph type="body" sz="quarter" idx="22" hasCustomPrompt="1"/>
          </p:nvPr>
        </p:nvSpPr>
        <p:spPr>
          <a:xfrm>
            <a:off x="1171733" y="1140681"/>
            <a:ext cx="2051760" cy="50200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CONTENTS</a:t>
            </a:r>
            <a:endParaRPr lang="zh-TW" altLang="en-US" dirty="0"/>
          </a:p>
        </p:txBody>
      </p:sp>
      <p:pic>
        <p:nvPicPr>
          <p:cNvPr id="18" name="圖片 17">
            <a:extLst>
              <a:ext uri="{FF2B5EF4-FFF2-40B4-BE49-F238E27FC236}">
                <a16:creationId xmlns:a16="http://schemas.microsoft.com/office/drawing/2014/main" id="{2F2D266E-F1A9-4B94-8A93-C7D15576BD49}"/>
              </a:ext>
            </a:extLst>
          </p:cNvPr>
          <p:cNvPicPr>
            <a:picLocks noChangeAspect="1"/>
          </p:cNvPicPr>
          <p:nvPr userDrawn="1"/>
        </p:nvPicPr>
        <p:blipFill>
          <a:blip r:embed="rId4"/>
          <a:srcRect/>
          <a:stretch/>
        </p:blipFill>
        <p:spPr>
          <a:xfrm>
            <a:off x="-2404353" y="-9427"/>
            <a:ext cx="1508244" cy="6858000"/>
          </a:xfrm>
          <a:prstGeom prst="rect">
            <a:avLst/>
          </a:prstGeom>
        </p:spPr>
      </p:pic>
    </p:spTree>
    <p:extLst>
      <p:ext uri="{BB962C8B-B14F-4D97-AF65-F5344CB8AC3E}">
        <p14:creationId xmlns:p14="http://schemas.microsoft.com/office/powerpoint/2010/main" val="119362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字版面配置區 12">
            <a:extLst>
              <a:ext uri="{FF2B5EF4-FFF2-40B4-BE49-F238E27FC236}">
                <a16:creationId xmlns:a16="http://schemas.microsoft.com/office/drawing/2014/main" id="{FA52D516-C133-4F9C-A07A-C54730123397}"/>
              </a:ext>
            </a:extLst>
          </p:cNvPr>
          <p:cNvSpPr>
            <a:spLocks noGrp="1"/>
          </p:cNvSpPr>
          <p:nvPr>
            <p:ph type="body" sz="quarter" idx="18" hasCustomPrompt="1"/>
          </p:nvPr>
        </p:nvSpPr>
        <p:spPr>
          <a:xfrm>
            <a:off x="1344191" y="1316017"/>
            <a:ext cx="7284192" cy="4696856"/>
          </a:xfrm>
          <a:prstGeom prst="rect">
            <a:avLst/>
          </a:prstGeom>
        </p:spPr>
        <p:txBody>
          <a:bodyPr>
            <a:normAutofit/>
          </a:bodyPr>
          <a:lstStyle>
            <a:lvl1pPr marL="0" indent="0">
              <a:buNone/>
              <a:defRPr sz="2400" b="1">
                <a:solidFill>
                  <a:schemeClr val="accent2"/>
                </a:solidFill>
              </a:defRPr>
            </a:lvl1pPr>
          </a:lstStyle>
          <a:p>
            <a:pPr lvl="0"/>
            <a:r>
              <a:rPr lang="en-US" altLang="zh-TW" dirty="0"/>
              <a:t>Outline</a:t>
            </a:r>
            <a:endParaRPr lang="zh-TW" altLang="en-US" dirty="0"/>
          </a:p>
        </p:txBody>
      </p:sp>
      <p:pic>
        <p:nvPicPr>
          <p:cNvPr id="14" name="圖片 6">
            <a:extLst>
              <a:ext uri="{FF2B5EF4-FFF2-40B4-BE49-F238E27FC236}">
                <a16:creationId xmlns:a16="http://schemas.microsoft.com/office/drawing/2014/main" id="{B32C834D-1E70-4419-9449-B5C6490DD2AC}"/>
              </a:ext>
            </a:extLst>
          </p:cNvPr>
          <p:cNvPicPr>
            <a:picLocks noChangeAspect="1"/>
          </p:cNvPicPr>
          <p:nvPr userDrawn="1"/>
        </p:nvPicPr>
        <p:blipFill>
          <a:blip r:embed="rId3"/>
          <a:stretch>
            <a:fillRect/>
          </a:stretch>
        </p:blipFill>
        <p:spPr>
          <a:xfrm>
            <a:off x="6507979" y="131696"/>
            <a:ext cx="2297085" cy="466860"/>
          </a:xfrm>
          <a:prstGeom prst="rect">
            <a:avLst/>
          </a:prstGeom>
        </p:spPr>
      </p:pic>
      <p:sp>
        <p:nvSpPr>
          <p:cNvPr id="11" name="文字版面配置區 18">
            <a:extLst>
              <a:ext uri="{FF2B5EF4-FFF2-40B4-BE49-F238E27FC236}">
                <a16:creationId xmlns:a16="http://schemas.microsoft.com/office/drawing/2014/main" id="{04D44D0A-5C54-41C9-B9C5-D592A9016D69}"/>
              </a:ext>
            </a:extLst>
          </p:cNvPr>
          <p:cNvSpPr>
            <a:spLocks noGrp="1"/>
          </p:cNvSpPr>
          <p:nvPr>
            <p:ph type="body" sz="quarter" idx="17" hasCustomPrompt="1"/>
          </p:nvPr>
        </p:nvSpPr>
        <p:spPr>
          <a:xfrm>
            <a:off x="1594713" y="647163"/>
            <a:ext cx="7040447" cy="59050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Section Title</a:t>
            </a:r>
            <a:endParaRPr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TW" altLang="en-US" dirty="0"/>
          </a:p>
        </p:txBody>
      </p:sp>
      <p:sp>
        <p:nvSpPr>
          <p:cNvPr id="13" name="文字版面配置區 18">
            <a:extLst>
              <a:ext uri="{FF2B5EF4-FFF2-40B4-BE49-F238E27FC236}">
                <a16:creationId xmlns:a16="http://schemas.microsoft.com/office/drawing/2014/main" id="{08212844-A5DC-4465-8E3C-80E77A59988A}"/>
              </a:ext>
            </a:extLst>
          </p:cNvPr>
          <p:cNvSpPr>
            <a:spLocks noGrp="1"/>
          </p:cNvSpPr>
          <p:nvPr>
            <p:ph type="body" sz="quarter" idx="16" hasCustomPrompt="1"/>
          </p:nvPr>
        </p:nvSpPr>
        <p:spPr>
          <a:xfrm>
            <a:off x="783951" y="564042"/>
            <a:ext cx="810762" cy="645921"/>
          </a:xfrm>
          <a:prstGeom prst="rect">
            <a:avLst/>
          </a:prstGeom>
        </p:spPr>
        <p:txBody>
          <a:bodyPr>
            <a:noAutofit/>
          </a:bodyPr>
          <a:lstStyle>
            <a:lvl1pPr marL="0" marR="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sz="3200" b="1" spc="300">
                <a:solidFill>
                  <a:schemeClr val="accent2"/>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01</a:t>
            </a:r>
            <a:endParaRPr lang="zh-TW" altLang="en-US" dirty="0"/>
          </a:p>
        </p:txBody>
      </p:sp>
      <p:sp>
        <p:nvSpPr>
          <p:cNvPr id="15" name="Slide Number Placeholder 5">
            <a:extLst>
              <a:ext uri="{FF2B5EF4-FFF2-40B4-BE49-F238E27FC236}">
                <a16:creationId xmlns:a16="http://schemas.microsoft.com/office/drawing/2014/main" id="{54811B0E-1B69-4945-AE2B-4B980B64007F}"/>
              </a:ext>
            </a:extLst>
          </p:cNvPr>
          <p:cNvSpPr txBox="1">
            <a:spLocks/>
          </p:cNvSpPr>
          <p:nvPr userDrawn="1"/>
        </p:nvSpPr>
        <p:spPr>
          <a:xfrm>
            <a:off x="8635160" y="6454366"/>
            <a:ext cx="546087" cy="461654"/>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Microsoft JhengHei" panose="020B0604030504040204" pitchFamily="34" charset="-120"/>
                <a:ea typeface="Microsoft JhengHei" panose="020B0604030504040204" pitchFamily="34" charset="-12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7ED145-AFDC-5146-9F05-321CC8817212}" type="slidenum">
              <a:rPr kumimoji="1" lang="zh-TW" altLang="en-US" smtClean="0">
                <a:solidFill>
                  <a:schemeClr val="bg1"/>
                </a:solidFill>
                <a:latin typeface="+mj-lt"/>
              </a:rPr>
              <a:pPr/>
              <a:t>‹#›</a:t>
            </a:fld>
            <a:endParaRPr kumimoji="1" lang="zh-TW" altLang="en-US" dirty="0">
              <a:solidFill>
                <a:schemeClr val="bg1"/>
              </a:solidFill>
              <a:latin typeface="+mj-lt"/>
            </a:endParaRPr>
          </a:p>
        </p:txBody>
      </p:sp>
      <p:pic>
        <p:nvPicPr>
          <p:cNvPr id="16" name="圖片 15">
            <a:extLst>
              <a:ext uri="{FF2B5EF4-FFF2-40B4-BE49-F238E27FC236}">
                <a16:creationId xmlns:a16="http://schemas.microsoft.com/office/drawing/2014/main" id="{2A827A3B-20C2-41C4-9459-10BD8D39C35D}"/>
              </a:ext>
            </a:extLst>
          </p:cNvPr>
          <p:cNvPicPr>
            <a:picLocks noChangeAspect="1"/>
          </p:cNvPicPr>
          <p:nvPr userDrawn="1"/>
        </p:nvPicPr>
        <p:blipFill>
          <a:blip r:embed="rId4"/>
          <a:srcRect/>
          <a:stretch/>
        </p:blipFill>
        <p:spPr>
          <a:xfrm>
            <a:off x="-2404353" y="-9427"/>
            <a:ext cx="1508244" cy="6858000"/>
          </a:xfrm>
          <a:prstGeom prst="rect">
            <a:avLst/>
          </a:prstGeom>
        </p:spPr>
      </p:pic>
    </p:spTree>
    <p:extLst>
      <p:ext uri="{BB962C8B-B14F-4D97-AF65-F5344CB8AC3E}">
        <p14:creationId xmlns:p14="http://schemas.microsoft.com/office/powerpoint/2010/main" val="383109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字版面配置區 18">
            <a:extLst>
              <a:ext uri="{FF2B5EF4-FFF2-40B4-BE49-F238E27FC236}">
                <a16:creationId xmlns:a16="http://schemas.microsoft.com/office/drawing/2014/main" id="{2593ACCE-3756-41EA-BC74-CB9A71171B99}"/>
              </a:ext>
            </a:extLst>
          </p:cNvPr>
          <p:cNvSpPr>
            <a:spLocks noGrp="1"/>
          </p:cNvSpPr>
          <p:nvPr>
            <p:ph type="body" sz="quarter" idx="13" hasCustomPrompt="1"/>
          </p:nvPr>
        </p:nvSpPr>
        <p:spPr>
          <a:xfrm>
            <a:off x="1592619" y="2678077"/>
            <a:ext cx="7042541" cy="80263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Section Title</a:t>
            </a:r>
            <a:endParaRPr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TW" altLang="en-US" dirty="0"/>
          </a:p>
        </p:txBody>
      </p:sp>
      <p:pic>
        <p:nvPicPr>
          <p:cNvPr id="14" name="圖片 6">
            <a:extLst>
              <a:ext uri="{FF2B5EF4-FFF2-40B4-BE49-F238E27FC236}">
                <a16:creationId xmlns:a16="http://schemas.microsoft.com/office/drawing/2014/main" id="{B32C834D-1E70-4419-9449-B5C6490DD2AC}"/>
              </a:ext>
            </a:extLst>
          </p:cNvPr>
          <p:cNvPicPr>
            <a:picLocks noChangeAspect="1"/>
          </p:cNvPicPr>
          <p:nvPr userDrawn="1"/>
        </p:nvPicPr>
        <p:blipFill>
          <a:blip r:embed="rId3"/>
          <a:stretch>
            <a:fillRect/>
          </a:stretch>
        </p:blipFill>
        <p:spPr>
          <a:xfrm>
            <a:off x="6507979" y="131696"/>
            <a:ext cx="2297085" cy="466860"/>
          </a:xfrm>
          <a:prstGeom prst="rect">
            <a:avLst/>
          </a:prstGeom>
        </p:spPr>
      </p:pic>
      <p:sp>
        <p:nvSpPr>
          <p:cNvPr id="12" name="Slide Number Placeholder 5">
            <a:extLst>
              <a:ext uri="{FF2B5EF4-FFF2-40B4-BE49-F238E27FC236}">
                <a16:creationId xmlns:a16="http://schemas.microsoft.com/office/drawing/2014/main" id="{CC88F0AE-718E-4451-A99C-80DC6FC9C026}"/>
              </a:ext>
            </a:extLst>
          </p:cNvPr>
          <p:cNvSpPr>
            <a:spLocks noGrp="1"/>
          </p:cNvSpPr>
          <p:nvPr>
            <p:ph type="sldNum" sz="quarter" idx="4"/>
          </p:nvPr>
        </p:nvSpPr>
        <p:spPr>
          <a:xfrm>
            <a:off x="8635160" y="6454365"/>
            <a:ext cx="546087" cy="461654"/>
          </a:xfrm>
          <a:prstGeom prst="rect">
            <a:avLst/>
          </a:prstGeom>
        </p:spPr>
        <p:txBody>
          <a:bodyPr vert="horz" lIns="91440" tIns="45720" rIns="91440" bIns="45720" rtlCol="0" anchor="ctr"/>
          <a:lstStyle>
            <a:lvl1pPr algn="ctr">
              <a:defRPr sz="1200" b="0" i="0">
                <a:solidFill>
                  <a:schemeClr val="bg1"/>
                </a:solidFill>
                <a:latin typeface="Microsoft JhengHei" panose="020B0604030504040204" pitchFamily="34" charset="-120"/>
                <a:ea typeface="Microsoft JhengHei" panose="020B0604030504040204" pitchFamily="34" charset="-120"/>
              </a:defRPr>
            </a:lvl1pPr>
          </a:lstStyle>
          <a:p>
            <a:fld id="{347ED145-AFDC-5146-9F05-321CC8817212}" type="slidenum">
              <a:rPr kumimoji="1" lang="zh-TW" altLang="en-US" smtClean="0"/>
              <a:pPr/>
              <a:t>‹#›</a:t>
            </a:fld>
            <a:endParaRPr kumimoji="1" lang="zh-TW" altLang="en-US" dirty="0"/>
          </a:p>
        </p:txBody>
      </p:sp>
      <p:sp>
        <p:nvSpPr>
          <p:cNvPr id="10" name="文字版面配置區 12">
            <a:extLst>
              <a:ext uri="{FF2B5EF4-FFF2-40B4-BE49-F238E27FC236}">
                <a16:creationId xmlns:a16="http://schemas.microsoft.com/office/drawing/2014/main" id="{AC14FEA6-13B6-4272-97C3-B44682B4EC9F}"/>
              </a:ext>
            </a:extLst>
          </p:cNvPr>
          <p:cNvSpPr>
            <a:spLocks noGrp="1"/>
          </p:cNvSpPr>
          <p:nvPr>
            <p:ph type="body" sz="quarter" idx="15" hasCustomPrompt="1"/>
          </p:nvPr>
        </p:nvSpPr>
        <p:spPr>
          <a:xfrm>
            <a:off x="1632023" y="3677216"/>
            <a:ext cx="7003137" cy="2087418"/>
          </a:xfrm>
          <a:prstGeom prst="rect">
            <a:avLst/>
          </a:prstGeom>
        </p:spPr>
        <p:txBody>
          <a:bodyPr>
            <a:normAutofit/>
          </a:bodyPr>
          <a:lstStyle>
            <a:lvl1pPr marL="0" indent="0">
              <a:buNone/>
              <a:defRPr sz="2400" b="1">
                <a:solidFill>
                  <a:schemeClr val="accent2"/>
                </a:solidFill>
              </a:defRPr>
            </a:lvl1pPr>
          </a:lstStyle>
          <a:p>
            <a:pPr lvl="0"/>
            <a:r>
              <a:rPr lang="en-US" altLang="zh-TW" dirty="0"/>
              <a:t>Outline</a:t>
            </a:r>
            <a:endParaRPr lang="zh-TW" altLang="en-US" dirty="0"/>
          </a:p>
        </p:txBody>
      </p:sp>
      <p:sp>
        <p:nvSpPr>
          <p:cNvPr id="11" name="文字版面配置區 18">
            <a:extLst>
              <a:ext uri="{FF2B5EF4-FFF2-40B4-BE49-F238E27FC236}">
                <a16:creationId xmlns:a16="http://schemas.microsoft.com/office/drawing/2014/main" id="{C5A5C610-CE54-4BF0-9897-26E403ABD57A}"/>
              </a:ext>
            </a:extLst>
          </p:cNvPr>
          <p:cNvSpPr>
            <a:spLocks noGrp="1"/>
          </p:cNvSpPr>
          <p:nvPr>
            <p:ph type="body" sz="quarter" idx="19" hasCustomPrompt="1"/>
          </p:nvPr>
        </p:nvSpPr>
        <p:spPr>
          <a:xfrm>
            <a:off x="1658633" y="1645004"/>
            <a:ext cx="1072077" cy="893384"/>
          </a:xfrm>
          <a:prstGeom prst="rect">
            <a:avLst/>
          </a:prstGeom>
        </p:spPr>
        <p:txBody>
          <a:bodyPr>
            <a:noAutofit/>
          </a:bodyPr>
          <a:lstStyle>
            <a:lvl1pPr marL="0" marR="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sz="4800" b="1" spc="3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dirty="0"/>
              <a:t>01</a:t>
            </a:r>
            <a:endParaRPr lang="zh-TW" altLang="en-US" dirty="0"/>
          </a:p>
        </p:txBody>
      </p:sp>
      <p:pic>
        <p:nvPicPr>
          <p:cNvPr id="13" name="圖片 12">
            <a:extLst>
              <a:ext uri="{FF2B5EF4-FFF2-40B4-BE49-F238E27FC236}">
                <a16:creationId xmlns:a16="http://schemas.microsoft.com/office/drawing/2014/main" id="{EB4D46B6-ED13-4FFB-A3F0-104B325F7B5C}"/>
              </a:ext>
            </a:extLst>
          </p:cNvPr>
          <p:cNvPicPr>
            <a:picLocks noChangeAspect="1"/>
          </p:cNvPicPr>
          <p:nvPr userDrawn="1"/>
        </p:nvPicPr>
        <p:blipFill>
          <a:blip r:embed="rId4"/>
          <a:srcRect/>
          <a:stretch/>
        </p:blipFill>
        <p:spPr>
          <a:xfrm>
            <a:off x="-2404353" y="-9427"/>
            <a:ext cx="1508244" cy="6858000"/>
          </a:xfrm>
          <a:prstGeom prst="rect">
            <a:avLst/>
          </a:prstGeom>
        </p:spPr>
      </p:pic>
    </p:spTree>
    <p:extLst>
      <p:ext uri="{BB962C8B-B14F-4D97-AF65-F5344CB8AC3E}">
        <p14:creationId xmlns:p14="http://schemas.microsoft.com/office/powerpoint/2010/main" val="223434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5" name="圖表版面配置區 7">
            <a:extLst>
              <a:ext uri="{FF2B5EF4-FFF2-40B4-BE49-F238E27FC236}">
                <a16:creationId xmlns:a16="http://schemas.microsoft.com/office/drawing/2014/main" id="{7C72CD90-018A-4D43-8EA1-0371CFA483CE}"/>
              </a:ext>
            </a:extLst>
          </p:cNvPr>
          <p:cNvSpPr>
            <a:spLocks noGrp="1"/>
          </p:cNvSpPr>
          <p:nvPr>
            <p:ph type="chart" sz="quarter" idx="14" hasCustomPrompt="1"/>
          </p:nvPr>
        </p:nvSpPr>
        <p:spPr>
          <a:xfrm>
            <a:off x="684959" y="1330036"/>
            <a:ext cx="7914487" cy="492298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graph</a:t>
            </a:r>
          </a:p>
          <a:p>
            <a:endParaRPr kumimoji="1" lang="zh-TW" altLang="en-US" dirty="0"/>
          </a:p>
        </p:txBody>
      </p:sp>
      <p:sp>
        <p:nvSpPr>
          <p:cNvPr id="2" name="標題 1">
            <a:extLst>
              <a:ext uri="{FF2B5EF4-FFF2-40B4-BE49-F238E27FC236}">
                <a16:creationId xmlns:a16="http://schemas.microsoft.com/office/drawing/2014/main" id="{C2543317-69F4-154C-9B46-53AE095B597C}"/>
              </a:ext>
            </a:extLst>
          </p:cNvPr>
          <p:cNvSpPr>
            <a:spLocks noGrp="1"/>
          </p:cNvSpPr>
          <p:nvPr>
            <p:ph type="title" hasCustomPrompt="1"/>
          </p:nvPr>
        </p:nvSpPr>
        <p:spPr>
          <a:xfrm>
            <a:off x="684960" y="625267"/>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
        <p:nvSpPr>
          <p:cNvPr id="3" name="投影片編號版面配置區 2">
            <a:extLst>
              <a:ext uri="{FF2B5EF4-FFF2-40B4-BE49-F238E27FC236}">
                <a16:creationId xmlns:a16="http://schemas.microsoft.com/office/drawing/2014/main" id="{AD045194-5659-9F43-8802-71B1489412DC}"/>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Tree>
    <p:extLst>
      <p:ext uri="{BB962C8B-B14F-4D97-AF65-F5344CB8AC3E}">
        <p14:creationId xmlns:p14="http://schemas.microsoft.com/office/powerpoint/2010/main" val="386614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表格版面配置區 5">
            <a:extLst>
              <a:ext uri="{FF2B5EF4-FFF2-40B4-BE49-F238E27FC236}">
                <a16:creationId xmlns:a16="http://schemas.microsoft.com/office/drawing/2014/main" id="{732C896A-8A70-FB4C-AE2D-53DB63B33DF5}"/>
              </a:ext>
            </a:extLst>
          </p:cNvPr>
          <p:cNvSpPr>
            <a:spLocks noGrp="1"/>
          </p:cNvSpPr>
          <p:nvPr>
            <p:ph type="tbl" sz="quarter" idx="11" hasCustomPrompt="1"/>
          </p:nvPr>
        </p:nvSpPr>
        <p:spPr>
          <a:xfrm>
            <a:off x="684960" y="1330036"/>
            <a:ext cx="7914486" cy="492298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table</a:t>
            </a:r>
          </a:p>
          <a:p>
            <a:endParaRPr kumimoji="1" lang="zh-TW" altLang="en-US" dirty="0"/>
          </a:p>
        </p:txBody>
      </p:sp>
      <p:sp>
        <p:nvSpPr>
          <p:cNvPr id="8" name="標題 1">
            <a:extLst>
              <a:ext uri="{FF2B5EF4-FFF2-40B4-BE49-F238E27FC236}">
                <a16:creationId xmlns:a16="http://schemas.microsoft.com/office/drawing/2014/main" id="{1CDA688B-F76E-4A15-AA19-1C431613F6E9}"/>
              </a:ext>
            </a:extLst>
          </p:cNvPr>
          <p:cNvSpPr>
            <a:spLocks noGrp="1"/>
          </p:cNvSpPr>
          <p:nvPr>
            <p:ph type="title" hasCustomPrompt="1"/>
          </p:nvPr>
        </p:nvSpPr>
        <p:spPr>
          <a:xfrm>
            <a:off x="684959"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
        <p:nvSpPr>
          <p:cNvPr id="3" name="投影片編號版面配置區 2">
            <a:extLst>
              <a:ext uri="{FF2B5EF4-FFF2-40B4-BE49-F238E27FC236}">
                <a16:creationId xmlns:a16="http://schemas.microsoft.com/office/drawing/2014/main" id="{61796228-9EFF-F74B-BB1A-217AA8405A51}"/>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Tree>
    <p:extLst>
      <p:ext uri="{BB962C8B-B14F-4D97-AF65-F5344CB8AC3E}">
        <p14:creationId xmlns:p14="http://schemas.microsoft.com/office/powerpoint/2010/main" val="89773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8" name="SmartArt 版面配置區 4">
            <a:extLst>
              <a:ext uri="{FF2B5EF4-FFF2-40B4-BE49-F238E27FC236}">
                <a16:creationId xmlns:a16="http://schemas.microsoft.com/office/drawing/2014/main" id="{FA30E322-ADE6-4942-B881-1EEABF3687B5}"/>
              </a:ext>
            </a:extLst>
          </p:cNvPr>
          <p:cNvSpPr>
            <a:spLocks noGrp="1"/>
          </p:cNvSpPr>
          <p:nvPr>
            <p:ph type="dgm" sz="quarter" idx="11" hasCustomPrompt="1"/>
          </p:nvPr>
        </p:nvSpPr>
        <p:spPr>
          <a:xfrm>
            <a:off x="684958" y="1330036"/>
            <a:ext cx="7914487" cy="492298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6"/>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TW" dirty="0"/>
              <a:t>Click the icon to add a new SmartArt</a:t>
            </a:r>
            <a:endParaRPr kumimoji="1" lang="zh-TW" altLang="en-US" dirty="0"/>
          </a:p>
          <a:p>
            <a:endParaRPr kumimoji="1" lang="zh-TW" altLang="en-US" dirty="0"/>
          </a:p>
        </p:txBody>
      </p:sp>
      <p:sp>
        <p:nvSpPr>
          <p:cNvPr id="7" name="標題 1">
            <a:extLst>
              <a:ext uri="{FF2B5EF4-FFF2-40B4-BE49-F238E27FC236}">
                <a16:creationId xmlns:a16="http://schemas.microsoft.com/office/drawing/2014/main" id="{4953F6DC-09EE-4000-ABEE-BA22CBAF6B84}"/>
              </a:ext>
            </a:extLst>
          </p:cNvPr>
          <p:cNvSpPr>
            <a:spLocks noGrp="1"/>
          </p:cNvSpPr>
          <p:nvPr>
            <p:ph type="title" hasCustomPrompt="1"/>
          </p:nvPr>
        </p:nvSpPr>
        <p:spPr>
          <a:xfrm>
            <a:off x="684960"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
        <p:nvSpPr>
          <p:cNvPr id="3" name="投影片編號版面配置區 2">
            <a:extLst>
              <a:ext uri="{FF2B5EF4-FFF2-40B4-BE49-F238E27FC236}">
                <a16:creationId xmlns:a16="http://schemas.microsoft.com/office/drawing/2014/main" id="{CFE68430-F51F-9347-8E88-4B8C28FE51D3}"/>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Tree>
    <p:extLst>
      <p:ext uri="{BB962C8B-B14F-4D97-AF65-F5344CB8AC3E}">
        <p14:creationId xmlns:p14="http://schemas.microsoft.com/office/powerpoint/2010/main" val="409228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828CCBAB-0842-B94A-A82C-10CD76E36B6F}"/>
              </a:ext>
            </a:extLst>
          </p:cNvPr>
          <p:cNvSpPr>
            <a:spLocks noGrp="1"/>
          </p:cNvSpPr>
          <p:nvPr>
            <p:ph sz="quarter" idx="11" hasCustomPrompt="1"/>
          </p:nvPr>
        </p:nvSpPr>
        <p:spPr>
          <a:xfrm>
            <a:off x="684959" y="1348509"/>
            <a:ext cx="7914487" cy="4904507"/>
          </a:xfrm>
        </p:spPr>
        <p:txBody>
          <a:bodyPr>
            <a:normAutofit/>
          </a:bodyPr>
          <a:lstStyle>
            <a:lvl1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a:solidFill>
                  <a:schemeClr val="accent6"/>
                </a:solidFill>
                <a:latin typeface="+mn-lt"/>
              </a:defRPr>
            </a:lvl1pPr>
            <a:lvl2pPr marL="4572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accent6"/>
                </a:solidFill>
                <a:latin typeface="+mn-lt"/>
              </a:defRPr>
            </a:lvl2pPr>
            <a:lvl3pPr marL="9144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6"/>
                </a:solidFill>
                <a:latin typeface="+mn-lt"/>
              </a:defRPr>
            </a:lvl3pPr>
            <a:lvl4pPr marL="13716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6"/>
                </a:solidFill>
                <a:latin typeface="+mn-lt"/>
              </a:defRPr>
            </a:lvl4pPr>
            <a:lvl5pPr marL="18288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6"/>
                </a:solidFill>
                <a:latin typeface="+mn-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TW" dirty="0"/>
              <a:t>Click to enter bullets</a:t>
            </a:r>
            <a:endParaRPr kumimoji="1" lang="zh-TW" alt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zh-TW" dirty="0"/>
              <a:t>Second level</a:t>
            </a:r>
            <a:endParaRPr kumimoji="1" lang="zh-TW" alt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zh-TW" dirty="0"/>
              <a:t>Third level</a:t>
            </a:r>
            <a:endParaRPr kumimoji="1" lang="zh-TW" alt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zh-TW" dirty="0"/>
              <a:t>Fourth level</a:t>
            </a:r>
            <a:endParaRPr kumimoji="1" lang="zh-TW" alt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zh-TW" dirty="0"/>
              <a:t>Fifth level</a:t>
            </a:r>
            <a:endParaRPr lang="en-GB" altLang="zh-TW" dirty="0"/>
          </a:p>
          <a:p>
            <a:pPr lvl="4"/>
            <a:endParaRPr kumimoji="1" lang="zh-TW" altLang="en-US" dirty="0"/>
          </a:p>
        </p:txBody>
      </p:sp>
      <p:sp>
        <p:nvSpPr>
          <p:cNvPr id="3" name="投影片編號版面配置區 2">
            <a:extLst>
              <a:ext uri="{FF2B5EF4-FFF2-40B4-BE49-F238E27FC236}">
                <a16:creationId xmlns:a16="http://schemas.microsoft.com/office/drawing/2014/main" id="{62371D9C-B209-2E4A-81A6-E9322575F88D}"/>
              </a:ext>
            </a:extLst>
          </p:cNvPr>
          <p:cNvSpPr>
            <a:spLocks noGrp="1"/>
          </p:cNvSpPr>
          <p:nvPr>
            <p:ph type="sldNum" sz="quarter" idx="10"/>
          </p:nvPr>
        </p:nvSpPr>
        <p:spPr/>
        <p:txBody>
          <a:bodyPr/>
          <a:lstStyle/>
          <a:p>
            <a:fld id="{347ED145-AFDC-5146-9F05-321CC8817212}" type="slidenum">
              <a:rPr kumimoji="1" lang="zh-TW" altLang="en-US" smtClean="0"/>
              <a:pPr/>
              <a:t>‹#›</a:t>
            </a:fld>
            <a:endParaRPr kumimoji="1" lang="zh-TW" altLang="en-US" dirty="0"/>
          </a:p>
        </p:txBody>
      </p:sp>
      <p:sp>
        <p:nvSpPr>
          <p:cNvPr id="11" name="標題 1">
            <a:extLst>
              <a:ext uri="{FF2B5EF4-FFF2-40B4-BE49-F238E27FC236}">
                <a16:creationId xmlns:a16="http://schemas.microsoft.com/office/drawing/2014/main" id="{03483877-80A7-47AC-8D9E-4C433DFBB496}"/>
              </a:ext>
            </a:extLst>
          </p:cNvPr>
          <p:cNvSpPr>
            <a:spLocks noGrp="1"/>
          </p:cNvSpPr>
          <p:nvPr>
            <p:ph type="title" hasCustomPrompt="1"/>
          </p:nvPr>
        </p:nvSpPr>
        <p:spPr>
          <a:xfrm>
            <a:off x="684960" y="624455"/>
            <a:ext cx="7204755" cy="539335"/>
          </a:xfrm>
          <a:prstGeom prst="rect">
            <a:avLst/>
          </a:prstGeom>
        </p:spPr>
        <p:txBody>
          <a:bodyPr/>
          <a:lstStyle>
            <a:lvl1pPr>
              <a:defRPr>
                <a:solidFill>
                  <a:schemeClr val="tx1"/>
                </a:solidFill>
              </a:defRPr>
            </a:lvl1pPr>
          </a:lstStyle>
          <a:p>
            <a:r>
              <a:rPr lang="en-US" altLang="zh-TW" dirty="0"/>
              <a:t>Click to Edit Title: 1st Letter Capitals</a:t>
            </a:r>
            <a:endParaRPr kumimoji="1" lang="zh-TW" altLang="en-US" dirty="0"/>
          </a:p>
        </p:txBody>
      </p:sp>
    </p:spTree>
    <p:extLst>
      <p:ext uri="{BB962C8B-B14F-4D97-AF65-F5344CB8AC3E}">
        <p14:creationId xmlns:p14="http://schemas.microsoft.com/office/powerpoint/2010/main" val="128906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1776A6C3-7EFF-4FE5-ADFB-F45060804007}"/>
              </a:ext>
            </a:extLst>
          </p:cNvPr>
          <p:cNvSpPr>
            <a:spLocks noGrp="1"/>
          </p:cNvSpPr>
          <p:nvPr>
            <p:ph type="title" hasCustomPrompt="1"/>
          </p:nvPr>
        </p:nvSpPr>
        <p:spPr>
          <a:xfrm>
            <a:off x="678448" y="624455"/>
            <a:ext cx="6978073" cy="539335"/>
          </a:xfrm>
          <a:prstGeom prst="rect">
            <a:avLst/>
          </a:prstGeom>
        </p:spPr>
        <p:txBody>
          <a:bodyPr/>
          <a:lstStyle>
            <a:lvl1pPr>
              <a:defRPr>
                <a:solidFill>
                  <a:schemeClr val="bg2"/>
                </a:solidFill>
              </a:defRPr>
            </a:lvl1pPr>
          </a:lstStyle>
          <a:p>
            <a:r>
              <a:rPr lang="en-US" altLang="zh-TW" dirty="0"/>
              <a:t>Click to Edit Title: 1st Letter Capitals</a:t>
            </a:r>
            <a:endParaRPr kumimoji="1" lang="zh-TW" altLang="en-US" dirty="0"/>
          </a:p>
        </p:txBody>
      </p:sp>
      <p:sp>
        <p:nvSpPr>
          <p:cNvPr id="6" name="內容版面配置區 5">
            <a:extLst>
              <a:ext uri="{FF2B5EF4-FFF2-40B4-BE49-F238E27FC236}">
                <a16:creationId xmlns:a16="http://schemas.microsoft.com/office/drawing/2014/main" id="{828CCBAB-0842-B94A-A82C-10CD76E36B6F}"/>
              </a:ext>
            </a:extLst>
          </p:cNvPr>
          <p:cNvSpPr>
            <a:spLocks noGrp="1"/>
          </p:cNvSpPr>
          <p:nvPr>
            <p:ph sz="quarter" idx="11" hasCustomPrompt="1"/>
          </p:nvPr>
        </p:nvSpPr>
        <p:spPr>
          <a:xfrm>
            <a:off x="678448" y="1357745"/>
            <a:ext cx="7920998" cy="4895271"/>
          </a:xfrm>
        </p:spPr>
        <p:txBody>
          <a:bodyPr>
            <a:normAutofit/>
          </a:bodyPr>
          <a:lstStyle>
            <a:lvl1pPr>
              <a:lnSpc>
                <a:spcPct val="100000"/>
              </a:lnSpc>
              <a:spcBef>
                <a:spcPts val="0"/>
              </a:spcBef>
              <a:defRPr sz="2400">
                <a:solidFill>
                  <a:schemeClr val="bg1"/>
                </a:solidFill>
                <a:latin typeface="+mn-lt"/>
              </a:defRPr>
            </a:lvl1pPr>
            <a:lvl2pPr>
              <a:lnSpc>
                <a:spcPct val="100000"/>
              </a:lnSpc>
              <a:spcBef>
                <a:spcPts val="0"/>
              </a:spcBef>
              <a:defRPr sz="2000">
                <a:solidFill>
                  <a:schemeClr val="bg1"/>
                </a:solidFill>
                <a:latin typeface="+mn-lt"/>
              </a:defRPr>
            </a:lvl2pPr>
            <a:lvl3pPr>
              <a:lnSpc>
                <a:spcPct val="100000"/>
              </a:lnSpc>
              <a:spcBef>
                <a:spcPts val="0"/>
              </a:spcBef>
              <a:defRPr sz="2000">
                <a:solidFill>
                  <a:schemeClr val="bg1"/>
                </a:solidFill>
                <a:latin typeface="+mn-lt"/>
              </a:defRPr>
            </a:lvl3pPr>
            <a:lvl4pPr>
              <a:lnSpc>
                <a:spcPct val="100000"/>
              </a:lnSpc>
              <a:spcBef>
                <a:spcPts val="0"/>
              </a:spcBef>
              <a:defRPr sz="2000">
                <a:solidFill>
                  <a:schemeClr val="bg1"/>
                </a:solidFill>
                <a:latin typeface="+mn-lt"/>
              </a:defRPr>
            </a:lvl4pPr>
            <a:lvl5pPr>
              <a:lnSpc>
                <a:spcPct val="100000"/>
              </a:lnSpc>
              <a:spcBef>
                <a:spcPts val="0"/>
              </a:spcBef>
              <a:defRPr sz="2000">
                <a:solidFill>
                  <a:schemeClr val="bg1"/>
                </a:solidFill>
                <a:latin typeface="+mn-lt"/>
              </a:defRPr>
            </a:lvl5pPr>
          </a:lstStyle>
          <a:p>
            <a:pPr lvl="0"/>
            <a:r>
              <a:rPr lang="en-US" altLang="zh-TW" dirty="0"/>
              <a:t>Click to enter bullets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en-GB" altLang="zh-TW" dirty="0"/>
          </a:p>
        </p:txBody>
      </p:sp>
      <p:sp>
        <p:nvSpPr>
          <p:cNvPr id="3" name="投影片編號版面配置區 2">
            <a:extLst>
              <a:ext uri="{FF2B5EF4-FFF2-40B4-BE49-F238E27FC236}">
                <a16:creationId xmlns:a16="http://schemas.microsoft.com/office/drawing/2014/main" id="{62371D9C-B209-2E4A-81A6-E9322575F88D}"/>
              </a:ext>
            </a:extLst>
          </p:cNvPr>
          <p:cNvSpPr>
            <a:spLocks noGrp="1"/>
          </p:cNvSpPr>
          <p:nvPr>
            <p:ph type="sldNum" sz="quarter" idx="10"/>
          </p:nvPr>
        </p:nvSpPr>
        <p:spPr/>
        <p:txBody>
          <a:bodyPr/>
          <a:lstStyle>
            <a:lvl1pPr>
              <a:defRPr>
                <a:solidFill>
                  <a:schemeClr val="bg2"/>
                </a:solidFill>
                <a:latin typeface="+mj-lt"/>
              </a:defRPr>
            </a:lvl1pPr>
          </a:lstStyle>
          <a:p>
            <a:fld id="{347ED145-AFDC-5146-9F05-321CC8817212}" type="slidenum">
              <a:rPr kumimoji="1" lang="zh-TW" altLang="en-US" smtClean="0"/>
              <a:pPr/>
              <a:t>‹#›</a:t>
            </a:fld>
            <a:endParaRPr kumimoji="1" lang="zh-TW" altLang="en-US" dirty="0"/>
          </a:p>
        </p:txBody>
      </p:sp>
      <p:pic>
        <p:nvPicPr>
          <p:cNvPr id="5" name="圖片 6">
            <a:extLst>
              <a:ext uri="{FF2B5EF4-FFF2-40B4-BE49-F238E27FC236}">
                <a16:creationId xmlns:a16="http://schemas.microsoft.com/office/drawing/2014/main" id="{C28DB44A-03E2-4310-B3D3-CC39C190E667}"/>
              </a:ext>
            </a:extLst>
          </p:cNvPr>
          <p:cNvPicPr>
            <a:picLocks noChangeAspect="1"/>
          </p:cNvPicPr>
          <p:nvPr userDrawn="1"/>
        </p:nvPicPr>
        <p:blipFill>
          <a:blip r:embed="rId3"/>
          <a:stretch>
            <a:fillRect/>
          </a:stretch>
        </p:blipFill>
        <p:spPr>
          <a:xfrm>
            <a:off x="6507979" y="131696"/>
            <a:ext cx="2297085" cy="466860"/>
          </a:xfrm>
          <a:prstGeom prst="rect">
            <a:avLst/>
          </a:prstGeom>
        </p:spPr>
      </p:pic>
      <p:pic>
        <p:nvPicPr>
          <p:cNvPr id="11" name="圖片 10">
            <a:extLst>
              <a:ext uri="{FF2B5EF4-FFF2-40B4-BE49-F238E27FC236}">
                <a16:creationId xmlns:a16="http://schemas.microsoft.com/office/drawing/2014/main" id="{B76317E5-5970-413D-BB3C-1F4283637046}"/>
              </a:ext>
            </a:extLst>
          </p:cNvPr>
          <p:cNvPicPr>
            <a:picLocks noChangeAspect="1"/>
          </p:cNvPicPr>
          <p:nvPr userDrawn="1"/>
        </p:nvPicPr>
        <p:blipFill>
          <a:blip r:embed="rId4"/>
          <a:srcRect/>
          <a:stretch/>
        </p:blipFill>
        <p:spPr>
          <a:xfrm>
            <a:off x="-2404353" y="-9427"/>
            <a:ext cx="1508244" cy="6858000"/>
          </a:xfrm>
          <a:prstGeom prst="rect">
            <a:avLst/>
          </a:prstGeom>
        </p:spPr>
      </p:pic>
    </p:spTree>
    <p:extLst>
      <p:ext uri="{BB962C8B-B14F-4D97-AF65-F5344CB8AC3E}">
        <p14:creationId xmlns:p14="http://schemas.microsoft.com/office/powerpoint/2010/main" val="361329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35160" y="6454366"/>
            <a:ext cx="546087" cy="461654"/>
          </a:xfrm>
          <a:prstGeom prst="rect">
            <a:avLst/>
          </a:prstGeom>
        </p:spPr>
        <p:txBody>
          <a:bodyPr vert="horz" lIns="91440" tIns="45720" rIns="91440" bIns="45720" rtlCol="0" anchor="ctr"/>
          <a:lstStyle>
            <a:lvl1pPr algn="ctr">
              <a:defRPr sz="1200" b="0" i="0">
                <a:solidFill>
                  <a:schemeClr val="accent2"/>
                </a:solidFill>
                <a:latin typeface="Arial" panose="020B0604020202020204" pitchFamily="34" charset="0"/>
                <a:ea typeface="Microsoft JhengHei" panose="020B0604030504040204" pitchFamily="34" charset="-120"/>
                <a:cs typeface="Arial" panose="020B0604020202020204" pitchFamily="34" charset="0"/>
              </a:defRPr>
            </a:lvl1pPr>
          </a:lstStyle>
          <a:p>
            <a:fld id="{347ED145-AFDC-5146-9F05-321CC8817212}" type="slidenum">
              <a:rPr kumimoji="1" lang="zh-TW" altLang="en-US" smtClean="0"/>
              <a:pPr/>
              <a:t>‹#›</a:t>
            </a:fld>
            <a:endParaRPr kumimoji="1" lang="zh-TW" altLang="en-US" dirty="0"/>
          </a:p>
        </p:txBody>
      </p:sp>
      <p:sp>
        <p:nvSpPr>
          <p:cNvPr id="17" name="Slide Number Placeholder 5">
            <a:extLst>
              <a:ext uri="{FF2B5EF4-FFF2-40B4-BE49-F238E27FC236}">
                <a16:creationId xmlns:a16="http://schemas.microsoft.com/office/drawing/2014/main" id="{F5E9EA2D-AF10-114A-8E4B-98E9F8DC317D}"/>
              </a:ext>
            </a:extLst>
          </p:cNvPr>
          <p:cNvSpPr txBox="1">
            <a:spLocks/>
          </p:cNvSpPr>
          <p:nvPr/>
        </p:nvSpPr>
        <p:spPr>
          <a:xfrm>
            <a:off x="8539569" y="5646407"/>
            <a:ext cx="444104" cy="239849"/>
          </a:xfrm>
          <a:prstGeom prst="rect">
            <a:avLst/>
          </a:prstGeom>
        </p:spPr>
        <p:txBody>
          <a:bodyPr vert="horz" lIns="91440" tIns="45720" rIns="91440" bIns="45720" rtlCol="0" anchor="ctr"/>
          <a:lstStyle>
            <a:defPPr>
              <a:defRPr lang="en-US"/>
            </a:defPPr>
            <a:lvl1pPr marL="0" algn="r" defTabSz="457200" rtl="0" eaLnBrk="1" latinLnBrk="0" hangingPunct="1">
              <a:defRPr sz="800" b="0" i="0" kern="1200">
                <a:solidFill>
                  <a:schemeClr val="tx1"/>
                </a:solidFill>
                <a:latin typeface="Calibri" panose="020F0502020204030204" pitchFamily="34" charset="0"/>
                <a:ea typeface="Microsoft JhengHei" panose="020B0604030504040204" pitchFamily="34" charset="-12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zh-TW" altLang="en-US" dirty="0"/>
          </a:p>
        </p:txBody>
      </p:sp>
      <p:sp>
        <p:nvSpPr>
          <p:cNvPr id="22" name="Text Placeholder 2">
            <a:extLst>
              <a:ext uri="{FF2B5EF4-FFF2-40B4-BE49-F238E27FC236}">
                <a16:creationId xmlns:a16="http://schemas.microsoft.com/office/drawing/2014/main" id="{3652F9BE-83A0-9E4A-B254-6BEBA7ED29EF}"/>
              </a:ext>
            </a:extLst>
          </p:cNvPr>
          <p:cNvSpPr>
            <a:spLocks noGrp="1"/>
          </p:cNvSpPr>
          <p:nvPr>
            <p:ph type="body" idx="1"/>
          </p:nvPr>
        </p:nvSpPr>
        <p:spPr>
          <a:xfrm>
            <a:off x="1025236" y="1376218"/>
            <a:ext cx="7440774" cy="4605662"/>
          </a:xfrm>
          <a:prstGeom prst="rect">
            <a:avLst/>
          </a:prstGeom>
        </p:spPr>
        <p:txBody>
          <a:bodyPr vert="horz" lIns="91440" tIns="45720" rIns="91440" bIns="45720" rtlCol="0">
            <a:normAutofit/>
          </a:bodyPr>
          <a:lstStyle/>
          <a:p>
            <a:pPr lvl="0"/>
            <a:r>
              <a:rPr lang="en-US" altLang="zh-TW" dirty="0"/>
              <a:t>text</a:t>
            </a:r>
            <a:endParaRPr lang="zh-TW" altLang="en-US" dirty="0"/>
          </a:p>
          <a:p>
            <a:pPr lvl="1"/>
            <a:r>
              <a:rPr lang="en-US" altLang="zh-TW" dirty="0"/>
              <a:t>text</a:t>
            </a:r>
            <a:endParaRPr lang="zh-TW" altLang="en-US" dirty="0"/>
          </a:p>
          <a:p>
            <a:pPr lvl="2"/>
            <a:r>
              <a:rPr lang="en-US" altLang="zh-TW" dirty="0"/>
              <a:t>text</a:t>
            </a:r>
            <a:endParaRPr lang="zh-TW" altLang="en-US" dirty="0"/>
          </a:p>
          <a:p>
            <a:pPr lvl="3"/>
            <a:r>
              <a:rPr lang="en-US" altLang="zh-TW" dirty="0"/>
              <a:t>text</a:t>
            </a:r>
            <a:endParaRPr lang="zh-TW" altLang="en-US" dirty="0"/>
          </a:p>
          <a:p>
            <a:pPr lvl="4"/>
            <a:r>
              <a:rPr lang="en-US" altLang="zh-TW" dirty="0"/>
              <a:t>text</a:t>
            </a:r>
          </a:p>
        </p:txBody>
      </p:sp>
      <p:sp>
        <p:nvSpPr>
          <p:cNvPr id="9" name="Slide Number Placeholder 5">
            <a:extLst>
              <a:ext uri="{FF2B5EF4-FFF2-40B4-BE49-F238E27FC236}">
                <a16:creationId xmlns:a16="http://schemas.microsoft.com/office/drawing/2014/main" id="{66B33E23-BFCF-4EB7-BC23-20B9877840CA}"/>
              </a:ext>
            </a:extLst>
          </p:cNvPr>
          <p:cNvSpPr txBox="1">
            <a:spLocks/>
          </p:cNvSpPr>
          <p:nvPr userDrawn="1"/>
        </p:nvSpPr>
        <p:spPr>
          <a:xfrm>
            <a:off x="8539569" y="5646407"/>
            <a:ext cx="444104" cy="239849"/>
          </a:xfrm>
          <a:prstGeom prst="rect">
            <a:avLst/>
          </a:prstGeom>
        </p:spPr>
        <p:txBody>
          <a:bodyPr vert="horz" lIns="91440" tIns="45720" rIns="91440" bIns="45720" rtlCol="0" anchor="ctr"/>
          <a:lstStyle>
            <a:defPPr>
              <a:defRPr lang="en-US"/>
            </a:defPPr>
            <a:lvl1pPr marL="0" algn="r" defTabSz="457200" rtl="0" eaLnBrk="1" latinLnBrk="0" hangingPunct="1">
              <a:defRPr sz="800" b="0" i="0" kern="1200">
                <a:solidFill>
                  <a:schemeClr val="tx1"/>
                </a:solidFill>
                <a:latin typeface="Calibri" panose="020F0502020204030204" pitchFamily="34" charset="0"/>
                <a:ea typeface="Microsoft JhengHei" panose="020B0604030504040204" pitchFamily="34" charset="-12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zh-TW" altLang="en-US" dirty="0"/>
          </a:p>
        </p:txBody>
      </p:sp>
      <p:pic>
        <p:nvPicPr>
          <p:cNvPr id="12" name="圖片 6">
            <a:extLst>
              <a:ext uri="{FF2B5EF4-FFF2-40B4-BE49-F238E27FC236}">
                <a16:creationId xmlns:a16="http://schemas.microsoft.com/office/drawing/2014/main" id="{FBC0F885-EFFE-4E2B-9630-03FC7E250EC1}"/>
              </a:ext>
            </a:extLst>
          </p:cNvPr>
          <p:cNvPicPr>
            <a:picLocks noChangeAspect="1"/>
          </p:cNvPicPr>
          <p:nvPr userDrawn="1"/>
        </p:nvPicPr>
        <p:blipFill>
          <a:blip r:embed="rId21"/>
          <a:stretch>
            <a:fillRect/>
          </a:stretch>
        </p:blipFill>
        <p:spPr>
          <a:xfrm>
            <a:off x="6507979" y="131696"/>
            <a:ext cx="2297085" cy="466860"/>
          </a:xfrm>
          <a:prstGeom prst="rect">
            <a:avLst/>
          </a:prstGeom>
        </p:spPr>
      </p:pic>
      <p:sp>
        <p:nvSpPr>
          <p:cNvPr id="15" name="Title Placeholder 1">
            <a:extLst>
              <a:ext uri="{FF2B5EF4-FFF2-40B4-BE49-F238E27FC236}">
                <a16:creationId xmlns:a16="http://schemas.microsoft.com/office/drawing/2014/main" id="{2AF3772C-F38B-4684-945F-07BCFEB742F9}"/>
              </a:ext>
            </a:extLst>
          </p:cNvPr>
          <p:cNvSpPr>
            <a:spLocks noGrp="1"/>
          </p:cNvSpPr>
          <p:nvPr>
            <p:ph type="title"/>
          </p:nvPr>
        </p:nvSpPr>
        <p:spPr>
          <a:xfrm>
            <a:off x="1025236" y="491859"/>
            <a:ext cx="7073694" cy="723088"/>
          </a:xfrm>
          <a:prstGeom prst="rect">
            <a:avLst/>
          </a:prstGeom>
        </p:spPr>
        <p:txBody>
          <a:bodyPr vert="horz" lIns="91440" tIns="45720" rIns="91440" bIns="45720" rtlCol="0" anchor="ctr">
            <a:normAutofit/>
          </a:bodyPr>
          <a:lstStyle/>
          <a:p>
            <a:r>
              <a:rPr lang="en-US" altLang="zh-TW" dirty="0"/>
              <a:t>Click to Edit Title: 1st Letter Capitals</a:t>
            </a:r>
            <a:endParaRPr lang="en-US" dirty="0"/>
          </a:p>
        </p:txBody>
      </p:sp>
      <p:pic>
        <p:nvPicPr>
          <p:cNvPr id="14" name="圖片 13">
            <a:extLst>
              <a:ext uri="{FF2B5EF4-FFF2-40B4-BE49-F238E27FC236}">
                <a16:creationId xmlns:a16="http://schemas.microsoft.com/office/drawing/2014/main" id="{7781982A-E431-4FF6-BC7B-E5DD05127546}"/>
              </a:ext>
            </a:extLst>
          </p:cNvPr>
          <p:cNvPicPr>
            <a:picLocks noChangeAspect="1"/>
          </p:cNvPicPr>
          <p:nvPr userDrawn="1"/>
        </p:nvPicPr>
        <p:blipFill>
          <a:blip r:embed="rId22"/>
          <a:srcRect/>
          <a:stretch/>
        </p:blipFill>
        <p:spPr>
          <a:xfrm>
            <a:off x="-2404353" y="-9427"/>
            <a:ext cx="1508244" cy="6858000"/>
          </a:xfrm>
          <a:prstGeom prst="rect">
            <a:avLst/>
          </a:prstGeom>
        </p:spPr>
      </p:pic>
    </p:spTree>
    <p:extLst>
      <p:ext uri="{BB962C8B-B14F-4D97-AF65-F5344CB8AC3E}">
        <p14:creationId xmlns:p14="http://schemas.microsoft.com/office/powerpoint/2010/main" val="145047030"/>
      </p:ext>
    </p:extLst>
  </p:cSld>
  <p:clrMap bg1="lt1" tx1="dk1" bg2="lt2" tx2="dk2" accent1="accent1" accent2="accent2" accent3="accent3" accent4="accent4" accent5="accent5" accent6="accent6" hlink="hlink" folHlink="folHlink"/>
  <p:sldLayoutIdLst>
    <p:sldLayoutId id="2147483760" r:id="rId1"/>
    <p:sldLayoutId id="2147483755" r:id="rId2"/>
    <p:sldLayoutId id="2147483728" r:id="rId3"/>
    <p:sldLayoutId id="2147483762" r:id="rId4"/>
    <p:sldLayoutId id="2147483729" r:id="rId5"/>
    <p:sldLayoutId id="2147483730" r:id="rId6"/>
    <p:sldLayoutId id="2147483731" r:id="rId7"/>
    <p:sldLayoutId id="2147483732" r:id="rId8"/>
    <p:sldLayoutId id="2147483757" r:id="rId9"/>
    <p:sldLayoutId id="2147483733" r:id="rId10"/>
    <p:sldLayoutId id="2147483734" r:id="rId11"/>
    <p:sldLayoutId id="2147483735" r:id="rId12"/>
    <p:sldLayoutId id="2147483736" r:id="rId13"/>
    <p:sldLayoutId id="2147483737" r:id="rId14"/>
    <p:sldLayoutId id="2147483738" r:id="rId15"/>
    <p:sldLayoutId id="2147483761" r:id="rId16"/>
    <p:sldLayoutId id="2147483763" r:id="rId17"/>
    <p:sldLayoutId id="2147483765" r:id="rId18"/>
  </p:sldLayoutIdLst>
  <p:hf hdr="0" ftr="0" dt="0"/>
  <p:txStyles>
    <p:titleStyle>
      <a:lvl1pPr algn="l" defTabSz="914400" rtl="0" eaLnBrk="1" latinLnBrk="0" hangingPunct="1">
        <a:lnSpc>
          <a:spcPct val="90000"/>
        </a:lnSpc>
        <a:spcBef>
          <a:spcPct val="0"/>
        </a:spcBef>
        <a:buNone/>
        <a:defRPr sz="2800" b="1" i="0" kern="1200">
          <a:solidFill>
            <a:schemeClr val="tx1"/>
          </a:solidFill>
          <a:latin typeface="+mj-lt"/>
          <a:ea typeface="Microsoft JhengHe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849A"/>
          </a:solidFill>
          <a:latin typeface="+mj-lt"/>
          <a:ea typeface="Microsoft JhengHei"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00849A"/>
          </a:solidFill>
          <a:latin typeface="+mj-lt"/>
          <a:ea typeface="Microsoft JhengHei"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849A"/>
          </a:solidFill>
          <a:latin typeface="+mj-lt"/>
          <a:ea typeface="Microsoft JhengHei"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849A"/>
          </a:solidFill>
          <a:latin typeface="+mj-lt"/>
          <a:ea typeface="Microsoft JhengHei"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00849A"/>
          </a:solidFill>
          <a:latin typeface="+mj-lt"/>
          <a:ea typeface="Microsoft JhengHei"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36.svg"/><Relationship Id="rId1" Type="http://schemas.openxmlformats.org/officeDocument/2006/relationships/slideLayout" Target="../slideLayouts/slideLayout1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BDBF55B2-9CBD-485B-BA79-468EED9FCFDB}"/>
              </a:ext>
            </a:extLst>
          </p:cNvPr>
          <p:cNvSpPr>
            <a:spLocks noGrp="1"/>
          </p:cNvSpPr>
          <p:nvPr>
            <p:ph type="body" sz="quarter" idx="18"/>
          </p:nvPr>
        </p:nvSpPr>
        <p:spPr/>
        <p:txBody>
          <a:bodyPr/>
          <a:lstStyle/>
          <a:p>
            <a:r>
              <a:rPr lang="en-US" altLang="zh-TW" dirty="0"/>
              <a:t>2024/05/07</a:t>
            </a:r>
            <a:endParaRPr lang="zh-TW" altLang="en-US" dirty="0"/>
          </a:p>
        </p:txBody>
      </p:sp>
      <p:sp>
        <p:nvSpPr>
          <p:cNvPr id="6" name="文字版面配置區 5">
            <a:extLst>
              <a:ext uri="{FF2B5EF4-FFF2-40B4-BE49-F238E27FC236}">
                <a16:creationId xmlns:a16="http://schemas.microsoft.com/office/drawing/2014/main" id="{6DFC0ADE-72E4-4577-8F22-F6D674EAB629}"/>
              </a:ext>
            </a:extLst>
          </p:cNvPr>
          <p:cNvSpPr>
            <a:spLocks noGrp="1"/>
          </p:cNvSpPr>
          <p:nvPr>
            <p:ph type="body" sz="quarter" idx="16"/>
          </p:nvPr>
        </p:nvSpPr>
        <p:spPr/>
        <p:txBody>
          <a:bodyPr/>
          <a:lstStyle/>
          <a:p>
            <a:r>
              <a:rPr lang="en-US" altLang="zh-TW" dirty="0" err="1"/>
              <a:t>GlobalWafers</a:t>
            </a:r>
            <a:r>
              <a:rPr lang="en-US" altLang="zh-TW" dirty="0"/>
              <a:t> (6488TT)</a:t>
            </a:r>
          </a:p>
          <a:p>
            <a:r>
              <a:rPr lang="en-US" altLang="zh-TW" dirty="0"/>
              <a:t>Q1 2024 Earnings Call </a:t>
            </a:r>
            <a:endParaRPr lang="zh-TW" altLang="en-US" dirty="0"/>
          </a:p>
        </p:txBody>
      </p:sp>
    </p:spTree>
    <p:extLst>
      <p:ext uri="{BB962C8B-B14F-4D97-AF65-F5344CB8AC3E}">
        <p14:creationId xmlns:p14="http://schemas.microsoft.com/office/powerpoint/2010/main" val="422334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DABA6B0-92CF-44F8-B6CF-7D36B418E6D3}"/>
              </a:ext>
            </a:extLst>
          </p:cNvPr>
          <p:cNvSpPr>
            <a:spLocks noGrp="1"/>
          </p:cNvSpPr>
          <p:nvPr>
            <p:ph sz="half" idx="2"/>
          </p:nvPr>
        </p:nvSpPr>
        <p:spPr>
          <a:xfrm>
            <a:off x="237600" y="600363"/>
            <a:ext cx="8649969" cy="5769264"/>
          </a:xfrm>
        </p:spPr>
        <p:txBody>
          <a:bodyPr>
            <a:normAutofit/>
          </a:bodyPr>
          <a:lstStyle/>
          <a:p>
            <a:pPr marL="341312" lvl="1" indent="-285750" algn="just" defTabSz="814388">
              <a:lnSpc>
                <a:spcPct val="100000"/>
              </a:lnSpc>
              <a:spcBef>
                <a:spcPts val="600"/>
              </a:spcBef>
              <a:spcAft>
                <a:spcPct val="0"/>
              </a:spcAft>
              <a:buSzTx/>
              <a:buFont typeface="Wingdings" panose="05000000000000000000" pitchFamily="2" charset="2"/>
              <a:buChar char="Ø"/>
              <a:defRPr/>
            </a:pPr>
            <a:r>
              <a:rPr lang="en-US" altLang="zh-TW" sz="1800" b="1" dirty="0">
                <a:solidFill>
                  <a:srgbClr val="006778"/>
                </a:solidFill>
              </a:rPr>
              <a:t>Others</a:t>
            </a:r>
          </a:p>
          <a:p>
            <a:pPr marL="55562" lvl="1" indent="0" algn="just" defTabSz="814388">
              <a:lnSpc>
                <a:spcPct val="100000"/>
              </a:lnSpc>
              <a:spcBef>
                <a:spcPts val="600"/>
              </a:spcBef>
              <a:spcAft>
                <a:spcPct val="0"/>
              </a:spcAft>
              <a:buSzTx/>
              <a:buNone/>
              <a:defRPr/>
            </a:pPr>
            <a:endParaRPr lang="en-US" altLang="zh-TW" sz="1600" dirty="0">
              <a:solidFill>
                <a:srgbClr val="006778"/>
              </a:solidFill>
            </a:endParaRPr>
          </a:p>
          <a:p>
            <a:pPr marL="517525" lvl="2" indent="-284163" algn="just" defTabSz="814388">
              <a:lnSpc>
                <a:spcPct val="100000"/>
              </a:lnSpc>
              <a:spcBef>
                <a:spcPts val="0"/>
              </a:spcBef>
              <a:spcAft>
                <a:spcPct val="0"/>
              </a:spcAft>
              <a:buSzTx/>
              <a:buFont typeface="Wingdings" pitchFamily="2" charset="2"/>
              <a:buChar char="l"/>
              <a:defRPr/>
            </a:pPr>
            <a:r>
              <a:rPr lang="en-US" altLang="zh-TW" sz="1600" b="1" dirty="0">
                <a:solidFill>
                  <a:srgbClr val="006778"/>
                </a:solidFill>
              </a:rPr>
              <a:t>Corporate Governance Evaluation</a:t>
            </a:r>
          </a:p>
          <a:p>
            <a:pPr marL="878400" lvl="3" indent="-285750" algn="just" defTabSz="814388">
              <a:lnSpc>
                <a:spcPct val="110000"/>
              </a:lnSpc>
              <a:spcBef>
                <a:spcPts val="600"/>
              </a:spcBef>
              <a:spcAft>
                <a:spcPct val="0"/>
              </a:spcAft>
              <a:buSzTx/>
              <a:buFont typeface="Wingdings" panose="05000000000000000000" pitchFamily="2" charset="2"/>
              <a:buChar char="ü"/>
              <a:defRPr/>
            </a:pPr>
            <a:r>
              <a:rPr lang="en-US" altLang="zh-TW" sz="1500" dirty="0">
                <a:solidFill>
                  <a:srgbClr val="006778"/>
                </a:solidFill>
              </a:rPr>
              <a:t>For the tenth (2023) Corporate Governance Evaluation, GlobalWafers has been ranked among the </a:t>
            </a:r>
            <a:r>
              <a:rPr lang="en-US" altLang="zh-TW" sz="1500" b="1" dirty="0">
                <a:solidFill>
                  <a:srgbClr val="ED972F"/>
                </a:solidFill>
              </a:rPr>
              <a:t>top 5%</a:t>
            </a:r>
            <a:r>
              <a:rPr lang="en-US" altLang="zh-TW" sz="1500" dirty="0">
                <a:solidFill>
                  <a:srgbClr val="006778"/>
                </a:solidFill>
              </a:rPr>
              <a:t> </a:t>
            </a:r>
            <a:r>
              <a:rPr lang="en-US" altLang="zh-TW" sz="1500" b="1" dirty="0">
                <a:solidFill>
                  <a:srgbClr val="ED972F"/>
                </a:solidFill>
              </a:rPr>
              <a:t>of all </a:t>
            </a:r>
            <a:r>
              <a:rPr lang="en-US" altLang="zh-TW" sz="1500" b="1" dirty="0" err="1">
                <a:solidFill>
                  <a:srgbClr val="ED972F"/>
                </a:solidFill>
              </a:rPr>
              <a:t>TPEx</a:t>
            </a:r>
            <a:r>
              <a:rPr lang="en-US" altLang="zh-TW" sz="1500" b="1" dirty="0">
                <a:solidFill>
                  <a:srgbClr val="ED972F"/>
                </a:solidFill>
              </a:rPr>
              <a:t>-listed companies </a:t>
            </a:r>
            <a:r>
              <a:rPr lang="en-US" altLang="zh-TW" sz="1500" dirty="0">
                <a:solidFill>
                  <a:srgbClr val="006778"/>
                </a:solidFill>
              </a:rPr>
              <a:t>for the </a:t>
            </a:r>
            <a:r>
              <a:rPr lang="en-US" altLang="zh-TW" sz="1500" b="1" dirty="0">
                <a:solidFill>
                  <a:srgbClr val="ED972F"/>
                </a:solidFill>
              </a:rPr>
              <a:t>sixth consecutive year</a:t>
            </a:r>
            <a:r>
              <a:rPr lang="en-US" altLang="zh-TW" sz="1500" dirty="0">
                <a:solidFill>
                  <a:srgbClr val="006778"/>
                </a:solidFill>
              </a:rPr>
              <a:t>, reflecting its commitment to "responsible growth" through continuous improvements in corporate governance and sustainability to enhance competitiveness. </a:t>
            </a:r>
          </a:p>
        </p:txBody>
      </p:sp>
      <p:sp>
        <p:nvSpPr>
          <p:cNvPr id="5" name="投影片編號版面配置區 4">
            <a:extLst>
              <a:ext uri="{FF2B5EF4-FFF2-40B4-BE49-F238E27FC236}">
                <a16:creationId xmlns:a16="http://schemas.microsoft.com/office/drawing/2014/main" id="{2041AAED-0D9F-99B1-F91E-62D5A30E9204}"/>
              </a:ext>
            </a:extLst>
          </p:cNvPr>
          <p:cNvSpPr>
            <a:spLocks noGrp="1"/>
          </p:cNvSpPr>
          <p:nvPr>
            <p:ph type="sldNum" sz="quarter" idx="16"/>
          </p:nvPr>
        </p:nvSpPr>
        <p:spPr/>
        <p:txBody>
          <a:bodyPr/>
          <a:lstStyle/>
          <a:p>
            <a:fld id="{347ED145-AFDC-5146-9F05-321CC8817212}" type="slidenum">
              <a:rPr kumimoji="1" lang="zh-TW" altLang="en-US" smtClean="0"/>
              <a:pPr/>
              <a:t>9</a:t>
            </a:fld>
            <a:endParaRPr kumimoji="1" lang="zh-TW" altLang="en-US" dirty="0"/>
          </a:p>
        </p:txBody>
      </p:sp>
    </p:spTree>
    <p:extLst>
      <p:ext uri="{BB962C8B-B14F-4D97-AF65-F5344CB8AC3E}">
        <p14:creationId xmlns:p14="http://schemas.microsoft.com/office/powerpoint/2010/main" val="35621995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93E4384-0C9E-4D4F-9091-27E11F59DB57}"/>
              </a:ext>
            </a:extLst>
          </p:cNvPr>
          <p:cNvSpPr>
            <a:spLocks noGrp="1"/>
          </p:cNvSpPr>
          <p:nvPr>
            <p:ph type="body" sz="quarter" idx="13"/>
          </p:nvPr>
        </p:nvSpPr>
        <p:spPr/>
        <p:txBody>
          <a:bodyPr/>
          <a:lstStyle/>
          <a:p>
            <a:r>
              <a:rPr lang="en-US" altLang="zh-TW" dirty="0"/>
              <a:t>Industry Overview</a:t>
            </a:r>
            <a:endParaRPr lang="zh-TW" altLang="en-US" dirty="0"/>
          </a:p>
        </p:txBody>
      </p:sp>
      <p:sp>
        <p:nvSpPr>
          <p:cNvPr id="4" name="文字版面配置區 3">
            <a:extLst>
              <a:ext uri="{FF2B5EF4-FFF2-40B4-BE49-F238E27FC236}">
                <a16:creationId xmlns:a16="http://schemas.microsoft.com/office/drawing/2014/main" id="{8253FDAD-E378-4443-B821-EE6AD4CE7807}"/>
              </a:ext>
            </a:extLst>
          </p:cNvPr>
          <p:cNvSpPr>
            <a:spLocks noGrp="1"/>
          </p:cNvSpPr>
          <p:nvPr>
            <p:ph type="body" sz="quarter" idx="15"/>
          </p:nvPr>
        </p:nvSpPr>
        <p:spPr/>
        <p:txBody>
          <a:bodyPr/>
          <a:lstStyle/>
          <a:p>
            <a:endParaRPr lang="zh-TW" altLang="en-US"/>
          </a:p>
        </p:txBody>
      </p:sp>
      <p:sp>
        <p:nvSpPr>
          <p:cNvPr id="5" name="文字版面配置區 4">
            <a:extLst>
              <a:ext uri="{FF2B5EF4-FFF2-40B4-BE49-F238E27FC236}">
                <a16:creationId xmlns:a16="http://schemas.microsoft.com/office/drawing/2014/main" id="{FC8ACBB9-8CFC-49A1-A142-189DC70E530E}"/>
              </a:ext>
            </a:extLst>
          </p:cNvPr>
          <p:cNvSpPr>
            <a:spLocks noGrp="1"/>
          </p:cNvSpPr>
          <p:nvPr>
            <p:ph type="body" sz="quarter" idx="19"/>
          </p:nvPr>
        </p:nvSpPr>
        <p:spPr/>
        <p:txBody>
          <a:bodyPr/>
          <a:lstStyle/>
          <a:p>
            <a:r>
              <a:rPr lang="en-US" altLang="zh-TW" dirty="0"/>
              <a:t>02</a:t>
            </a:r>
            <a:endParaRPr lang="zh-TW" altLang="en-US" dirty="0"/>
          </a:p>
        </p:txBody>
      </p:sp>
      <p:sp>
        <p:nvSpPr>
          <p:cNvPr id="7" name="投影片編號版面配置區 6">
            <a:extLst>
              <a:ext uri="{FF2B5EF4-FFF2-40B4-BE49-F238E27FC236}">
                <a16:creationId xmlns:a16="http://schemas.microsoft.com/office/drawing/2014/main" id="{2FA3240E-9BF8-CA79-2112-DE0835C8336A}"/>
              </a:ext>
            </a:extLst>
          </p:cNvPr>
          <p:cNvSpPr>
            <a:spLocks noGrp="1"/>
          </p:cNvSpPr>
          <p:nvPr>
            <p:ph type="sldNum" sz="quarter" idx="4"/>
          </p:nvPr>
        </p:nvSpPr>
        <p:spPr/>
        <p:txBody>
          <a:bodyPr/>
          <a:lstStyle/>
          <a:p>
            <a:fld id="{347ED145-AFDC-5146-9F05-321CC8817212}" type="slidenum">
              <a:rPr kumimoji="1" lang="zh-TW" altLang="en-US" smtClean="0"/>
              <a:pPr/>
              <a:t>10</a:t>
            </a:fld>
            <a:endParaRPr kumimoji="1" lang="zh-TW" altLang="en-US" dirty="0"/>
          </a:p>
        </p:txBody>
      </p:sp>
    </p:spTree>
    <p:extLst>
      <p:ext uri="{BB962C8B-B14F-4D97-AF65-F5344CB8AC3E}">
        <p14:creationId xmlns:p14="http://schemas.microsoft.com/office/powerpoint/2010/main" val="82091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F57C2-05EB-6093-0784-C8A3EA36F631}"/>
            </a:ext>
          </a:extLst>
        </p:cNvPr>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CB2C4792-C97A-2B8F-AB0A-2C60821EF298}"/>
              </a:ext>
            </a:extLst>
          </p:cNvPr>
          <p:cNvSpPr>
            <a:spLocks noGrp="1"/>
          </p:cNvSpPr>
          <p:nvPr>
            <p:ph type="body" sz="quarter" idx="15"/>
          </p:nvPr>
        </p:nvSpPr>
        <p:spPr>
          <a:xfrm>
            <a:off x="245909" y="1189098"/>
            <a:ext cx="8583765" cy="1182627"/>
          </a:xfrm>
        </p:spPr>
        <p:txBody>
          <a:bodyPr>
            <a:noAutofit/>
          </a:bodyPr>
          <a:lstStyle/>
          <a:p>
            <a:pPr algn="just">
              <a:lnSpc>
                <a:spcPct val="122000"/>
              </a:lnSpc>
            </a:pPr>
            <a:r>
              <a:rPr lang="en-US" altLang="zh-TW" dirty="0">
                <a:solidFill>
                  <a:srgbClr val="006778"/>
                </a:solidFill>
              </a:rPr>
              <a:t>GlobalWafers responds to the challenges of global climate risks by dedicating to environmental sustainability in its manufacturing processes, renewable energy adoption and business strategies.</a:t>
            </a:r>
          </a:p>
        </p:txBody>
      </p:sp>
      <p:sp>
        <p:nvSpPr>
          <p:cNvPr id="4" name="標題 3">
            <a:extLst>
              <a:ext uri="{FF2B5EF4-FFF2-40B4-BE49-F238E27FC236}">
                <a16:creationId xmlns:a16="http://schemas.microsoft.com/office/drawing/2014/main" id="{B5201367-062B-B892-7EEB-6218E09A8177}"/>
              </a:ext>
            </a:extLst>
          </p:cNvPr>
          <p:cNvSpPr>
            <a:spLocks noGrp="1"/>
          </p:cNvSpPr>
          <p:nvPr>
            <p:ph type="title"/>
          </p:nvPr>
        </p:nvSpPr>
        <p:spPr/>
        <p:txBody>
          <a:bodyPr/>
          <a:lstStyle/>
          <a:p>
            <a:r>
              <a:rPr lang="en-US" altLang="zh-TW" dirty="0"/>
              <a:t>Sustainable Solutions</a:t>
            </a:r>
          </a:p>
        </p:txBody>
      </p:sp>
      <p:grpSp>
        <p:nvGrpSpPr>
          <p:cNvPr id="65" name="群組 64">
            <a:extLst>
              <a:ext uri="{FF2B5EF4-FFF2-40B4-BE49-F238E27FC236}">
                <a16:creationId xmlns:a16="http://schemas.microsoft.com/office/drawing/2014/main" id="{63D30F79-6914-B10A-5F98-E9E887AE381C}"/>
              </a:ext>
            </a:extLst>
          </p:cNvPr>
          <p:cNvGrpSpPr/>
          <p:nvPr/>
        </p:nvGrpSpPr>
        <p:grpSpPr>
          <a:xfrm>
            <a:off x="258092" y="2680744"/>
            <a:ext cx="8588685" cy="1151430"/>
            <a:chOff x="-927870" y="2536914"/>
            <a:chExt cx="9757543" cy="1454572"/>
          </a:xfrm>
        </p:grpSpPr>
        <p:grpSp>
          <p:nvGrpSpPr>
            <p:cNvPr id="7" name="群組 6">
              <a:extLst>
                <a:ext uri="{FF2B5EF4-FFF2-40B4-BE49-F238E27FC236}">
                  <a16:creationId xmlns:a16="http://schemas.microsoft.com/office/drawing/2014/main" id="{721F7729-A8FE-5B66-606F-9F7964DD75F8}"/>
                </a:ext>
              </a:extLst>
            </p:cNvPr>
            <p:cNvGrpSpPr/>
            <p:nvPr/>
          </p:nvGrpSpPr>
          <p:grpSpPr>
            <a:xfrm>
              <a:off x="-927870" y="2536914"/>
              <a:ext cx="9757543" cy="1454572"/>
              <a:chOff x="-188747" y="3238355"/>
              <a:chExt cx="4678761" cy="1816983"/>
            </a:xfrm>
          </p:grpSpPr>
          <p:sp>
            <p:nvSpPr>
              <p:cNvPr id="5" name="Flowchart: Alternate Process 466">
                <a:extLst>
                  <a:ext uri="{FF2B5EF4-FFF2-40B4-BE49-F238E27FC236}">
                    <a16:creationId xmlns:a16="http://schemas.microsoft.com/office/drawing/2014/main" id="{AAD32943-51D7-D927-0970-B78F5F01A7E1}"/>
                  </a:ext>
                </a:extLst>
              </p:cNvPr>
              <p:cNvSpPr/>
              <p:nvPr/>
            </p:nvSpPr>
            <p:spPr bwMode="auto">
              <a:xfrm rot="5400000">
                <a:off x="-602203" y="3651811"/>
                <a:ext cx="1816983" cy="990072"/>
              </a:xfrm>
              <a:prstGeom prst="flowChartAlternateProcess">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Arial" pitchFamily="34" charset="0"/>
                  <a:ea typeface="STKaiti"/>
                  <a:cs typeface="+mn-cs"/>
                </a:endParaRPr>
              </a:p>
            </p:txBody>
          </p:sp>
          <p:sp>
            <p:nvSpPr>
              <p:cNvPr id="6" name="Rectangle: Top Corners Rounded 467">
                <a:extLst>
                  <a:ext uri="{FF2B5EF4-FFF2-40B4-BE49-F238E27FC236}">
                    <a16:creationId xmlns:a16="http://schemas.microsoft.com/office/drawing/2014/main" id="{E91C3762-C01F-001D-C184-351829F82D8A}"/>
                  </a:ext>
                </a:extLst>
              </p:cNvPr>
              <p:cNvSpPr/>
              <p:nvPr/>
            </p:nvSpPr>
            <p:spPr bwMode="auto">
              <a:xfrm rot="5400000">
                <a:off x="1635619" y="2200942"/>
                <a:ext cx="1816978" cy="3891812"/>
              </a:xfrm>
              <a:prstGeom prst="round2SameRect">
                <a:avLst>
                  <a:gd name="adj1" fmla="val 0"/>
                  <a:gd name="adj2" fmla="val 0"/>
                </a:avLst>
              </a:prstGeom>
              <a:solidFill>
                <a:schemeClr val="accent3">
                  <a:lumMod val="20000"/>
                  <a:lumOff val="80000"/>
                </a:schemeClr>
              </a:solidFill>
              <a:ln w="6350" cap="flat" cmpd="sng" algn="ctr">
                <a:noFill/>
                <a:prstDash val="solid"/>
                <a:round/>
                <a:headEnd type="none" w="med" len="med"/>
                <a:tailEnd type="none" w="med" len="med"/>
              </a:ln>
              <a:effectLst>
                <a:outerShdw blurRad="50800" dist="38100" dir="10800000" algn="tl" rotWithShape="0">
                  <a:schemeClr val="bg1">
                    <a:lumMod val="95000"/>
                    <a:alpha val="41000"/>
                  </a:schemeClr>
                </a:outerShdw>
              </a:effectLst>
            </p:spPr>
            <p:txBody>
              <a:bodyPr vert="horz" wrap="non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5484C4"/>
                  </a:solidFill>
                  <a:effectLst/>
                  <a:uLnTx/>
                  <a:uFillTx/>
                  <a:latin typeface="Franklin Gothic Book"/>
                  <a:ea typeface="STKaiti"/>
                  <a:cs typeface="+mn-cs"/>
                </a:endParaRPr>
              </a:p>
            </p:txBody>
          </p:sp>
        </p:grpSp>
        <p:sp>
          <p:nvSpPr>
            <p:cNvPr id="21" name="矩形 81">
              <a:extLst>
                <a:ext uri="{FF2B5EF4-FFF2-40B4-BE49-F238E27FC236}">
                  <a16:creationId xmlns:a16="http://schemas.microsoft.com/office/drawing/2014/main" id="{790ED784-D73B-561A-3A8B-4CC89372959B}"/>
                </a:ext>
              </a:extLst>
            </p:cNvPr>
            <p:cNvSpPr/>
            <p:nvPr/>
          </p:nvSpPr>
          <p:spPr>
            <a:xfrm>
              <a:off x="-729563" y="3358603"/>
              <a:ext cx="1292850" cy="505449"/>
            </a:xfrm>
            <a:prstGeom prst="rect">
              <a:avLst/>
            </a:prstGeom>
          </p:spPr>
          <p:txBody>
            <a:bodyPr wrap="square" lIns="0" tIns="0" rIns="0" bIns="0">
              <a:spAutoFit/>
            </a:bodyPr>
            <a:lstStyle/>
            <a:p>
              <a:pPr algn="ctr">
                <a:defRPr/>
              </a:pPr>
              <a:r>
                <a:rPr lang="en-US" altLang="zh-TW" sz="1300" b="1" dirty="0">
                  <a:solidFill>
                    <a:srgbClr val="FFFFFF"/>
                  </a:solidFill>
                  <a:ea typeface="STKaiti"/>
                  <a:cs typeface="Calibri" panose="020F0502020204030204" pitchFamily="34" charset="0"/>
                </a:rPr>
                <a:t>Denmark</a:t>
              </a:r>
            </a:p>
            <a:p>
              <a:pPr algn="ctr">
                <a:defRPr/>
              </a:pPr>
              <a:r>
                <a:rPr lang="en-US" altLang="zh-TW" sz="1300" b="1" dirty="0">
                  <a:solidFill>
                    <a:srgbClr val="FFFFFF"/>
                  </a:solidFill>
                  <a:ea typeface="STKaiti"/>
                  <a:cs typeface="Calibri" panose="020F0502020204030204" pitchFamily="34" charset="0"/>
                </a:rPr>
                <a:t>(Topsil)</a:t>
              </a:r>
            </a:p>
          </p:txBody>
        </p:sp>
        <p:sp>
          <p:nvSpPr>
            <p:cNvPr id="35" name="矩形 51">
              <a:extLst>
                <a:ext uri="{FF2B5EF4-FFF2-40B4-BE49-F238E27FC236}">
                  <a16:creationId xmlns:a16="http://schemas.microsoft.com/office/drawing/2014/main" id="{A0317AB0-B8BD-09A8-93E5-7001E70D4C80}"/>
                </a:ext>
              </a:extLst>
            </p:cNvPr>
            <p:cNvSpPr/>
            <p:nvPr/>
          </p:nvSpPr>
          <p:spPr>
            <a:xfrm>
              <a:off x="1118041" y="3087071"/>
              <a:ext cx="7308513" cy="758172"/>
            </a:xfrm>
            <a:prstGeom prst="rect">
              <a:avLst/>
            </a:prstGeom>
          </p:spPr>
          <p:txBody>
            <a:bodyPr wrap="square" lIns="45720" tIns="0" rIns="0" bIns="0">
              <a:spAutoFit/>
            </a:bodyPr>
            <a:lstStyle/>
            <a:p>
              <a:pPr marL="0" marR="0" lvl="0" indent="0" algn="just" defTabSz="914400" eaLnBrk="1" fontAlgn="auto" latinLnBrk="0" hangingPunct="1">
                <a:lnSpc>
                  <a:spcPct val="100000"/>
                </a:lnSpc>
                <a:spcAft>
                  <a:spcPts val="400"/>
                </a:spcAft>
                <a:buClrTx/>
                <a:buSzTx/>
                <a:buFontTx/>
                <a:buNone/>
                <a:tabLst/>
                <a:defRPr/>
              </a:pP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GlobalWafers‘ </a:t>
              </a:r>
              <a:r>
                <a:rPr kumimoji="0" lang="en-US" altLang="zh-TW" sz="1300" b="1" i="0" u="none" strike="noStrike" kern="0" cap="none" spc="0" normalizeH="0" baseline="0" noProof="0" dirty="0">
                  <a:ln>
                    <a:noFill/>
                  </a:ln>
                  <a:solidFill>
                    <a:srgbClr val="1C2222"/>
                  </a:solidFill>
                  <a:effectLst/>
                  <a:uLnTx/>
                  <a:uFillTx/>
                  <a:ea typeface="STKaiti"/>
                  <a:cs typeface="Arial" pitchFamily="34" charset="0"/>
                </a:rPr>
                <a:t>Danish site, Topsil</a:t>
              </a:r>
              <a:r>
                <a:rPr kumimoji="0" lang="zh-TW" altLang="en-US" sz="1300" b="1" i="0" u="none" strike="noStrike" kern="0" cap="none" spc="0" normalizeH="0" baseline="0" noProof="0" dirty="0">
                  <a:ln>
                    <a:noFill/>
                  </a:ln>
                  <a:solidFill>
                    <a:srgbClr val="1C2222"/>
                  </a:solidFill>
                  <a:effectLst/>
                  <a:uLnTx/>
                  <a:uFillTx/>
                  <a:ea typeface="STKaiti"/>
                  <a:cs typeface="Arial" pitchFamily="34" charset="0"/>
                </a:rPr>
                <a:t> </a:t>
              </a:r>
              <a:r>
                <a:rPr lang="en-US" altLang="zh-TW" sz="1300" b="1" kern="0" dirty="0">
                  <a:solidFill>
                    <a:srgbClr val="1C2222"/>
                  </a:solidFill>
                  <a:ea typeface="STKaiti"/>
                  <a:cs typeface="Arial" pitchFamily="34" charset="0"/>
                </a:rPr>
                <a:t>GlobalWafers A/S</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 is positioned to become the </a:t>
              </a:r>
              <a:r>
                <a:rPr kumimoji="0" lang="en-US" altLang="zh-TW" sz="1300" b="1" i="0" u="none" strike="noStrike" kern="0" cap="none" spc="0" normalizeH="0" baseline="0" noProof="0" dirty="0">
                  <a:ln>
                    <a:noFill/>
                  </a:ln>
                  <a:solidFill>
                    <a:srgbClr val="ED972F"/>
                  </a:solidFill>
                  <a:effectLst/>
                  <a:uLnTx/>
                  <a:uFillTx/>
                  <a:ea typeface="STKaiti"/>
                  <a:cs typeface="Arial" pitchFamily="34" charset="0"/>
                </a:rPr>
                <a:t>first semiconductor crystal manufacturing site</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 to utilize its own installed </a:t>
              </a:r>
              <a:r>
                <a:rPr kumimoji="0" lang="en-US" altLang="zh-TW" sz="1300" b="1" i="0" u="none" strike="noStrike" kern="0" cap="none" spc="0" normalizeH="0" baseline="0" noProof="0" dirty="0">
                  <a:ln>
                    <a:noFill/>
                  </a:ln>
                  <a:solidFill>
                    <a:srgbClr val="ED972F"/>
                  </a:solidFill>
                  <a:effectLst/>
                  <a:uLnTx/>
                  <a:uFillTx/>
                  <a:ea typeface="STKaiti"/>
                  <a:cs typeface="Arial" pitchFamily="34" charset="0"/>
                </a:rPr>
                <a:t>100% green electricity </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by the </a:t>
              </a:r>
              <a:r>
                <a:rPr kumimoji="0" lang="en-US" altLang="zh-TW" sz="1300" b="1" i="0" u="none" strike="noStrike" kern="0" cap="none" spc="0" normalizeH="0" baseline="0" noProof="0" dirty="0">
                  <a:ln>
                    <a:noFill/>
                  </a:ln>
                  <a:solidFill>
                    <a:srgbClr val="ED972F"/>
                  </a:solidFill>
                  <a:effectLst/>
                  <a:uLnTx/>
                  <a:uFillTx/>
                  <a:ea typeface="STKaiti"/>
                  <a:cs typeface="Arial" pitchFamily="34" charset="0"/>
                </a:rPr>
                <a:t>second half of 2024</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a:t>
              </a:r>
            </a:p>
          </p:txBody>
        </p:sp>
        <p:sp>
          <p:nvSpPr>
            <p:cNvPr id="39" name="文字方塊 38">
              <a:extLst>
                <a:ext uri="{FF2B5EF4-FFF2-40B4-BE49-F238E27FC236}">
                  <a16:creationId xmlns:a16="http://schemas.microsoft.com/office/drawing/2014/main" id="{E270A24A-F0F6-44A2-9080-0838F78E199D}"/>
                </a:ext>
              </a:extLst>
            </p:cNvPr>
            <p:cNvSpPr txBox="1"/>
            <p:nvPr/>
          </p:nvSpPr>
          <p:spPr>
            <a:xfrm>
              <a:off x="722195" y="2620870"/>
              <a:ext cx="4534636" cy="3888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en-US" altLang="zh-TW" sz="1400" b="1" i="0" u="none" strike="noStrike" kern="0" cap="none" spc="0" normalizeH="0" baseline="0" noProof="0" dirty="0">
                  <a:ln>
                    <a:noFill/>
                  </a:ln>
                  <a:solidFill>
                    <a:schemeClr val="tx1">
                      <a:lumMod val="60000"/>
                      <a:lumOff val="40000"/>
                    </a:schemeClr>
                  </a:solidFill>
                  <a:effectLst/>
                  <a:uLnTx/>
                  <a:uFillTx/>
                  <a:ea typeface="STKaiti"/>
                  <a:cs typeface="Arial" pitchFamily="34" charset="0"/>
                </a:rPr>
                <a:t>Renewable Energy Usage Commitment</a:t>
              </a:r>
            </a:p>
          </p:txBody>
        </p:sp>
      </p:grpSp>
      <p:sp>
        <p:nvSpPr>
          <p:cNvPr id="71" name="矩形: 圓角 70">
            <a:extLst>
              <a:ext uri="{FF2B5EF4-FFF2-40B4-BE49-F238E27FC236}">
                <a16:creationId xmlns:a16="http://schemas.microsoft.com/office/drawing/2014/main" id="{C7C43983-436E-CBA9-2950-B46988938CC0}"/>
              </a:ext>
            </a:extLst>
          </p:cNvPr>
          <p:cNvSpPr/>
          <p:nvPr/>
        </p:nvSpPr>
        <p:spPr>
          <a:xfrm>
            <a:off x="258091" y="2265167"/>
            <a:ext cx="8640000" cy="234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00" b="1" dirty="0">
                <a:solidFill>
                  <a:schemeClr val="bg1"/>
                </a:solidFill>
              </a:rPr>
              <a:t>Sustainable Solutions</a:t>
            </a:r>
          </a:p>
        </p:txBody>
      </p:sp>
      <p:grpSp>
        <p:nvGrpSpPr>
          <p:cNvPr id="70" name="群組 69">
            <a:extLst>
              <a:ext uri="{FF2B5EF4-FFF2-40B4-BE49-F238E27FC236}">
                <a16:creationId xmlns:a16="http://schemas.microsoft.com/office/drawing/2014/main" id="{E386D632-A555-013D-1323-0535E0F20AB6}"/>
              </a:ext>
            </a:extLst>
          </p:cNvPr>
          <p:cNvGrpSpPr/>
          <p:nvPr/>
        </p:nvGrpSpPr>
        <p:grpSpPr>
          <a:xfrm>
            <a:off x="258089" y="3950838"/>
            <a:ext cx="8586981" cy="1111735"/>
            <a:chOff x="-305033" y="4404992"/>
            <a:chExt cx="9151808" cy="1664098"/>
          </a:xfrm>
        </p:grpSpPr>
        <p:grpSp>
          <p:nvGrpSpPr>
            <p:cNvPr id="66" name="群組 65">
              <a:extLst>
                <a:ext uri="{FF2B5EF4-FFF2-40B4-BE49-F238E27FC236}">
                  <a16:creationId xmlns:a16="http://schemas.microsoft.com/office/drawing/2014/main" id="{E986673E-53DD-445B-6678-5DC8E16B152D}"/>
                </a:ext>
              </a:extLst>
            </p:cNvPr>
            <p:cNvGrpSpPr/>
            <p:nvPr/>
          </p:nvGrpSpPr>
          <p:grpSpPr>
            <a:xfrm>
              <a:off x="-305033" y="4404992"/>
              <a:ext cx="9151808" cy="1664098"/>
              <a:chOff x="-287928" y="4525039"/>
              <a:chExt cx="9151808" cy="1664098"/>
            </a:xfrm>
          </p:grpSpPr>
          <p:grpSp>
            <p:nvGrpSpPr>
              <p:cNvPr id="18" name="群組 17">
                <a:extLst>
                  <a:ext uri="{FF2B5EF4-FFF2-40B4-BE49-F238E27FC236}">
                    <a16:creationId xmlns:a16="http://schemas.microsoft.com/office/drawing/2014/main" id="{227D93F9-5626-ECEC-D057-AF33CE03A4E5}"/>
                  </a:ext>
                </a:extLst>
              </p:cNvPr>
              <p:cNvGrpSpPr/>
              <p:nvPr/>
            </p:nvGrpSpPr>
            <p:grpSpPr>
              <a:xfrm>
                <a:off x="-287928" y="4525039"/>
                <a:ext cx="9151808" cy="1664098"/>
                <a:chOff x="4386296" y="3238356"/>
                <a:chExt cx="4405871" cy="1378824"/>
              </a:xfrm>
            </p:grpSpPr>
            <p:sp>
              <p:nvSpPr>
                <p:cNvPr id="16" name="Flowchart: Alternate Process 473">
                  <a:extLst>
                    <a:ext uri="{FF2B5EF4-FFF2-40B4-BE49-F238E27FC236}">
                      <a16:creationId xmlns:a16="http://schemas.microsoft.com/office/drawing/2014/main" id="{513429FE-CD75-2151-4076-59058CB6E2C0}"/>
                    </a:ext>
                  </a:extLst>
                </p:cNvPr>
                <p:cNvSpPr/>
                <p:nvPr/>
              </p:nvSpPr>
              <p:spPr bwMode="auto">
                <a:xfrm rot="5400000">
                  <a:off x="4118534" y="3506118"/>
                  <a:ext cx="1378824" cy="843299"/>
                </a:xfrm>
                <a:prstGeom prst="flowChartAlternateProcess">
                  <a:avLst/>
                </a:prstGeom>
                <a:solidFill>
                  <a:srgbClr val="307F9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53565A"/>
                    </a:solidFill>
                    <a:effectLst/>
                    <a:uLnTx/>
                    <a:uFillTx/>
                    <a:ea typeface="STKaiti"/>
                  </a:endParaRPr>
                </a:p>
              </p:txBody>
            </p:sp>
            <p:sp>
              <p:nvSpPr>
                <p:cNvPr id="17" name="Rectangle: Top Corners Rounded 474">
                  <a:extLst>
                    <a:ext uri="{FF2B5EF4-FFF2-40B4-BE49-F238E27FC236}">
                      <a16:creationId xmlns:a16="http://schemas.microsoft.com/office/drawing/2014/main" id="{1ED5CB42-D574-B7DF-2173-1B2E97565848}"/>
                    </a:ext>
                  </a:extLst>
                </p:cNvPr>
                <p:cNvSpPr/>
                <p:nvPr/>
              </p:nvSpPr>
              <p:spPr bwMode="auto">
                <a:xfrm rot="5400000">
                  <a:off x="6269981" y="2094994"/>
                  <a:ext cx="1378823" cy="3665549"/>
                </a:xfrm>
                <a:prstGeom prst="round2SameRect">
                  <a:avLst>
                    <a:gd name="adj1" fmla="val 0"/>
                    <a:gd name="adj2" fmla="val 0"/>
                  </a:avLst>
                </a:prstGeom>
                <a:solidFill>
                  <a:schemeClr val="accent2">
                    <a:lumMod val="20000"/>
                    <a:lumOff val="80000"/>
                  </a:schemeClr>
                </a:solidFill>
                <a:ln w="6350" cap="flat" cmpd="sng" algn="ctr">
                  <a:noFill/>
                  <a:prstDash val="solid"/>
                  <a:round/>
                  <a:headEnd type="none" w="med" len="med"/>
                  <a:tailEnd type="none" w="med" len="med"/>
                </a:ln>
                <a:effectLst>
                  <a:outerShdw blurRad="50800" dist="38100" dir="10800000" algn="tl" rotWithShape="0">
                    <a:srgbClr val="FFFFFF">
                      <a:lumMod val="95000"/>
                      <a:alpha val="41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dirty="0">
                    <a:ln>
                      <a:noFill/>
                    </a:ln>
                    <a:solidFill>
                      <a:srgbClr val="5484C4"/>
                    </a:solidFill>
                    <a:effectLst/>
                    <a:uLnTx/>
                    <a:uFillTx/>
                    <a:latin typeface="Franklin Gothic Book"/>
                    <a:ea typeface="STKaiti"/>
                  </a:endParaRPr>
                </a:p>
              </p:txBody>
            </p:sp>
          </p:grpSp>
          <p:sp>
            <p:nvSpPr>
              <p:cNvPr id="23" name="矩形 81">
                <a:extLst>
                  <a:ext uri="{FF2B5EF4-FFF2-40B4-BE49-F238E27FC236}">
                    <a16:creationId xmlns:a16="http://schemas.microsoft.com/office/drawing/2014/main" id="{995D7D00-CDA2-8885-7206-7880491F438C}"/>
                  </a:ext>
                </a:extLst>
              </p:cNvPr>
              <p:cNvSpPr/>
              <p:nvPr/>
            </p:nvSpPr>
            <p:spPr>
              <a:xfrm>
                <a:off x="17928" y="5472270"/>
                <a:ext cx="973198" cy="598904"/>
              </a:xfrm>
              <a:prstGeom prst="rect">
                <a:avLst/>
              </a:prstGeom>
            </p:spPr>
            <p:txBody>
              <a:bodyPr wrap="square" lIns="0" tIns="0" rIns="0" bIns="0">
                <a:spAutoFit/>
              </a:bodyPr>
              <a:lstStyle/>
              <a:p>
                <a:pPr algn="ctr">
                  <a:defRPr/>
                </a:pPr>
                <a:r>
                  <a:rPr lang="en-US" altLang="zh-TW" sz="1300" b="1" dirty="0">
                    <a:solidFill>
                      <a:srgbClr val="FFFFFF"/>
                    </a:solidFill>
                    <a:ea typeface="STKaiti"/>
                    <a:cs typeface="Calibri" panose="020F0502020204030204" pitchFamily="34" charset="0"/>
                  </a:rPr>
                  <a:t>Italy</a:t>
                </a:r>
              </a:p>
              <a:p>
                <a:pPr algn="ctr">
                  <a:defRPr/>
                </a:pPr>
                <a:r>
                  <a:rPr lang="en-US" altLang="zh-TW" sz="1300" b="1" dirty="0">
                    <a:solidFill>
                      <a:srgbClr val="FFFFFF"/>
                    </a:solidFill>
                    <a:ea typeface="STKaiti"/>
                    <a:cs typeface="Calibri" panose="020F0502020204030204" pitchFamily="34" charset="0"/>
                  </a:rPr>
                  <a:t>(S.p.A.)</a:t>
                </a:r>
              </a:p>
            </p:txBody>
          </p:sp>
        </p:grpSp>
        <p:sp>
          <p:nvSpPr>
            <p:cNvPr id="67" name="矩形 51">
              <a:extLst>
                <a:ext uri="{FF2B5EF4-FFF2-40B4-BE49-F238E27FC236}">
                  <a16:creationId xmlns:a16="http://schemas.microsoft.com/office/drawing/2014/main" id="{BCC3E376-7E5E-3C64-55A3-939FE9238D55}"/>
                </a:ext>
              </a:extLst>
            </p:cNvPr>
            <p:cNvSpPr/>
            <p:nvPr/>
          </p:nvSpPr>
          <p:spPr>
            <a:xfrm>
              <a:off x="1651222" y="5010528"/>
              <a:ext cx="6838466" cy="898354"/>
            </a:xfrm>
            <a:prstGeom prst="rect">
              <a:avLst/>
            </a:prstGeom>
          </p:spPr>
          <p:txBody>
            <a:bodyPr wrap="square" lIns="45720" tIns="0" rIns="0" bIns="0">
              <a:spAutoFit/>
            </a:bodyPr>
            <a:lstStyle/>
            <a:p>
              <a:pPr marL="0" marR="0" lvl="0" indent="0" algn="just" defTabSz="914400" eaLnBrk="1" fontAlgn="auto" latinLnBrk="0" hangingPunct="1">
                <a:lnSpc>
                  <a:spcPct val="100000"/>
                </a:lnSpc>
                <a:spcAft>
                  <a:spcPts val="400"/>
                </a:spcAft>
                <a:buClrTx/>
                <a:buSzTx/>
                <a:buFontTx/>
                <a:buNone/>
                <a:tabLst/>
                <a:defRPr/>
              </a:pP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GlobalWafers' </a:t>
              </a:r>
              <a:r>
                <a:rPr kumimoji="0" lang="en-US" altLang="zh-TW" sz="1300" b="1" i="0" u="none" strike="noStrike" kern="0" cap="none" spc="0" normalizeH="0" baseline="0" noProof="0" dirty="0">
                  <a:ln>
                    <a:noFill/>
                  </a:ln>
                  <a:solidFill>
                    <a:srgbClr val="1C2222"/>
                  </a:solidFill>
                  <a:effectLst/>
                  <a:uLnTx/>
                  <a:uFillTx/>
                  <a:ea typeface="STKaiti"/>
                  <a:cs typeface="Arial" pitchFamily="34" charset="0"/>
                </a:rPr>
                <a:t>Italian site, MEMC Electronic Materials S.p.A.</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 is also anticipated to achieve </a:t>
              </a:r>
              <a:r>
                <a:rPr kumimoji="0" lang="en-US" altLang="zh-TW" sz="1300" b="1" i="0" u="none" strike="noStrike" kern="0" cap="none" spc="0" normalizeH="0" baseline="0" noProof="0" dirty="0">
                  <a:ln>
                    <a:noFill/>
                  </a:ln>
                  <a:solidFill>
                    <a:srgbClr val="ED972F"/>
                  </a:solidFill>
                  <a:effectLst/>
                  <a:uLnTx/>
                  <a:uFillTx/>
                  <a:ea typeface="STKaiti"/>
                  <a:cs typeface="Arial" pitchFamily="34" charset="0"/>
                </a:rPr>
                <a:t>100% green electricity usage</a:t>
              </a:r>
              <a:r>
                <a:rPr kumimoji="0" lang="en-US" altLang="zh-TW" sz="1300" b="0" i="0" u="none" strike="noStrike" kern="0" cap="none" spc="0" normalizeH="0" baseline="0" noProof="0" dirty="0">
                  <a:ln>
                    <a:noFill/>
                  </a:ln>
                  <a:solidFill>
                    <a:srgbClr val="ED972F"/>
                  </a:solidFill>
                  <a:effectLst/>
                  <a:uLnTx/>
                  <a:uFillTx/>
                  <a:ea typeface="STKaiti"/>
                  <a:cs typeface="Arial" pitchFamily="34" charset="0"/>
                </a:rPr>
                <a:t> </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in the 12” new line during the </a:t>
              </a:r>
              <a:r>
                <a:rPr kumimoji="0" lang="en-US" altLang="zh-TW" sz="1300" b="1" i="0" u="none" strike="noStrike" kern="0" cap="none" spc="0" normalizeH="0" baseline="0" noProof="0" dirty="0">
                  <a:ln>
                    <a:noFill/>
                  </a:ln>
                  <a:solidFill>
                    <a:srgbClr val="ED972F"/>
                  </a:solidFill>
                  <a:effectLst/>
                  <a:uLnTx/>
                  <a:uFillTx/>
                  <a:ea typeface="STKaiti"/>
                  <a:cs typeface="Arial" pitchFamily="34" charset="0"/>
                </a:rPr>
                <a:t>capacity ramp-up stage in 2025</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a:t>
              </a:r>
            </a:p>
          </p:txBody>
        </p:sp>
        <p:sp>
          <p:nvSpPr>
            <p:cNvPr id="69" name="文字方塊 68">
              <a:extLst>
                <a:ext uri="{FF2B5EF4-FFF2-40B4-BE49-F238E27FC236}">
                  <a16:creationId xmlns:a16="http://schemas.microsoft.com/office/drawing/2014/main" id="{DFC85411-2721-76FB-D373-40149B3508A7}"/>
                </a:ext>
              </a:extLst>
            </p:cNvPr>
            <p:cNvSpPr txBox="1"/>
            <p:nvPr/>
          </p:nvSpPr>
          <p:spPr>
            <a:xfrm>
              <a:off x="1279877" y="4496698"/>
              <a:ext cx="4018972" cy="4606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lang="en-US" altLang="zh-TW" sz="1400" b="1" kern="0" dirty="0">
                  <a:solidFill>
                    <a:srgbClr val="307F98"/>
                  </a:solidFill>
                  <a:ea typeface="STKaiti"/>
                  <a:cs typeface="Arial" pitchFamily="34" charset="0"/>
                </a:rPr>
                <a:t>Renewable Energy Usage Commitment</a:t>
              </a:r>
            </a:p>
          </p:txBody>
        </p:sp>
      </p:grpSp>
      <p:grpSp>
        <p:nvGrpSpPr>
          <p:cNvPr id="8" name="群組 7">
            <a:extLst>
              <a:ext uri="{FF2B5EF4-FFF2-40B4-BE49-F238E27FC236}">
                <a16:creationId xmlns:a16="http://schemas.microsoft.com/office/drawing/2014/main" id="{6AF3AF39-844A-F6F5-32AC-A6128FD0316A}"/>
              </a:ext>
            </a:extLst>
          </p:cNvPr>
          <p:cNvGrpSpPr/>
          <p:nvPr/>
        </p:nvGrpSpPr>
        <p:grpSpPr>
          <a:xfrm>
            <a:off x="258091" y="5218465"/>
            <a:ext cx="8588680" cy="1276928"/>
            <a:chOff x="-809331" y="4404988"/>
            <a:chExt cx="9673206" cy="1585327"/>
          </a:xfrm>
        </p:grpSpPr>
        <p:grpSp>
          <p:nvGrpSpPr>
            <p:cNvPr id="9" name="群組 8">
              <a:extLst>
                <a:ext uri="{FF2B5EF4-FFF2-40B4-BE49-F238E27FC236}">
                  <a16:creationId xmlns:a16="http://schemas.microsoft.com/office/drawing/2014/main" id="{41C0A830-57CC-0FD8-8545-39D8882BF376}"/>
                </a:ext>
              </a:extLst>
            </p:cNvPr>
            <p:cNvGrpSpPr/>
            <p:nvPr/>
          </p:nvGrpSpPr>
          <p:grpSpPr>
            <a:xfrm>
              <a:off x="-809331" y="4404988"/>
              <a:ext cx="9673206" cy="1585327"/>
              <a:chOff x="-792226" y="4525035"/>
              <a:chExt cx="9673206" cy="1585327"/>
            </a:xfrm>
          </p:grpSpPr>
          <p:grpSp>
            <p:nvGrpSpPr>
              <p:cNvPr id="12" name="群組 11">
                <a:extLst>
                  <a:ext uri="{FF2B5EF4-FFF2-40B4-BE49-F238E27FC236}">
                    <a16:creationId xmlns:a16="http://schemas.microsoft.com/office/drawing/2014/main" id="{9CEC1A32-DBA2-7D60-515E-3B4CA9DFD92E}"/>
                  </a:ext>
                </a:extLst>
              </p:cNvPr>
              <p:cNvGrpSpPr/>
              <p:nvPr/>
            </p:nvGrpSpPr>
            <p:grpSpPr>
              <a:xfrm>
                <a:off x="-792226" y="4525035"/>
                <a:ext cx="9673206" cy="1585327"/>
                <a:chOff x="4143517" y="3238352"/>
                <a:chExt cx="4656883" cy="1313556"/>
              </a:xfrm>
            </p:grpSpPr>
            <p:sp>
              <p:nvSpPr>
                <p:cNvPr id="14" name="Flowchart: Alternate Process 473">
                  <a:extLst>
                    <a:ext uri="{FF2B5EF4-FFF2-40B4-BE49-F238E27FC236}">
                      <a16:creationId xmlns:a16="http://schemas.microsoft.com/office/drawing/2014/main" id="{4D686FD6-11A6-671F-C825-E1D67898CBC6}"/>
                    </a:ext>
                  </a:extLst>
                </p:cNvPr>
                <p:cNvSpPr/>
                <p:nvPr/>
              </p:nvSpPr>
              <p:spPr bwMode="auto">
                <a:xfrm rot="5400000">
                  <a:off x="3958929" y="3422943"/>
                  <a:ext cx="1313553" cy="944377"/>
                </a:xfrm>
                <a:prstGeom prst="flowChartAlternateProcess">
                  <a:avLst/>
                </a:prstGeom>
                <a:solidFill>
                  <a:srgbClr val="92CB8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53565A"/>
                    </a:solidFill>
                    <a:effectLst/>
                    <a:uLnTx/>
                    <a:uFillTx/>
                    <a:ea typeface="STKaiti"/>
                  </a:endParaRPr>
                </a:p>
              </p:txBody>
            </p:sp>
            <p:sp>
              <p:nvSpPr>
                <p:cNvPr id="15" name="Rectangle: Top Corners Rounded 474">
                  <a:extLst>
                    <a:ext uri="{FF2B5EF4-FFF2-40B4-BE49-F238E27FC236}">
                      <a16:creationId xmlns:a16="http://schemas.microsoft.com/office/drawing/2014/main" id="{102BE5B5-B553-27A4-A640-31F568D952C1}"/>
                    </a:ext>
                  </a:extLst>
                </p:cNvPr>
                <p:cNvSpPr/>
                <p:nvPr/>
              </p:nvSpPr>
              <p:spPr bwMode="auto">
                <a:xfrm rot="5400000">
                  <a:off x="6208936" y="1960444"/>
                  <a:ext cx="1313555" cy="3869372"/>
                </a:xfrm>
                <a:prstGeom prst="round2SameRect">
                  <a:avLst>
                    <a:gd name="adj1" fmla="val 0"/>
                    <a:gd name="adj2" fmla="val 0"/>
                  </a:avLst>
                </a:prstGeom>
                <a:solidFill>
                  <a:srgbClr val="DBFAD2"/>
                </a:solidFill>
                <a:ln w="6350" cap="flat" cmpd="sng" algn="ctr">
                  <a:noFill/>
                  <a:prstDash val="solid"/>
                  <a:round/>
                  <a:headEnd type="none" w="med" len="med"/>
                  <a:tailEnd type="none" w="med" len="med"/>
                </a:ln>
                <a:effectLst>
                  <a:outerShdw blurRad="50800" dist="38100" dir="10800000" algn="tl" rotWithShape="0">
                    <a:srgbClr val="FFFFFF">
                      <a:lumMod val="95000"/>
                      <a:alpha val="41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dirty="0">
                    <a:ln>
                      <a:noFill/>
                    </a:ln>
                    <a:solidFill>
                      <a:srgbClr val="5484C4"/>
                    </a:solidFill>
                    <a:effectLst/>
                    <a:uLnTx/>
                    <a:uFillTx/>
                    <a:latin typeface="Franklin Gothic Book"/>
                    <a:ea typeface="STKaiti"/>
                  </a:endParaRPr>
                </a:p>
              </p:txBody>
            </p:sp>
          </p:grpSp>
          <p:sp>
            <p:nvSpPr>
              <p:cNvPr id="13" name="矩形 81">
                <a:extLst>
                  <a:ext uri="{FF2B5EF4-FFF2-40B4-BE49-F238E27FC236}">
                    <a16:creationId xmlns:a16="http://schemas.microsoft.com/office/drawing/2014/main" id="{EDF146A8-937D-2243-B6B0-0587798838E5}"/>
                  </a:ext>
                </a:extLst>
              </p:cNvPr>
              <p:cNvSpPr/>
              <p:nvPr/>
            </p:nvSpPr>
            <p:spPr>
              <a:xfrm>
                <a:off x="-611185" y="5410110"/>
                <a:ext cx="1239950" cy="496743"/>
              </a:xfrm>
              <a:prstGeom prst="rect">
                <a:avLst/>
              </a:prstGeom>
            </p:spPr>
            <p:txBody>
              <a:bodyPr wrap="square" lIns="0" tIns="0" rIns="0" bIns="0">
                <a:spAutoFit/>
              </a:bodyPr>
              <a:lstStyle/>
              <a:p>
                <a:pPr algn="ctr">
                  <a:defRPr/>
                </a:pPr>
                <a:r>
                  <a:rPr lang="en-US" altLang="zh-TW" sz="1300" b="1" dirty="0">
                    <a:solidFill>
                      <a:srgbClr val="FFFFFF"/>
                    </a:solidFill>
                    <a:ea typeface="STKaiti"/>
                    <a:cs typeface="Calibri" panose="020F0502020204030204" pitchFamily="34" charset="0"/>
                  </a:rPr>
                  <a:t>USA</a:t>
                </a:r>
              </a:p>
              <a:p>
                <a:pPr algn="ctr">
                  <a:defRPr/>
                </a:pPr>
                <a:r>
                  <a:rPr lang="en-US" altLang="zh-TW" sz="1300" b="1" dirty="0">
                    <a:solidFill>
                      <a:srgbClr val="FFFFFF"/>
                    </a:solidFill>
                    <a:ea typeface="STKaiti"/>
                    <a:cs typeface="Calibri" panose="020F0502020204030204" pitchFamily="34" charset="0"/>
                  </a:rPr>
                  <a:t>(GWA)</a:t>
                </a:r>
              </a:p>
            </p:txBody>
          </p:sp>
        </p:grpSp>
        <p:sp>
          <p:nvSpPr>
            <p:cNvPr id="10" name="矩形 51">
              <a:extLst>
                <a:ext uri="{FF2B5EF4-FFF2-40B4-BE49-F238E27FC236}">
                  <a16:creationId xmlns:a16="http://schemas.microsoft.com/office/drawing/2014/main" id="{4DCA85F6-7AC5-4AFE-CFBC-54CAFB07F329}"/>
                </a:ext>
              </a:extLst>
            </p:cNvPr>
            <p:cNvSpPr/>
            <p:nvPr/>
          </p:nvSpPr>
          <p:spPr>
            <a:xfrm>
              <a:off x="1257964" y="4957065"/>
              <a:ext cx="7367579" cy="993485"/>
            </a:xfrm>
            <a:prstGeom prst="rect">
              <a:avLst/>
            </a:prstGeom>
          </p:spPr>
          <p:txBody>
            <a:bodyPr wrap="square" lIns="45720" tIns="0" rIns="0" bIns="0">
              <a:spAutoFit/>
            </a:bodyPr>
            <a:lstStyle/>
            <a:p>
              <a:pPr marL="0" marR="0" lvl="0" indent="0" algn="just" defTabSz="914400" eaLnBrk="1" fontAlgn="auto" latinLnBrk="0" hangingPunct="1">
                <a:lnSpc>
                  <a:spcPct val="100000"/>
                </a:lnSpc>
                <a:spcAft>
                  <a:spcPts val="400"/>
                </a:spcAft>
                <a:buClrTx/>
                <a:buSzTx/>
                <a:buFontTx/>
                <a:buNone/>
                <a:tabLst/>
                <a:defRPr/>
              </a:pP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GlobalWafers’ </a:t>
              </a:r>
              <a:r>
                <a:rPr lang="en-US" altLang="zh-TW" sz="1300" b="1" kern="0" dirty="0">
                  <a:solidFill>
                    <a:srgbClr val="1C2222"/>
                  </a:solidFill>
                  <a:ea typeface="STKaiti"/>
                  <a:cs typeface="Arial" pitchFamily="34" charset="0"/>
                </a:rPr>
                <a:t>flagship 300mm greenfield expansion</a:t>
              </a:r>
              <a:r>
                <a:rPr kumimoji="0" lang="en-US" altLang="zh-TW" sz="1300" b="1" i="0" u="none" strike="noStrike" kern="0" cap="none" spc="0" normalizeH="0" baseline="0" noProof="0" dirty="0">
                  <a:ln>
                    <a:noFill/>
                  </a:ln>
                  <a:solidFill>
                    <a:srgbClr val="1C2222"/>
                  </a:solidFill>
                  <a:effectLst/>
                  <a:uLnTx/>
                  <a:uFillTx/>
                  <a:ea typeface="STKaiti"/>
                  <a:cs typeface="Arial" pitchFamily="34" charset="0"/>
                </a:rPr>
                <a:t>, GlobalWafers America LLC</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 will </a:t>
              </a:r>
              <a:r>
                <a:rPr lang="en-US" altLang="zh-TW" sz="1300" b="1" kern="0" dirty="0">
                  <a:solidFill>
                    <a:srgbClr val="ED972F"/>
                  </a:solidFill>
                  <a:ea typeface="STKaiti"/>
                  <a:cs typeface="Arial" pitchFamily="34" charset="0"/>
                </a:rPr>
                <a:t>recycle more than half of its water </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used in production and plan to </a:t>
              </a:r>
              <a:r>
                <a:rPr lang="en-US" altLang="zh-TW" sz="1300" b="1" kern="0" dirty="0">
                  <a:solidFill>
                    <a:srgbClr val="ED972F"/>
                  </a:solidFill>
                  <a:ea typeface="STKaiti"/>
                  <a:cs typeface="Arial" pitchFamily="34" charset="0"/>
                </a:rPr>
                <a:t>utilize 100% renewable energy</a:t>
              </a:r>
              <a:r>
                <a:rPr lang="zh-TW" altLang="en-US" sz="1300" b="1" kern="0" dirty="0">
                  <a:solidFill>
                    <a:srgbClr val="ED972F"/>
                  </a:solidFill>
                  <a:ea typeface="STKaiti"/>
                  <a:cs typeface="Arial" pitchFamily="34" charset="0"/>
                </a:rPr>
                <a:t> </a:t>
              </a:r>
              <a:r>
                <a:rPr lang="en-US" altLang="zh-TW" sz="1300" b="1" kern="0" dirty="0">
                  <a:solidFill>
                    <a:srgbClr val="ED972F"/>
                  </a:solidFill>
                  <a:ea typeface="STKaiti"/>
                  <a:cs typeface="Arial" pitchFamily="34" charset="0"/>
                </a:rPr>
                <a:t>at</a:t>
              </a:r>
              <a:r>
                <a:rPr lang="zh-TW" altLang="en-US" sz="1300" b="1" kern="0" dirty="0">
                  <a:solidFill>
                    <a:srgbClr val="ED972F"/>
                  </a:solidFill>
                  <a:ea typeface="STKaiti"/>
                  <a:cs typeface="Arial" pitchFamily="34" charset="0"/>
                </a:rPr>
                <a:t> </a:t>
              </a:r>
              <a:r>
                <a:rPr lang="en-US" altLang="zh-TW" sz="1300" b="1" kern="0" dirty="0">
                  <a:solidFill>
                    <a:srgbClr val="ED972F"/>
                  </a:solidFill>
                  <a:ea typeface="STKaiti"/>
                  <a:cs typeface="Arial" pitchFamily="34" charset="0"/>
                </a:rPr>
                <a:t>full</a:t>
              </a:r>
              <a:r>
                <a:rPr lang="zh-TW" altLang="en-US" sz="1300" b="1" kern="0" dirty="0">
                  <a:solidFill>
                    <a:srgbClr val="ED972F"/>
                  </a:solidFill>
                  <a:ea typeface="STKaiti"/>
                  <a:cs typeface="Arial" pitchFamily="34" charset="0"/>
                </a:rPr>
                <a:t> </a:t>
              </a:r>
              <a:r>
                <a:rPr lang="en-US" altLang="zh-TW" sz="1300" b="1" kern="0" dirty="0">
                  <a:solidFill>
                    <a:srgbClr val="ED972F"/>
                  </a:solidFill>
                  <a:ea typeface="STKaiti"/>
                  <a:cs typeface="Arial" pitchFamily="34" charset="0"/>
                </a:rPr>
                <a:t>ramp-up </a:t>
              </a:r>
              <a:r>
                <a:rPr kumimoji="0" lang="en-US" altLang="zh-TW" sz="1300" b="0" i="0" u="none" strike="noStrike" kern="0" cap="none" spc="0" normalizeH="0" baseline="0" noProof="0" dirty="0">
                  <a:ln>
                    <a:noFill/>
                  </a:ln>
                  <a:solidFill>
                    <a:srgbClr val="1C2222"/>
                  </a:solidFill>
                  <a:effectLst/>
                  <a:uLnTx/>
                  <a:uFillTx/>
                  <a:ea typeface="STKaiti"/>
                  <a:cs typeface="Arial" pitchFamily="34" charset="0"/>
                </a:rPr>
                <a:t>to manufacture the world’s most advanced silicon wafers.</a:t>
              </a:r>
            </a:p>
          </p:txBody>
        </p:sp>
        <p:sp>
          <p:nvSpPr>
            <p:cNvPr id="11" name="文字方塊 10">
              <a:extLst>
                <a:ext uri="{FF2B5EF4-FFF2-40B4-BE49-F238E27FC236}">
                  <a16:creationId xmlns:a16="http://schemas.microsoft.com/office/drawing/2014/main" id="{D54E65BC-D67C-329D-B11F-42C351120A5E}"/>
                </a:ext>
              </a:extLst>
            </p:cNvPr>
            <p:cNvSpPr txBox="1"/>
            <p:nvPr/>
          </p:nvSpPr>
          <p:spPr>
            <a:xfrm>
              <a:off x="865540" y="4557671"/>
              <a:ext cx="7019707" cy="382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lang="en-US" altLang="zh-TW" sz="1400" b="1" kern="0" dirty="0">
                  <a:solidFill>
                    <a:srgbClr val="30804B"/>
                  </a:solidFill>
                  <a:ea typeface="STKaiti"/>
                  <a:cs typeface="Arial" pitchFamily="34" charset="0"/>
                </a:rPr>
                <a:t>Renewable Energy</a:t>
              </a:r>
              <a:r>
                <a:rPr lang="zh-TW" altLang="en-US" sz="1400" b="1" kern="0" dirty="0">
                  <a:solidFill>
                    <a:srgbClr val="30804B"/>
                  </a:solidFill>
                  <a:ea typeface="STKaiti"/>
                  <a:cs typeface="Arial" pitchFamily="34" charset="0"/>
                </a:rPr>
                <a:t> </a:t>
              </a:r>
              <a:r>
                <a:rPr lang="en-US" altLang="zh-TW" sz="1400" b="1" kern="0" dirty="0">
                  <a:solidFill>
                    <a:srgbClr val="30804B"/>
                  </a:solidFill>
                  <a:ea typeface="STKaiti"/>
                  <a:cs typeface="Arial" pitchFamily="34" charset="0"/>
                </a:rPr>
                <a:t>Usage &amp; Water Recycle Commitments</a:t>
              </a:r>
            </a:p>
          </p:txBody>
        </p:sp>
      </p:grpSp>
      <p:pic>
        <p:nvPicPr>
          <p:cNvPr id="27" name="圖片 26">
            <a:extLst>
              <a:ext uri="{FF2B5EF4-FFF2-40B4-BE49-F238E27FC236}">
                <a16:creationId xmlns:a16="http://schemas.microsoft.com/office/drawing/2014/main" id="{2F0D4255-392D-91CF-E93A-C67204A69B1F}"/>
              </a:ext>
            </a:extLst>
          </p:cNvPr>
          <p:cNvPicPr preferRelativeResize="0">
            <a:picLocks/>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832" y1="25444" x2="24832" y2="25444"/>
                        <a14:foregroundMark x1="29530" y1="47929" x2="29530" y2="47929"/>
                        <a14:foregroundMark x1="41275" y1="29586" x2="41275" y2="29586"/>
                        <a14:foregroundMark x1="28523" y1="69822" x2="28523" y2="69822"/>
                        <a14:foregroundMark x1="43960" y1="72781" x2="43960" y2="72781"/>
                        <a14:foregroundMark x1="62081" y1="46746" x2="25839" y2="50296"/>
                        <a14:foregroundMark x1="38926" y1="21893" x2="42953" y2="40828"/>
                        <a14:foregroundMark x1="22148" y1="56805" x2="29866" y2="46154"/>
                        <a14:foregroundMark x1="41611" y1="69231" x2="39597" y2="84615"/>
                        <a14:foregroundMark x1="45302" y1="17751" x2="48993" y2="17751"/>
                        <a14:foregroundMark x1="25168" y1="55621" x2="65101" y2="39053"/>
                        <a14:foregroundMark x1="65101" y1="39053" x2="81879" y2="51479"/>
                        <a14:foregroundMark x1="81879" y1="51479" x2="62081" y2="53846"/>
                        <a14:foregroundMark x1="62081" y1="53846" x2="62081" y2="53846"/>
                        <a14:foregroundMark x1="22819" y1="50296" x2="21477" y2="58580"/>
                        <a14:foregroundMark x1="19799" y1="57396" x2="30201" y2="82249"/>
                        <a14:foregroundMark x1="30201" y1="82249" x2="52685" y2="84024"/>
                        <a14:foregroundMark x1="18792" y1="53254" x2="21477" y2="61538"/>
                      </a14:backgroundRemoval>
                    </a14:imgEffect>
                  </a14:imgLayer>
                </a14:imgProps>
              </a:ext>
            </a:extLst>
          </a:blip>
          <a:srcRect l="12942" t="13113" r="14452" b="13674"/>
          <a:stretch/>
        </p:blipFill>
        <p:spPr>
          <a:xfrm>
            <a:off x="695633" y="2808186"/>
            <a:ext cx="612000" cy="392400"/>
          </a:xfrm>
          <a:prstGeom prst="rect">
            <a:avLst/>
          </a:prstGeom>
          <a:ln w="12700">
            <a:solidFill>
              <a:schemeClr val="bg1"/>
            </a:solidFill>
          </a:ln>
        </p:spPr>
      </p:pic>
      <p:pic>
        <p:nvPicPr>
          <p:cNvPr id="29" name="圖片 28">
            <a:extLst>
              <a:ext uri="{FF2B5EF4-FFF2-40B4-BE49-F238E27FC236}">
                <a16:creationId xmlns:a16="http://schemas.microsoft.com/office/drawing/2014/main" id="{6826471C-A9CB-7158-BFF8-D93836F02C82}"/>
              </a:ext>
            </a:extLst>
          </p:cNvPr>
          <p:cNvPicPr>
            <a:picLocks noChangeAspect="1"/>
          </p:cNvPicPr>
          <p:nvPr/>
        </p:nvPicPr>
        <p:blipFill>
          <a:blip r:embed="rId5"/>
          <a:stretch>
            <a:fillRect/>
          </a:stretch>
        </p:blipFill>
        <p:spPr>
          <a:xfrm>
            <a:off x="673894" y="4083339"/>
            <a:ext cx="612000" cy="392733"/>
          </a:xfrm>
          <a:prstGeom prst="rect">
            <a:avLst/>
          </a:prstGeom>
          <a:ln w="12700">
            <a:solidFill>
              <a:schemeClr val="bg1"/>
            </a:solidFill>
          </a:ln>
        </p:spPr>
      </p:pic>
      <p:pic>
        <p:nvPicPr>
          <p:cNvPr id="31" name="圖片 30">
            <a:extLst>
              <a:ext uri="{FF2B5EF4-FFF2-40B4-BE49-F238E27FC236}">
                <a16:creationId xmlns:a16="http://schemas.microsoft.com/office/drawing/2014/main" id="{04F1E935-937C-489F-8E05-A34989E2619D}"/>
              </a:ext>
            </a:extLst>
          </p:cNvPr>
          <p:cNvPicPr>
            <a:picLocks noChangeAspect="1"/>
          </p:cNvPicPr>
          <p:nvPr/>
        </p:nvPicPr>
        <p:blipFill>
          <a:blip r:embed="rId6"/>
          <a:stretch>
            <a:fillRect/>
          </a:stretch>
        </p:blipFill>
        <p:spPr>
          <a:xfrm>
            <a:off x="673894" y="5435789"/>
            <a:ext cx="612000" cy="384365"/>
          </a:xfrm>
          <a:prstGeom prst="rect">
            <a:avLst/>
          </a:prstGeom>
          <a:ln w="19050">
            <a:solidFill>
              <a:schemeClr val="bg1"/>
            </a:solidFill>
          </a:ln>
        </p:spPr>
      </p:pic>
      <p:sp>
        <p:nvSpPr>
          <p:cNvPr id="2" name="投影片編號版面配置區 5">
            <a:extLst>
              <a:ext uri="{FF2B5EF4-FFF2-40B4-BE49-F238E27FC236}">
                <a16:creationId xmlns:a16="http://schemas.microsoft.com/office/drawing/2014/main" id="{69C3879A-2E11-4322-9F89-187C3536EB84}"/>
              </a:ext>
            </a:extLst>
          </p:cNvPr>
          <p:cNvSpPr>
            <a:spLocks noGrp="1"/>
          </p:cNvSpPr>
          <p:nvPr>
            <p:ph type="sldNum" sz="quarter" idx="16"/>
          </p:nvPr>
        </p:nvSpPr>
        <p:spPr>
          <a:xfrm>
            <a:off x="8635160" y="6454366"/>
            <a:ext cx="546087" cy="461654"/>
          </a:xfrm>
        </p:spPr>
        <p:txBody>
          <a:bodyPr/>
          <a:lstStyle/>
          <a:p>
            <a:fld id="{347ED145-AFDC-5146-9F05-321CC8817212}" type="slidenum">
              <a:rPr kumimoji="1" lang="zh-TW" altLang="en-US" smtClean="0"/>
              <a:pPr/>
              <a:t>11</a:t>
            </a:fld>
            <a:endParaRPr kumimoji="1" lang="zh-TW" altLang="en-US" dirty="0"/>
          </a:p>
        </p:txBody>
      </p:sp>
    </p:spTree>
    <p:extLst>
      <p:ext uri="{BB962C8B-B14F-4D97-AF65-F5344CB8AC3E}">
        <p14:creationId xmlns:p14="http://schemas.microsoft.com/office/powerpoint/2010/main" val="24097295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952B1-15EC-F3B8-149E-DAD6F1D2FD7E}"/>
            </a:ext>
          </a:extLst>
        </p:cNvPr>
        <p:cNvGrpSpPr/>
        <p:nvPr/>
      </p:nvGrpSpPr>
      <p:grpSpPr>
        <a:xfrm>
          <a:off x="0" y="0"/>
          <a:ext cx="0" cy="0"/>
          <a:chOff x="0" y="0"/>
          <a:chExt cx="0" cy="0"/>
        </a:xfrm>
      </p:grpSpPr>
      <p:sp>
        <p:nvSpPr>
          <p:cNvPr id="3" name="Arrow: Right 17">
            <a:extLst>
              <a:ext uri="{FF2B5EF4-FFF2-40B4-BE49-F238E27FC236}">
                <a16:creationId xmlns:a16="http://schemas.microsoft.com/office/drawing/2014/main" id="{6E835698-DE26-FDBC-ED56-DFD7F5E898F4}"/>
              </a:ext>
            </a:extLst>
          </p:cNvPr>
          <p:cNvSpPr/>
          <p:nvPr/>
        </p:nvSpPr>
        <p:spPr bwMode="auto">
          <a:xfrm rot="19506789">
            <a:off x="4656535" y="4236192"/>
            <a:ext cx="3372880" cy="1116375"/>
          </a:xfrm>
          <a:custGeom>
            <a:avLst/>
            <a:gdLst>
              <a:gd name="connsiteX0" fmla="*/ 0 w 2908004"/>
              <a:gd name="connsiteY0" fmla="*/ 130101 h 784121"/>
              <a:gd name="connsiteX1" fmla="*/ 2453151 w 2908004"/>
              <a:gd name="connsiteY1" fmla="*/ 130101 h 784121"/>
              <a:gd name="connsiteX2" fmla="*/ 2453151 w 2908004"/>
              <a:gd name="connsiteY2" fmla="*/ 0 h 784121"/>
              <a:gd name="connsiteX3" fmla="*/ 2908004 w 2908004"/>
              <a:gd name="connsiteY3" fmla="*/ 392061 h 784121"/>
              <a:gd name="connsiteX4" fmla="*/ 2453151 w 2908004"/>
              <a:gd name="connsiteY4" fmla="*/ 784121 h 784121"/>
              <a:gd name="connsiteX5" fmla="*/ 2453151 w 2908004"/>
              <a:gd name="connsiteY5" fmla="*/ 654020 h 784121"/>
              <a:gd name="connsiteX6" fmla="*/ 0 w 2908004"/>
              <a:gd name="connsiteY6" fmla="*/ 654020 h 784121"/>
              <a:gd name="connsiteX7" fmla="*/ 0 w 2908004"/>
              <a:gd name="connsiteY7" fmla="*/ 130101 h 784121"/>
              <a:gd name="connsiteX0" fmla="*/ 0 w 2908004"/>
              <a:gd name="connsiteY0" fmla="*/ 654020 h 784121"/>
              <a:gd name="connsiteX1" fmla="*/ 2453151 w 2908004"/>
              <a:gd name="connsiteY1" fmla="*/ 130101 h 784121"/>
              <a:gd name="connsiteX2" fmla="*/ 2453151 w 2908004"/>
              <a:gd name="connsiteY2" fmla="*/ 0 h 784121"/>
              <a:gd name="connsiteX3" fmla="*/ 2908004 w 2908004"/>
              <a:gd name="connsiteY3" fmla="*/ 392061 h 784121"/>
              <a:gd name="connsiteX4" fmla="*/ 2453151 w 2908004"/>
              <a:gd name="connsiteY4" fmla="*/ 784121 h 784121"/>
              <a:gd name="connsiteX5" fmla="*/ 2453151 w 2908004"/>
              <a:gd name="connsiteY5" fmla="*/ 654020 h 784121"/>
              <a:gd name="connsiteX6" fmla="*/ 0 w 2908004"/>
              <a:gd name="connsiteY6" fmla="*/ 654020 h 784121"/>
              <a:gd name="connsiteX0" fmla="*/ 0 w 3474488"/>
              <a:gd name="connsiteY0" fmla="*/ 196058 h 784121"/>
              <a:gd name="connsiteX1" fmla="*/ 3019635 w 3474488"/>
              <a:gd name="connsiteY1" fmla="*/ 130101 h 784121"/>
              <a:gd name="connsiteX2" fmla="*/ 3019635 w 3474488"/>
              <a:gd name="connsiteY2" fmla="*/ 0 h 784121"/>
              <a:gd name="connsiteX3" fmla="*/ 3474488 w 3474488"/>
              <a:gd name="connsiteY3" fmla="*/ 392061 h 784121"/>
              <a:gd name="connsiteX4" fmla="*/ 3019635 w 3474488"/>
              <a:gd name="connsiteY4" fmla="*/ 784121 h 784121"/>
              <a:gd name="connsiteX5" fmla="*/ 3019635 w 3474488"/>
              <a:gd name="connsiteY5" fmla="*/ 654020 h 784121"/>
              <a:gd name="connsiteX6" fmla="*/ 0 w 3474488"/>
              <a:gd name="connsiteY6" fmla="*/ 196058 h 784121"/>
              <a:gd name="connsiteX0" fmla="*/ 0 w 3474488"/>
              <a:gd name="connsiteY0" fmla="*/ 196058 h 784121"/>
              <a:gd name="connsiteX1" fmla="*/ 3019635 w 3474488"/>
              <a:gd name="connsiteY1" fmla="*/ 130101 h 784121"/>
              <a:gd name="connsiteX2" fmla="*/ 3019635 w 3474488"/>
              <a:gd name="connsiteY2" fmla="*/ 0 h 784121"/>
              <a:gd name="connsiteX3" fmla="*/ 3474488 w 3474488"/>
              <a:gd name="connsiteY3" fmla="*/ 392061 h 784121"/>
              <a:gd name="connsiteX4" fmla="*/ 3019635 w 3474488"/>
              <a:gd name="connsiteY4" fmla="*/ 784121 h 784121"/>
              <a:gd name="connsiteX5" fmla="*/ 3019635 w 3474488"/>
              <a:gd name="connsiteY5" fmla="*/ 654020 h 784121"/>
              <a:gd name="connsiteX6" fmla="*/ 0 w 3474488"/>
              <a:gd name="connsiteY6" fmla="*/ 196058 h 784121"/>
              <a:gd name="connsiteX0" fmla="*/ 0 w 3474488"/>
              <a:gd name="connsiteY0" fmla="*/ 196058 h 784121"/>
              <a:gd name="connsiteX1" fmla="*/ 3019635 w 3474488"/>
              <a:gd name="connsiteY1" fmla="*/ 130101 h 784121"/>
              <a:gd name="connsiteX2" fmla="*/ 3019635 w 3474488"/>
              <a:gd name="connsiteY2" fmla="*/ 0 h 784121"/>
              <a:gd name="connsiteX3" fmla="*/ 3474488 w 3474488"/>
              <a:gd name="connsiteY3" fmla="*/ 392061 h 784121"/>
              <a:gd name="connsiteX4" fmla="*/ 3019635 w 3474488"/>
              <a:gd name="connsiteY4" fmla="*/ 784121 h 784121"/>
              <a:gd name="connsiteX5" fmla="*/ 3019635 w 3474488"/>
              <a:gd name="connsiteY5" fmla="*/ 654020 h 784121"/>
              <a:gd name="connsiteX6" fmla="*/ 0 w 3474488"/>
              <a:gd name="connsiteY6" fmla="*/ 196058 h 784121"/>
              <a:gd name="connsiteX0" fmla="*/ 0 w 3474488"/>
              <a:gd name="connsiteY0" fmla="*/ 196058 h 784121"/>
              <a:gd name="connsiteX1" fmla="*/ 3019635 w 3474488"/>
              <a:gd name="connsiteY1" fmla="*/ 130101 h 784121"/>
              <a:gd name="connsiteX2" fmla="*/ 3019635 w 3474488"/>
              <a:gd name="connsiteY2" fmla="*/ 0 h 784121"/>
              <a:gd name="connsiteX3" fmla="*/ 3474488 w 3474488"/>
              <a:gd name="connsiteY3" fmla="*/ 392061 h 784121"/>
              <a:gd name="connsiteX4" fmla="*/ 3019635 w 3474488"/>
              <a:gd name="connsiteY4" fmla="*/ 784121 h 784121"/>
              <a:gd name="connsiteX5" fmla="*/ 3019635 w 3474488"/>
              <a:gd name="connsiteY5" fmla="*/ 654020 h 784121"/>
              <a:gd name="connsiteX6" fmla="*/ 0 w 3474488"/>
              <a:gd name="connsiteY6" fmla="*/ 196058 h 784121"/>
              <a:gd name="connsiteX0" fmla="*/ 0 w 3474488"/>
              <a:gd name="connsiteY0" fmla="*/ 196058 h 784121"/>
              <a:gd name="connsiteX1" fmla="*/ 3019635 w 3474488"/>
              <a:gd name="connsiteY1" fmla="*/ 130101 h 784121"/>
              <a:gd name="connsiteX2" fmla="*/ 3019635 w 3474488"/>
              <a:gd name="connsiteY2" fmla="*/ 0 h 784121"/>
              <a:gd name="connsiteX3" fmla="*/ 3474488 w 3474488"/>
              <a:gd name="connsiteY3" fmla="*/ 392061 h 784121"/>
              <a:gd name="connsiteX4" fmla="*/ 3019635 w 3474488"/>
              <a:gd name="connsiteY4" fmla="*/ 784121 h 784121"/>
              <a:gd name="connsiteX5" fmla="*/ 3019635 w 3474488"/>
              <a:gd name="connsiteY5" fmla="*/ 654020 h 784121"/>
              <a:gd name="connsiteX6" fmla="*/ 0 w 3474488"/>
              <a:gd name="connsiteY6" fmla="*/ 196058 h 784121"/>
              <a:gd name="connsiteX0" fmla="*/ 0 w 3474488"/>
              <a:gd name="connsiteY0" fmla="*/ 196058 h 784121"/>
              <a:gd name="connsiteX1" fmla="*/ 3019635 w 3474488"/>
              <a:gd name="connsiteY1" fmla="*/ 130101 h 784121"/>
              <a:gd name="connsiteX2" fmla="*/ 3019635 w 3474488"/>
              <a:gd name="connsiteY2" fmla="*/ 0 h 784121"/>
              <a:gd name="connsiteX3" fmla="*/ 3474488 w 3474488"/>
              <a:gd name="connsiteY3" fmla="*/ 392061 h 784121"/>
              <a:gd name="connsiteX4" fmla="*/ 3019635 w 3474488"/>
              <a:gd name="connsiteY4" fmla="*/ 784121 h 784121"/>
              <a:gd name="connsiteX5" fmla="*/ 3019635 w 3474488"/>
              <a:gd name="connsiteY5" fmla="*/ 654020 h 784121"/>
              <a:gd name="connsiteX6" fmla="*/ 0 w 3474488"/>
              <a:gd name="connsiteY6" fmla="*/ 196058 h 784121"/>
              <a:gd name="connsiteX0" fmla="*/ 0 w 3264930"/>
              <a:gd name="connsiteY0" fmla="*/ 0 h 981265"/>
              <a:gd name="connsiteX1" fmla="*/ 2810077 w 3264930"/>
              <a:gd name="connsiteY1" fmla="*/ 327245 h 981265"/>
              <a:gd name="connsiteX2" fmla="*/ 2810077 w 3264930"/>
              <a:gd name="connsiteY2" fmla="*/ 197144 h 981265"/>
              <a:gd name="connsiteX3" fmla="*/ 3264930 w 3264930"/>
              <a:gd name="connsiteY3" fmla="*/ 589205 h 981265"/>
              <a:gd name="connsiteX4" fmla="*/ 2810077 w 3264930"/>
              <a:gd name="connsiteY4" fmla="*/ 981265 h 981265"/>
              <a:gd name="connsiteX5" fmla="*/ 2810077 w 3264930"/>
              <a:gd name="connsiteY5" fmla="*/ 851164 h 981265"/>
              <a:gd name="connsiteX6" fmla="*/ 0 w 3264930"/>
              <a:gd name="connsiteY6" fmla="*/ 0 h 981265"/>
              <a:gd name="connsiteX0" fmla="*/ 0 w 3264930"/>
              <a:gd name="connsiteY0" fmla="*/ 0 h 981265"/>
              <a:gd name="connsiteX1" fmla="*/ 2810077 w 3264930"/>
              <a:gd name="connsiteY1" fmla="*/ 327245 h 981265"/>
              <a:gd name="connsiteX2" fmla="*/ 2810077 w 3264930"/>
              <a:gd name="connsiteY2" fmla="*/ 197144 h 981265"/>
              <a:gd name="connsiteX3" fmla="*/ 3264930 w 3264930"/>
              <a:gd name="connsiteY3" fmla="*/ 589205 h 981265"/>
              <a:gd name="connsiteX4" fmla="*/ 2810077 w 3264930"/>
              <a:gd name="connsiteY4" fmla="*/ 981265 h 981265"/>
              <a:gd name="connsiteX5" fmla="*/ 2810077 w 3264930"/>
              <a:gd name="connsiteY5" fmla="*/ 851164 h 981265"/>
              <a:gd name="connsiteX6" fmla="*/ 0 w 3264930"/>
              <a:gd name="connsiteY6" fmla="*/ 0 h 981265"/>
              <a:gd name="connsiteX0" fmla="*/ 0 w 3264930"/>
              <a:gd name="connsiteY0" fmla="*/ 0 h 981265"/>
              <a:gd name="connsiteX1" fmla="*/ 2810077 w 3264930"/>
              <a:gd name="connsiteY1" fmla="*/ 327245 h 981265"/>
              <a:gd name="connsiteX2" fmla="*/ 2810077 w 3264930"/>
              <a:gd name="connsiteY2" fmla="*/ 197144 h 981265"/>
              <a:gd name="connsiteX3" fmla="*/ 3264930 w 3264930"/>
              <a:gd name="connsiteY3" fmla="*/ 589205 h 981265"/>
              <a:gd name="connsiteX4" fmla="*/ 2810077 w 3264930"/>
              <a:gd name="connsiteY4" fmla="*/ 981265 h 981265"/>
              <a:gd name="connsiteX5" fmla="*/ 2810077 w 3264930"/>
              <a:gd name="connsiteY5" fmla="*/ 851164 h 981265"/>
              <a:gd name="connsiteX6" fmla="*/ 0 w 3264930"/>
              <a:gd name="connsiteY6" fmla="*/ 0 h 981265"/>
              <a:gd name="connsiteX0" fmla="*/ 0 w 3264930"/>
              <a:gd name="connsiteY0" fmla="*/ 0 h 981265"/>
              <a:gd name="connsiteX1" fmla="*/ 2810077 w 3264930"/>
              <a:gd name="connsiteY1" fmla="*/ 327245 h 981265"/>
              <a:gd name="connsiteX2" fmla="*/ 2810077 w 3264930"/>
              <a:gd name="connsiteY2" fmla="*/ 197144 h 981265"/>
              <a:gd name="connsiteX3" fmla="*/ 3264930 w 3264930"/>
              <a:gd name="connsiteY3" fmla="*/ 589205 h 981265"/>
              <a:gd name="connsiteX4" fmla="*/ 2810077 w 3264930"/>
              <a:gd name="connsiteY4" fmla="*/ 981265 h 981265"/>
              <a:gd name="connsiteX5" fmla="*/ 2810077 w 3264930"/>
              <a:gd name="connsiteY5" fmla="*/ 851164 h 981265"/>
              <a:gd name="connsiteX6" fmla="*/ 0 w 3264930"/>
              <a:gd name="connsiteY6" fmla="*/ 0 h 981265"/>
              <a:gd name="connsiteX0" fmla="*/ 0 w 3264930"/>
              <a:gd name="connsiteY0" fmla="*/ 0 h 981265"/>
              <a:gd name="connsiteX1" fmla="*/ 2810077 w 3264930"/>
              <a:gd name="connsiteY1" fmla="*/ 327245 h 981265"/>
              <a:gd name="connsiteX2" fmla="*/ 2810077 w 3264930"/>
              <a:gd name="connsiteY2" fmla="*/ 197144 h 981265"/>
              <a:gd name="connsiteX3" fmla="*/ 3264930 w 3264930"/>
              <a:gd name="connsiteY3" fmla="*/ 589205 h 981265"/>
              <a:gd name="connsiteX4" fmla="*/ 2810077 w 3264930"/>
              <a:gd name="connsiteY4" fmla="*/ 981265 h 981265"/>
              <a:gd name="connsiteX5" fmla="*/ 2810077 w 3264930"/>
              <a:gd name="connsiteY5" fmla="*/ 851164 h 981265"/>
              <a:gd name="connsiteX6" fmla="*/ 0 w 3264930"/>
              <a:gd name="connsiteY6" fmla="*/ 0 h 9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930" h="981265">
                <a:moveTo>
                  <a:pt x="0" y="0"/>
                </a:moveTo>
                <a:cubicBezTo>
                  <a:pt x="563277" y="161569"/>
                  <a:pt x="1733216" y="477014"/>
                  <a:pt x="2810077" y="327245"/>
                </a:cubicBezTo>
                <a:lnTo>
                  <a:pt x="2810077" y="197144"/>
                </a:lnTo>
                <a:lnTo>
                  <a:pt x="3264930" y="589205"/>
                </a:lnTo>
                <a:lnTo>
                  <a:pt x="2810077" y="981265"/>
                </a:lnTo>
                <a:lnTo>
                  <a:pt x="2810077" y="851164"/>
                </a:lnTo>
                <a:cubicBezTo>
                  <a:pt x="1274183" y="890505"/>
                  <a:pt x="488753" y="336947"/>
                  <a:pt x="0" y="0"/>
                </a:cubicBezTo>
                <a:close/>
              </a:path>
            </a:pathLst>
          </a:custGeom>
          <a:gradFill flip="none" rotWithShape="1">
            <a:gsLst>
              <a:gs pos="11000">
                <a:schemeClr val="bg1">
                  <a:alpha val="64000"/>
                </a:schemeClr>
              </a:gs>
              <a:gs pos="100000">
                <a:schemeClr val="accent2">
                  <a:lumMod val="40000"/>
                  <a:lumOff val="60000"/>
                </a:schemeClr>
              </a:gs>
            </a:gsLst>
            <a:lin ang="0" scaled="1"/>
            <a:tileRect/>
          </a:gra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6" name="投影片編號版面配置區 5">
            <a:extLst>
              <a:ext uri="{FF2B5EF4-FFF2-40B4-BE49-F238E27FC236}">
                <a16:creationId xmlns:a16="http://schemas.microsoft.com/office/drawing/2014/main" id="{0B347ACE-8DDB-C061-4EDB-820B05AE3614}"/>
              </a:ext>
            </a:extLst>
          </p:cNvPr>
          <p:cNvSpPr>
            <a:spLocks noGrp="1"/>
          </p:cNvSpPr>
          <p:nvPr>
            <p:ph type="sldNum" sz="quarter" idx="16"/>
          </p:nvPr>
        </p:nvSpPr>
        <p:spPr/>
        <p:txBody>
          <a:bodyPr/>
          <a:lstStyle/>
          <a:p>
            <a:fld id="{347ED145-AFDC-5146-9F05-321CC8817212}" type="slidenum">
              <a:rPr kumimoji="1" lang="zh-TW" altLang="en-US" smtClean="0"/>
              <a:pPr/>
              <a:t>12</a:t>
            </a:fld>
            <a:endParaRPr kumimoji="1" lang="zh-TW" altLang="en-US" dirty="0"/>
          </a:p>
        </p:txBody>
      </p:sp>
      <p:sp>
        <p:nvSpPr>
          <p:cNvPr id="2" name="標題 4">
            <a:extLst>
              <a:ext uri="{FF2B5EF4-FFF2-40B4-BE49-F238E27FC236}">
                <a16:creationId xmlns:a16="http://schemas.microsoft.com/office/drawing/2014/main" id="{6931A52E-D4AC-C29E-4334-627A3FCBB295}"/>
              </a:ext>
            </a:extLst>
          </p:cNvPr>
          <p:cNvSpPr>
            <a:spLocks noGrp="1"/>
          </p:cNvSpPr>
          <p:nvPr>
            <p:ph type="title"/>
          </p:nvPr>
        </p:nvSpPr>
        <p:spPr>
          <a:xfrm>
            <a:off x="245907" y="188640"/>
            <a:ext cx="8898093" cy="874680"/>
          </a:xfrm>
        </p:spPr>
        <p:txBody>
          <a:bodyPr>
            <a:normAutofit/>
          </a:bodyPr>
          <a:lstStyle/>
          <a:p>
            <a:r>
              <a:rPr lang="en-US" altLang="zh-TW" dirty="0">
                <a:solidFill>
                  <a:schemeClr val="accent1"/>
                </a:solidFill>
                <a:latin typeface="+mn-lt"/>
              </a:rPr>
              <a:t>12” Fab Equipment Investment</a:t>
            </a:r>
            <a:endParaRPr lang="zh-TW" altLang="en-US" dirty="0">
              <a:solidFill>
                <a:schemeClr val="accent1"/>
              </a:solidFill>
              <a:latin typeface="+mn-lt"/>
            </a:endParaRPr>
          </a:p>
        </p:txBody>
      </p:sp>
      <p:sp>
        <p:nvSpPr>
          <p:cNvPr id="8" name="文字版面配置區 2">
            <a:extLst>
              <a:ext uri="{FF2B5EF4-FFF2-40B4-BE49-F238E27FC236}">
                <a16:creationId xmlns:a16="http://schemas.microsoft.com/office/drawing/2014/main" id="{B80473CB-392E-FA5F-1AA1-A9D8F05E6B68}"/>
              </a:ext>
            </a:extLst>
          </p:cNvPr>
          <p:cNvSpPr>
            <a:spLocks noGrp="1"/>
          </p:cNvSpPr>
          <p:nvPr>
            <p:ph type="body" sz="quarter" idx="15"/>
          </p:nvPr>
        </p:nvSpPr>
        <p:spPr>
          <a:xfrm>
            <a:off x="246063" y="1189037"/>
            <a:ext cx="8650287" cy="1464057"/>
          </a:xfrm>
        </p:spPr>
        <p:txBody>
          <a:bodyPr>
            <a:noAutofit/>
          </a:bodyPr>
          <a:lstStyle/>
          <a:p>
            <a:pPr algn="just">
              <a:lnSpc>
                <a:spcPct val="122000"/>
              </a:lnSpc>
            </a:pPr>
            <a:r>
              <a:rPr lang="en-US" altLang="zh-TW" sz="1350" dirty="0">
                <a:solidFill>
                  <a:srgbClr val="006778"/>
                </a:solidFill>
              </a:rPr>
              <a:t>Worldwide 12” fab equipment investment is expected to increase 20% to US$116.5 billion in 2025 and 12% to US$130.5 billion in 2026 before hitting a record high in 2027 according to the research.</a:t>
            </a:r>
          </a:p>
          <a:p>
            <a:pPr algn="just">
              <a:lnSpc>
                <a:spcPct val="122000"/>
              </a:lnSpc>
              <a:spcBef>
                <a:spcPts val="600"/>
              </a:spcBef>
            </a:pPr>
            <a:r>
              <a:rPr lang="en-US" altLang="zh-TW" sz="1350" dirty="0">
                <a:solidFill>
                  <a:srgbClr val="006778"/>
                </a:solidFill>
              </a:rPr>
              <a:t>The foundry segment is leading in growth to meet demand for generative AI, automotive, and intelligent edge devices, while the memory segment ranks second, with increased investment in 300mm fab equipment over the coming years indicating the capacity needed to meet demand driven by new AI applications.</a:t>
            </a:r>
          </a:p>
        </p:txBody>
      </p:sp>
      <p:sp>
        <p:nvSpPr>
          <p:cNvPr id="32" name="矩形: 圓角 31">
            <a:extLst>
              <a:ext uri="{FF2B5EF4-FFF2-40B4-BE49-F238E27FC236}">
                <a16:creationId xmlns:a16="http://schemas.microsoft.com/office/drawing/2014/main" id="{F5BDD80F-4BBF-3673-E7A6-6C62926E76BC}"/>
              </a:ext>
            </a:extLst>
          </p:cNvPr>
          <p:cNvSpPr/>
          <p:nvPr/>
        </p:nvSpPr>
        <p:spPr>
          <a:xfrm>
            <a:off x="3321366" y="2775046"/>
            <a:ext cx="5586837" cy="21544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chemeClr val="bg1"/>
                </a:solidFill>
              </a:rPr>
              <a:t>12” Fab Equipment Spending Forecast</a:t>
            </a:r>
          </a:p>
        </p:txBody>
      </p:sp>
      <p:grpSp>
        <p:nvGrpSpPr>
          <p:cNvPr id="40" name="群組 39">
            <a:extLst>
              <a:ext uri="{FF2B5EF4-FFF2-40B4-BE49-F238E27FC236}">
                <a16:creationId xmlns:a16="http://schemas.microsoft.com/office/drawing/2014/main" id="{CAB0A336-85E0-ED68-F5C6-697CF67327FF}"/>
              </a:ext>
            </a:extLst>
          </p:cNvPr>
          <p:cNvGrpSpPr/>
          <p:nvPr/>
        </p:nvGrpSpPr>
        <p:grpSpPr>
          <a:xfrm>
            <a:off x="3245455" y="3375371"/>
            <a:ext cx="5690728" cy="3080020"/>
            <a:chOff x="3073290" y="2480376"/>
            <a:chExt cx="5926951" cy="3722161"/>
          </a:xfrm>
        </p:grpSpPr>
        <p:graphicFrame>
          <p:nvGraphicFramePr>
            <p:cNvPr id="31" name="圖表 30">
              <a:extLst>
                <a:ext uri="{FF2B5EF4-FFF2-40B4-BE49-F238E27FC236}">
                  <a16:creationId xmlns:a16="http://schemas.microsoft.com/office/drawing/2014/main" id="{D36CEE89-41BF-9926-C381-9D3C07B32B40}"/>
                </a:ext>
              </a:extLst>
            </p:cNvPr>
            <p:cNvGraphicFramePr/>
            <p:nvPr>
              <p:extLst>
                <p:ext uri="{D42A27DB-BD31-4B8C-83A1-F6EECF244321}">
                  <p14:modId xmlns:p14="http://schemas.microsoft.com/office/powerpoint/2010/main" val="3343850593"/>
                </p:ext>
              </p:extLst>
            </p:nvPr>
          </p:nvGraphicFramePr>
          <p:xfrm>
            <a:off x="3073290" y="2778729"/>
            <a:ext cx="5904000" cy="3423808"/>
          </p:xfrm>
          <a:graphic>
            <a:graphicData uri="http://schemas.openxmlformats.org/drawingml/2006/chart">
              <c:chart xmlns:c="http://schemas.openxmlformats.org/drawingml/2006/chart" xmlns:r="http://schemas.openxmlformats.org/officeDocument/2006/relationships" r:id="rId3"/>
            </a:graphicData>
          </a:graphic>
        </p:graphicFrame>
        <p:sp>
          <p:nvSpPr>
            <p:cNvPr id="36" name="文字方塊 35">
              <a:extLst>
                <a:ext uri="{FF2B5EF4-FFF2-40B4-BE49-F238E27FC236}">
                  <a16:creationId xmlns:a16="http://schemas.microsoft.com/office/drawing/2014/main" id="{2F0AC09E-5E31-CEBA-592D-97458FE4CA76}"/>
                </a:ext>
              </a:extLst>
            </p:cNvPr>
            <p:cNvSpPr txBox="1"/>
            <p:nvPr/>
          </p:nvSpPr>
          <p:spPr>
            <a:xfrm>
              <a:off x="8049137" y="3020643"/>
              <a:ext cx="902380" cy="334749"/>
            </a:xfrm>
            <a:prstGeom prst="rect">
              <a:avLst/>
            </a:prstGeom>
            <a:noFill/>
          </p:spPr>
          <p:txBody>
            <a:bodyPr wrap="square" rtlCol="0">
              <a:spAutoFit/>
            </a:bodyPr>
            <a:lstStyle/>
            <a:p>
              <a:pPr algn="ctr"/>
              <a:r>
                <a:rPr lang="en-US" altLang="zh-TW" sz="1200" b="1" dirty="0">
                  <a:solidFill>
                    <a:srgbClr val="ED972F"/>
                  </a:solidFill>
                </a:rPr>
                <a:t>137</a:t>
              </a:r>
              <a:r>
                <a:rPr lang="zh-TW" altLang="en-US" sz="1200" b="1" dirty="0">
                  <a:solidFill>
                    <a:srgbClr val="ED972F"/>
                  </a:solidFill>
                </a:rPr>
                <a:t> </a:t>
              </a:r>
            </a:p>
          </p:txBody>
        </p:sp>
        <p:sp>
          <p:nvSpPr>
            <p:cNvPr id="37" name="文字方塊 36">
              <a:extLst>
                <a:ext uri="{FF2B5EF4-FFF2-40B4-BE49-F238E27FC236}">
                  <a16:creationId xmlns:a16="http://schemas.microsoft.com/office/drawing/2014/main" id="{02E984D1-B19A-C98F-5636-3483696C95A7}"/>
                </a:ext>
              </a:extLst>
            </p:cNvPr>
            <p:cNvSpPr txBox="1"/>
            <p:nvPr/>
          </p:nvSpPr>
          <p:spPr>
            <a:xfrm>
              <a:off x="8000411" y="2480376"/>
              <a:ext cx="999830" cy="498342"/>
            </a:xfrm>
            <a:prstGeom prst="rect">
              <a:avLst/>
            </a:prstGeom>
            <a:noFill/>
          </p:spPr>
          <p:txBody>
            <a:bodyPr wrap="square" rtlCol="0">
              <a:spAutoFit/>
            </a:bodyPr>
            <a:lstStyle/>
            <a:p>
              <a:pPr algn="ctr"/>
              <a:r>
                <a:rPr lang="en-US" altLang="zh-TW" sz="1100" b="1" dirty="0">
                  <a:solidFill>
                    <a:srgbClr val="ED972F"/>
                  </a:solidFill>
                </a:rPr>
                <a:t>Record High !</a:t>
              </a:r>
              <a:endParaRPr lang="zh-TW" altLang="en-US" sz="1100" b="1" dirty="0">
                <a:solidFill>
                  <a:srgbClr val="ED972F"/>
                </a:solidFill>
              </a:endParaRPr>
            </a:p>
          </p:txBody>
        </p:sp>
      </p:grpSp>
      <p:sp>
        <p:nvSpPr>
          <p:cNvPr id="38" name="文字方塊 37">
            <a:extLst>
              <a:ext uri="{FF2B5EF4-FFF2-40B4-BE49-F238E27FC236}">
                <a16:creationId xmlns:a16="http://schemas.microsoft.com/office/drawing/2014/main" id="{13FEFAB4-0631-8D60-405E-AEB536673E05}"/>
              </a:ext>
            </a:extLst>
          </p:cNvPr>
          <p:cNvSpPr txBox="1"/>
          <p:nvPr/>
        </p:nvSpPr>
        <p:spPr>
          <a:xfrm>
            <a:off x="3237089" y="3321278"/>
            <a:ext cx="824837" cy="230832"/>
          </a:xfrm>
          <a:prstGeom prst="rect">
            <a:avLst/>
          </a:prstGeom>
          <a:noFill/>
        </p:spPr>
        <p:txBody>
          <a:bodyPr wrap="square" rtlCol="0">
            <a:spAutoFit/>
          </a:bodyPr>
          <a:lstStyle/>
          <a:p>
            <a:r>
              <a:rPr lang="en-US" altLang="zh-TW" sz="900" dirty="0">
                <a:solidFill>
                  <a:srgbClr val="A6A6A6"/>
                </a:solidFill>
              </a:rPr>
              <a:t>(USD Bn)</a:t>
            </a:r>
            <a:endParaRPr lang="zh-TW" altLang="en-US" sz="900" dirty="0">
              <a:solidFill>
                <a:srgbClr val="A6A6A6"/>
              </a:solidFill>
            </a:endParaRPr>
          </a:p>
        </p:txBody>
      </p:sp>
      <p:sp>
        <p:nvSpPr>
          <p:cNvPr id="39" name="文字版面配置區 4">
            <a:extLst>
              <a:ext uri="{FF2B5EF4-FFF2-40B4-BE49-F238E27FC236}">
                <a16:creationId xmlns:a16="http://schemas.microsoft.com/office/drawing/2014/main" id="{1623FE1B-E6A0-47C2-3C9B-71C31B003674}"/>
              </a:ext>
            </a:extLst>
          </p:cNvPr>
          <p:cNvSpPr txBox="1">
            <a:spLocks/>
          </p:cNvSpPr>
          <p:nvPr/>
        </p:nvSpPr>
        <p:spPr>
          <a:xfrm>
            <a:off x="245908" y="6064330"/>
            <a:ext cx="8650442" cy="390035"/>
          </a:xfrm>
          <a:prstGeom prst="rect">
            <a:avLst/>
          </a:prstGeom>
        </p:spPr>
        <p:txBody>
          <a:bodyPr vert="horz" lIns="0" tIns="0" rIns="0" bIns="0" rtlCol="0" anchor="b" anchorCtr="0">
            <a:normAutofit/>
          </a:bodyPr>
          <a:lstStyle>
            <a:lvl1pPr indent="0" defTabSz="957263" fontAlgn="base">
              <a:lnSpc>
                <a:spcPct val="90000"/>
              </a:lnSpc>
              <a:spcBef>
                <a:spcPts val="0"/>
              </a:spcBef>
              <a:spcAft>
                <a:spcPts val="0"/>
              </a:spcAft>
              <a:buClrTx/>
              <a:buFontTx/>
              <a:buNone/>
              <a:defRPr lang="en-GB" sz="700" b="0" i="1" baseline="0" dirty="0" smtClean="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TW" dirty="0"/>
              <a:t>Source: SEMI, March 2024</a:t>
            </a:r>
          </a:p>
        </p:txBody>
      </p:sp>
      <p:sp>
        <p:nvSpPr>
          <p:cNvPr id="16" name="Flowchart: Alternate Process 127">
            <a:extLst>
              <a:ext uri="{FF2B5EF4-FFF2-40B4-BE49-F238E27FC236}">
                <a16:creationId xmlns:a16="http://schemas.microsoft.com/office/drawing/2014/main" id="{01B3C093-560E-8F82-7899-A5BDD90A9763}"/>
              </a:ext>
            </a:extLst>
          </p:cNvPr>
          <p:cNvSpPr/>
          <p:nvPr/>
        </p:nvSpPr>
        <p:spPr bwMode="auto">
          <a:xfrm>
            <a:off x="392517" y="5793986"/>
            <a:ext cx="2673439" cy="410839"/>
          </a:xfrm>
          <a:prstGeom prst="flowChartAlternateProcess">
            <a:avLst/>
          </a:prstGeom>
          <a:solidFill>
            <a:srgbClr val="307F9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Arial" pitchFamily="34" charset="0"/>
              <a:ea typeface="STKaiti"/>
              <a:cs typeface="+mn-cs"/>
            </a:endParaRPr>
          </a:p>
        </p:txBody>
      </p:sp>
      <p:sp>
        <p:nvSpPr>
          <p:cNvPr id="17" name="Rectangle: Top Corners Rounded 60">
            <a:extLst>
              <a:ext uri="{FF2B5EF4-FFF2-40B4-BE49-F238E27FC236}">
                <a16:creationId xmlns:a16="http://schemas.microsoft.com/office/drawing/2014/main" id="{E0E4D37A-CA06-AE75-A222-AB2527A9BD04}"/>
              </a:ext>
            </a:extLst>
          </p:cNvPr>
          <p:cNvSpPr/>
          <p:nvPr/>
        </p:nvSpPr>
        <p:spPr bwMode="auto">
          <a:xfrm>
            <a:off x="322723" y="3396401"/>
            <a:ext cx="2807705" cy="2664621"/>
          </a:xfrm>
          <a:prstGeom prst="round2SameRect">
            <a:avLst>
              <a:gd name="adj1" fmla="val 36979"/>
              <a:gd name="adj2" fmla="val 0"/>
            </a:avLst>
          </a:prstGeom>
          <a:solidFill>
            <a:schemeClr val="accent3">
              <a:lumMod val="40000"/>
              <a:lumOff val="60000"/>
            </a:schemeClr>
          </a:solidFill>
          <a:ln w="6350" cap="flat" cmpd="sng" algn="ctr">
            <a:noFill/>
            <a:prstDash val="solid"/>
            <a:round/>
            <a:headEnd type="none" w="med" len="med"/>
            <a:tailEnd type="none" w="med" len="med"/>
          </a:ln>
          <a:effectLst>
            <a:outerShdw blurRad="50800" dist="38100" dir="2700000" algn="tl" rotWithShape="0">
              <a:schemeClr val="bg1">
                <a:lumMod val="95000"/>
                <a:alpha val="41000"/>
              </a:schemeClr>
            </a:outerShdw>
          </a:effectLst>
        </p:spPr>
        <p:txBody>
          <a:bodyPr vert="horz" wrap="non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E6E6E6"/>
              </a:solidFill>
              <a:effectLst/>
              <a:uLnTx/>
              <a:uFillTx/>
              <a:latin typeface="Franklin Gothic Book"/>
              <a:ea typeface="STKaiti"/>
              <a:cs typeface="+mn-cs"/>
            </a:endParaRPr>
          </a:p>
        </p:txBody>
      </p:sp>
      <p:sp>
        <p:nvSpPr>
          <p:cNvPr id="22" name="矩形 21">
            <a:extLst>
              <a:ext uri="{FF2B5EF4-FFF2-40B4-BE49-F238E27FC236}">
                <a16:creationId xmlns:a16="http://schemas.microsoft.com/office/drawing/2014/main" id="{B3DA7F43-E9C1-913F-6711-0EE4EA773A24}"/>
              </a:ext>
            </a:extLst>
          </p:cNvPr>
          <p:cNvSpPr/>
          <p:nvPr/>
        </p:nvSpPr>
        <p:spPr>
          <a:xfrm>
            <a:off x="305771" y="4343580"/>
            <a:ext cx="2793687" cy="345223"/>
          </a:xfrm>
          <a:prstGeom prst="rect">
            <a:avLst/>
          </a:prstGeom>
        </p:spPr>
        <p:txBody>
          <a:bodyPr wrap="square">
            <a:spAutoFit/>
          </a:bodyPr>
          <a:lstStyle/>
          <a:p>
            <a:pPr algn="ctr">
              <a:lnSpc>
                <a:spcPct val="150000"/>
              </a:lnSpc>
            </a:pPr>
            <a:endParaRPr lang="en-US" altLang="zh-TW" sz="1250" dirty="0">
              <a:solidFill>
                <a:srgbClr val="307F98"/>
              </a:solidFill>
              <a:latin typeface="+mj-lt"/>
              <a:ea typeface="MS PGothic" pitchFamily="34" charset="-128"/>
              <a:cs typeface="Arial" panose="020B0604020202020204" pitchFamily="34" charset="0"/>
            </a:endParaRPr>
          </a:p>
        </p:txBody>
      </p:sp>
      <p:sp>
        <p:nvSpPr>
          <p:cNvPr id="28" name="Isosceles Triangle 1325">
            <a:extLst>
              <a:ext uri="{FF2B5EF4-FFF2-40B4-BE49-F238E27FC236}">
                <a16:creationId xmlns:a16="http://schemas.microsoft.com/office/drawing/2014/main" id="{E392D568-7AEC-C3D7-E1E1-4E8FBBE9CC68}"/>
              </a:ext>
            </a:extLst>
          </p:cNvPr>
          <p:cNvSpPr/>
          <p:nvPr/>
        </p:nvSpPr>
        <p:spPr bwMode="auto">
          <a:xfrm rot="10800000">
            <a:off x="1646747" y="3558816"/>
            <a:ext cx="152644" cy="252000"/>
          </a:xfrm>
          <a:prstGeom prst="triangle">
            <a:avLst/>
          </a:prstGeom>
          <a:solidFill>
            <a:srgbClr val="307F9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400" b="0" i="0" u="none" strike="noStrike" kern="1200" cap="none" spc="0" normalizeH="0" baseline="0" noProof="0" dirty="0">
              <a:ln>
                <a:noFill/>
              </a:ln>
              <a:solidFill>
                <a:srgbClr val="53565A"/>
              </a:solidFill>
              <a:effectLst/>
              <a:uLnTx/>
              <a:uFillTx/>
              <a:latin typeface="Arial" pitchFamily="34" charset="0"/>
              <a:ea typeface="STKaiti"/>
              <a:cs typeface="+mn-cs"/>
            </a:endParaRPr>
          </a:p>
        </p:txBody>
      </p:sp>
      <p:grpSp>
        <p:nvGrpSpPr>
          <p:cNvPr id="48" name="群組 47">
            <a:extLst>
              <a:ext uri="{FF2B5EF4-FFF2-40B4-BE49-F238E27FC236}">
                <a16:creationId xmlns:a16="http://schemas.microsoft.com/office/drawing/2014/main" id="{10477F42-3519-06C1-F5AB-3091C73CB65D}"/>
              </a:ext>
            </a:extLst>
          </p:cNvPr>
          <p:cNvGrpSpPr/>
          <p:nvPr/>
        </p:nvGrpSpPr>
        <p:grpSpPr>
          <a:xfrm>
            <a:off x="143638" y="2532152"/>
            <a:ext cx="2986789" cy="1034626"/>
            <a:chOff x="145444" y="2637466"/>
            <a:chExt cx="2984983" cy="1113660"/>
          </a:xfrm>
        </p:grpSpPr>
        <p:sp>
          <p:nvSpPr>
            <p:cNvPr id="43" name="矩形: 圓角 42">
              <a:extLst>
                <a:ext uri="{FF2B5EF4-FFF2-40B4-BE49-F238E27FC236}">
                  <a16:creationId xmlns:a16="http://schemas.microsoft.com/office/drawing/2014/main" id="{614FDB47-AA23-CC22-F49E-561FEA1EC1E0}"/>
                </a:ext>
              </a:extLst>
            </p:cNvPr>
            <p:cNvSpPr/>
            <p:nvPr/>
          </p:nvSpPr>
          <p:spPr>
            <a:xfrm>
              <a:off x="346747" y="2891401"/>
              <a:ext cx="2783680" cy="859725"/>
            </a:xfrm>
            <a:prstGeom prst="roundRect">
              <a:avLst/>
            </a:prstGeom>
            <a:solidFill>
              <a:schemeClr val="bg1"/>
            </a:solidFill>
            <a:ln w="19050">
              <a:solidFill>
                <a:srgbClr val="307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sz="1400" dirty="0"/>
            </a:p>
            <a:p>
              <a:pPr algn="ctr"/>
              <a:endParaRPr lang="zh-TW" altLang="en-US" dirty="0"/>
            </a:p>
          </p:txBody>
        </p:sp>
        <p:sp>
          <p:nvSpPr>
            <p:cNvPr id="45" name="橢圓 44">
              <a:extLst>
                <a:ext uri="{FF2B5EF4-FFF2-40B4-BE49-F238E27FC236}">
                  <a16:creationId xmlns:a16="http://schemas.microsoft.com/office/drawing/2014/main" id="{110A6CCC-30EF-576E-A370-40EB2D62FB82}"/>
                </a:ext>
              </a:extLst>
            </p:cNvPr>
            <p:cNvSpPr/>
            <p:nvPr/>
          </p:nvSpPr>
          <p:spPr>
            <a:xfrm>
              <a:off x="145444" y="2637466"/>
              <a:ext cx="388800" cy="390035"/>
            </a:xfrm>
            <a:prstGeom prst="ellipse">
              <a:avLst/>
            </a:prstGeom>
            <a:solidFill>
              <a:srgbClr val="307F98"/>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6" name="圖片 45">
              <a:extLst>
                <a:ext uri="{FF2B5EF4-FFF2-40B4-BE49-F238E27FC236}">
                  <a16:creationId xmlns:a16="http://schemas.microsoft.com/office/drawing/2014/main" id="{6AE990F6-8B7C-2982-86CF-A61E1DDCECEF}"/>
                </a:ext>
              </a:extLst>
            </p:cNvPr>
            <p:cNvPicPr>
              <a:picLocks noChangeAspect="1"/>
            </p:cNvPicPr>
            <p:nvPr/>
          </p:nvPicPr>
          <p:blipFill>
            <a:blip r:embed="rId4"/>
            <a:stretch>
              <a:fillRect/>
            </a:stretch>
          </p:blipFill>
          <p:spPr>
            <a:xfrm>
              <a:off x="231789" y="2709894"/>
              <a:ext cx="229914" cy="229914"/>
            </a:xfrm>
            <a:prstGeom prst="rect">
              <a:avLst/>
            </a:prstGeom>
          </p:spPr>
        </p:pic>
      </p:grpSp>
      <p:sp>
        <p:nvSpPr>
          <p:cNvPr id="47" name="文字方塊 46">
            <a:extLst>
              <a:ext uri="{FF2B5EF4-FFF2-40B4-BE49-F238E27FC236}">
                <a16:creationId xmlns:a16="http://schemas.microsoft.com/office/drawing/2014/main" id="{C675931B-7CF2-2AF8-7D6B-C2CB1DACD61E}"/>
              </a:ext>
            </a:extLst>
          </p:cNvPr>
          <p:cNvSpPr txBox="1"/>
          <p:nvPr/>
        </p:nvSpPr>
        <p:spPr>
          <a:xfrm>
            <a:off x="423424" y="2922716"/>
            <a:ext cx="2599290" cy="492443"/>
          </a:xfrm>
          <a:prstGeom prst="rect">
            <a:avLst/>
          </a:prstGeom>
          <a:noFill/>
        </p:spPr>
        <p:txBody>
          <a:bodyPr wrap="square" rtlCol="0">
            <a:spAutoFit/>
          </a:bodyPr>
          <a:lstStyle/>
          <a:p>
            <a:pPr algn="ctr"/>
            <a:r>
              <a:rPr lang="en-US" altLang="zh-TW" sz="1300" dirty="0">
                <a:solidFill>
                  <a:srgbClr val="307F98"/>
                </a:solidFill>
              </a:rPr>
              <a:t>GlobalWafers allocates its entire Capex to advanced processes</a:t>
            </a:r>
          </a:p>
        </p:txBody>
      </p:sp>
      <p:grpSp>
        <p:nvGrpSpPr>
          <p:cNvPr id="54" name="群組 53">
            <a:extLst>
              <a:ext uri="{FF2B5EF4-FFF2-40B4-BE49-F238E27FC236}">
                <a16:creationId xmlns:a16="http://schemas.microsoft.com/office/drawing/2014/main" id="{F9AC7D7E-44CE-C147-268F-8E8F2EB3BAEB}"/>
              </a:ext>
            </a:extLst>
          </p:cNvPr>
          <p:cNvGrpSpPr/>
          <p:nvPr/>
        </p:nvGrpSpPr>
        <p:grpSpPr>
          <a:xfrm>
            <a:off x="484521" y="3822928"/>
            <a:ext cx="2816184" cy="2094562"/>
            <a:chOff x="501808" y="3912208"/>
            <a:chExt cx="2816184" cy="2094562"/>
          </a:xfrm>
        </p:grpSpPr>
        <p:sp>
          <p:nvSpPr>
            <p:cNvPr id="21" name="矩形 20">
              <a:extLst>
                <a:ext uri="{FF2B5EF4-FFF2-40B4-BE49-F238E27FC236}">
                  <a16:creationId xmlns:a16="http://schemas.microsoft.com/office/drawing/2014/main" id="{94BD9B3E-09F2-06FC-FD6B-F22C9F171655}"/>
                </a:ext>
              </a:extLst>
            </p:cNvPr>
            <p:cNvSpPr/>
            <p:nvPr/>
          </p:nvSpPr>
          <p:spPr>
            <a:xfrm>
              <a:off x="538826" y="3912208"/>
              <a:ext cx="2668417" cy="612155"/>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zh-TW" sz="1200" b="1" dirty="0">
                  <a:solidFill>
                    <a:srgbClr val="ED972F"/>
                  </a:solidFill>
                </a:rPr>
                <a:t>Large-Size Wafers</a:t>
              </a:r>
            </a:p>
            <a:p>
              <a:pPr>
                <a:lnSpc>
                  <a:spcPct val="150000"/>
                </a:lnSpc>
              </a:pPr>
              <a:r>
                <a:rPr lang="en-US" altLang="zh-TW" sz="1200" b="1" dirty="0">
                  <a:solidFill>
                    <a:srgbClr val="ED972F"/>
                  </a:solidFill>
                </a:rPr>
                <a:t>    </a:t>
              </a:r>
              <a:r>
                <a:rPr lang="en-US" altLang="zh-TW" sz="1200" dirty="0"/>
                <a:t>- 12” PW        - 12” EPI</a:t>
              </a:r>
            </a:p>
          </p:txBody>
        </p:sp>
        <p:sp>
          <p:nvSpPr>
            <p:cNvPr id="52" name="矩形 51">
              <a:extLst>
                <a:ext uri="{FF2B5EF4-FFF2-40B4-BE49-F238E27FC236}">
                  <a16:creationId xmlns:a16="http://schemas.microsoft.com/office/drawing/2014/main" id="{57E92E6F-9EB0-D2C3-9915-DF7690FEB6B3}"/>
                </a:ext>
              </a:extLst>
            </p:cNvPr>
            <p:cNvSpPr/>
            <p:nvPr/>
          </p:nvSpPr>
          <p:spPr>
            <a:xfrm>
              <a:off x="510287" y="4514791"/>
              <a:ext cx="2807705" cy="612155"/>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zh-TW" sz="1200" b="1" dirty="0">
                  <a:solidFill>
                    <a:srgbClr val="ED972F"/>
                  </a:solidFill>
                </a:rPr>
                <a:t>Special Wafers</a:t>
              </a:r>
            </a:p>
            <a:p>
              <a:pPr>
                <a:lnSpc>
                  <a:spcPct val="150000"/>
                </a:lnSpc>
              </a:pPr>
              <a:r>
                <a:rPr lang="en-US" altLang="zh-TW" sz="1200" b="1" dirty="0">
                  <a:solidFill>
                    <a:srgbClr val="ED972F"/>
                  </a:solidFill>
                </a:rPr>
                <a:t>     </a:t>
              </a:r>
              <a:r>
                <a:rPr lang="en-US" altLang="zh-TW" sz="1200" dirty="0"/>
                <a:t>- 8” FZ           - 12” SOI</a:t>
              </a:r>
            </a:p>
          </p:txBody>
        </p:sp>
        <p:sp>
          <p:nvSpPr>
            <p:cNvPr id="53" name="矩形 52">
              <a:extLst>
                <a:ext uri="{FF2B5EF4-FFF2-40B4-BE49-F238E27FC236}">
                  <a16:creationId xmlns:a16="http://schemas.microsoft.com/office/drawing/2014/main" id="{D1E4C95E-6698-A10A-D066-F01B75B2535D}"/>
                </a:ext>
              </a:extLst>
            </p:cNvPr>
            <p:cNvSpPr/>
            <p:nvPr/>
          </p:nvSpPr>
          <p:spPr>
            <a:xfrm>
              <a:off x="501808" y="5117616"/>
              <a:ext cx="2807705" cy="889154"/>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zh-TW" sz="1200" b="1" dirty="0">
                  <a:solidFill>
                    <a:srgbClr val="ED972F"/>
                  </a:solidFill>
                </a:rPr>
                <a:t>Compound Semiconductors</a:t>
              </a:r>
            </a:p>
            <a:p>
              <a:pPr marL="188550">
                <a:lnSpc>
                  <a:spcPct val="150000"/>
                </a:lnSpc>
              </a:pPr>
              <a:r>
                <a:rPr lang="en-US" altLang="zh-TW" sz="1200" dirty="0"/>
                <a:t>- </a:t>
              </a:r>
              <a:r>
                <a:rPr lang="en-US" altLang="zh-TW" sz="1200" dirty="0" err="1"/>
                <a:t>SiC</a:t>
              </a:r>
              <a:r>
                <a:rPr lang="en-US" altLang="zh-TW" sz="1200" dirty="0"/>
                <a:t>               - SiC EPI</a:t>
              </a:r>
            </a:p>
            <a:p>
              <a:pPr marL="188550">
                <a:lnSpc>
                  <a:spcPct val="150000"/>
                </a:lnSpc>
              </a:pPr>
              <a:r>
                <a:rPr lang="en-US" altLang="zh-TW" sz="1200" dirty="0"/>
                <a:t>- GaN on Si</a:t>
              </a:r>
            </a:p>
          </p:txBody>
        </p:sp>
      </p:grpSp>
    </p:spTree>
    <p:extLst>
      <p:ext uri="{BB962C8B-B14F-4D97-AF65-F5344CB8AC3E}">
        <p14:creationId xmlns:p14="http://schemas.microsoft.com/office/powerpoint/2010/main" val="530976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C60BD5E1-49F1-4BF0-F523-EE801E3FCC3C}"/>
              </a:ext>
            </a:extLst>
          </p:cNvPr>
          <p:cNvSpPr>
            <a:spLocks noGrp="1"/>
          </p:cNvSpPr>
          <p:nvPr>
            <p:ph type="sldNum" sz="quarter" idx="16"/>
          </p:nvPr>
        </p:nvSpPr>
        <p:spPr/>
        <p:txBody>
          <a:bodyPr/>
          <a:lstStyle/>
          <a:p>
            <a:fld id="{347ED145-AFDC-5146-9F05-321CC8817212}" type="slidenum">
              <a:rPr kumimoji="1" lang="zh-TW" altLang="en-US" smtClean="0"/>
              <a:pPr/>
              <a:t>13</a:t>
            </a:fld>
            <a:endParaRPr kumimoji="1" lang="zh-TW" altLang="en-US" dirty="0"/>
          </a:p>
        </p:txBody>
      </p:sp>
      <p:sp>
        <p:nvSpPr>
          <p:cNvPr id="12" name="標題 3">
            <a:extLst>
              <a:ext uri="{FF2B5EF4-FFF2-40B4-BE49-F238E27FC236}">
                <a16:creationId xmlns:a16="http://schemas.microsoft.com/office/drawing/2014/main" id="{66381BBA-3730-B6AD-C1C6-D7BD6B51E176}"/>
              </a:ext>
            </a:extLst>
          </p:cNvPr>
          <p:cNvSpPr>
            <a:spLocks noGrp="1"/>
          </p:cNvSpPr>
          <p:nvPr>
            <p:ph type="title"/>
          </p:nvPr>
        </p:nvSpPr>
        <p:spPr>
          <a:xfrm>
            <a:off x="245907" y="188640"/>
            <a:ext cx="8649970" cy="874680"/>
          </a:xfrm>
        </p:spPr>
        <p:txBody>
          <a:bodyPr>
            <a:normAutofit/>
          </a:bodyPr>
          <a:lstStyle/>
          <a:p>
            <a:r>
              <a:rPr lang="en-US" altLang="zh-TW" sz="2250" dirty="0"/>
              <a:t>Semiconductor Production Capacity Build-Up</a:t>
            </a:r>
            <a:endParaRPr lang="zh-TW" altLang="en-US" sz="2250" dirty="0"/>
          </a:p>
        </p:txBody>
      </p:sp>
      <p:sp>
        <p:nvSpPr>
          <p:cNvPr id="13" name="文字版面配置區 2">
            <a:extLst>
              <a:ext uri="{FF2B5EF4-FFF2-40B4-BE49-F238E27FC236}">
                <a16:creationId xmlns:a16="http://schemas.microsoft.com/office/drawing/2014/main" id="{5DB073B9-CB4E-74BC-A2A4-69FDDD4F0AF4}"/>
              </a:ext>
            </a:extLst>
          </p:cNvPr>
          <p:cNvSpPr>
            <a:spLocks noGrp="1"/>
          </p:cNvSpPr>
          <p:nvPr>
            <p:ph type="body" sz="quarter" idx="15"/>
          </p:nvPr>
        </p:nvSpPr>
        <p:spPr>
          <a:xfrm>
            <a:off x="245908" y="1189101"/>
            <a:ext cx="8649969" cy="599060"/>
          </a:xfrm>
        </p:spPr>
        <p:txBody>
          <a:bodyPr>
            <a:normAutofit/>
          </a:bodyPr>
          <a:lstStyle/>
          <a:p>
            <a:pPr algn="just">
              <a:lnSpc>
                <a:spcPct val="122000"/>
              </a:lnSpc>
            </a:pPr>
            <a:r>
              <a:rPr lang="en-US" altLang="zh-TW" kern="0" dirty="0">
                <a:solidFill>
                  <a:schemeClr val="accent2"/>
                </a:solidFill>
              </a:rPr>
              <a:t>GlobalWafers’ expansions in Asia, the US, and Europe well align with the semiconductor device manufacturers in various regions as they increase capacity.</a:t>
            </a:r>
          </a:p>
        </p:txBody>
      </p:sp>
      <p:sp>
        <p:nvSpPr>
          <p:cNvPr id="15" name="文字版面配置區 4">
            <a:extLst>
              <a:ext uri="{FF2B5EF4-FFF2-40B4-BE49-F238E27FC236}">
                <a16:creationId xmlns:a16="http://schemas.microsoft.com/office/drawing/2014/main" id="{46405615-15B3-7EE6-ABFE-7528CA57C98F}"/>
              </a:ext>
            </a:extLst>
          </p:cNvPr>
          <p:cNvSpPr txBox="1">
            <a:spLocks/>
          </p:cNvSpPr>
          <p:nvPr/>
        </p:nvSpPr>
        <p:spPr>
          <a:xfrm>
            <a:off x="245908" y="6064330"/>
            <a:ext cx="8486783" cy="390035"/>
          </a:xfrm>
          <a:prstGeom prst="rect">
            <a:avLst/>
          </a:prstGeom>
        </p:spPr>
        <p:txBody>
          <a:bodyPr vert="horz" lIns="0" tIns="0" rIns="0" bIns="0" rtlCol="0" anchor="b" anchorCtr="0">
            <a:normAutofit/>
          </a:bodyPr>
          <a:lstStyle>
            <a:lvl1pPr indent="0" defTabSz="957263" fontAlgn="base">
              <a:lnSpc>
                <a:spcPct val="90000"/>
              </a:lnSpc>
              <a:spcBef>
                <a:spcPts val="0"/>
              </a:spcBef>
              <a:spcAft>
                <a:spcPts val="0"/>
              </a:spcAft>
              <a:buClrTx/>
              <a:buFontTx/>
              <a:buNone/>
              <a:defRPr lang="en-GB" sz="700" b="0" i="1" baseline="0" dirty="0" smtClean="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TW" dirty="0"/>
              <a:t>Source: McKinsey &amp; Company, April 2024</a:t>
            </a:r>
          </a:p>
        </p:txBody>
      </p:sp>
      <p:sp>
        <p:nvSpPr>
          <p:cNvPr id="7" name="矩形: 圓角 6">
            <a:extLst>
              <a:ext uri="{FF2B5EF4-FFF2-40B4-BE49-F238E27FC236}">
                <a16:creationId xmlns:a16="http://schemas.microsoft.com/office/drawing/2014/main" id="{E9A10AF8-F151-74DF-C623-4E056B8CD8CA}"/>
              </a:ext>
            </a:extLst>
          </p:cNvPr>
          <p:cNvSpPr/>
          <p:nvPr/>
        </p:nvSpPr>
        <p:spPr>
          <a:xfrm>
            <a:off x="309053" y="2000985"/>
            <a:ext cx="4415902" cy="234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chemeClr val="bg1"/>
                </a:solidFill>
              </a:rPr>
              <a:t>GlobalWafers Capacity Expansion Regions</a:t>
            </a:r>
          </a:p>
        </p:txBody>
      </p:sp>
      <p:grpSp>
        <p:nvGrpSpPr>
          <p:cNvPr id="9" name="群組 8">
            <a:extLst>
              <a:ext uri="{FF2B5EF4-FFF2-40B4-BE49-F238E27FC236}">
                <a16:creationId xmlns:a16="http://schemas.microsoft.com/office/drawing/2014/main" id="{03E50F31-D965-64B3-616F-933BE0524E4E}"/>
              </a:ext>
            </a:extLst>
          </p:cNvPr>
          <p:cNvGrpSpPr/>
          <p:nvPr/>
        </p:nvGrpSpPr>
        <p:grpSpPr>
          <a:xfrm>
            <a:off x="309053" y="2434236"/>
            <a:ext cx="2347144" cy="3600000"/>
            <a:chOff x="330503" y="1974225"/>
            <a:chExt cx="2939501" cy="3187037"/>
          </a:xfrm>
        </p:grpSpPr>
        <p:sp>
          <p:nvSpPr>
            <p:cNvPr id="10" name="Rectangle: Rounded Corners 1314">
              <a:extLst>
                <a:ext uri="{FF2B5EF4-FFF2-40B4-BE49-F238E27FC236}">
                  <a16:creationId xmlns:a16="http://schemas.microsoft.com/office/drawing/2014/main" id="{2760C118-90F8-9E48-473F-52FF0C5847F1}"/>
                </a:ext>
              </a:extLst>
            </p:cNvPr>
            <p:cNvSpPr/>
            <p:nvPr/>
          </p:nvSpPr>
          <p:spPr bwMode="auto">
            <a:xfrm>
              <a:off x="330503" y="2261315"/>
              <a:ext cx="2930755" cy="2899947"/>
            </a:xfrm>
            <a:prstGeom prst="roundRect">
              <a:avLst>
                <a:gd name="adj" fmla="val 5404"/>
              </a:avLst>
            </a:prstGeom>
            <a:solidFill>
              <a:schemeClr val="bg1"/>
            </a:solidFill>
            <a:ln w="6350" cap="flat" cmpd="sng" algn="ctr">
              <a:noFill/>
              <a:prstDash val="solid"/>
              <a:round/>
              <a:headEnd type="none" w="med" len="med"/>
              <a:tailEnd type="none" w="med" len="med"/>
            </a:ln>
            <a:effectLst>
              <a:outerShdw blurRad="508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nvGrpSpPr>
            <p:cNvPr id="11" name="群組 10">
              <a:extLst>
                <a:ext uri="{FF2B5EF4-FFF2-40B4-BE49-F238E27FC236}">
                  <a16:creationId xmlns:a16="http://schemas.microsoft.com/office/drawing/2014/main" id="{90142454-C04B-87A7-E603-8598191E8090}"/>
                </a:ext>
              </a:extLst>
            </p:cNvPr>
            <p:cNvGrpSpPr/>
            <p:nvPr/>
          </p:nvGrpSpPr>
          <p:grpSpPr>
            <a:xfrm>
              <a:off x="335972" y="1974225"/>
              <a:ext cx="2934032" cy="2554314"/>
              <a:chOff x="370277" y="2207461"/>
              <a:chExt cx="2534236" cy="2277363"/>
            </a:xfrm>
          </p:grpSpPr>
          <p:grpSp>
            <p:nvGrpSpPr>
              <p:cNvPr id="14" name="Group 1307">
                <a:extLst>
                  <a:ext uri="{FF2B5EF4-FFF2-40B4-BE49-F238E27FC236}">
                    <a16:creationId xmlns:a16="http://schemas.microsoft.com/office/drawing/2014/main" id="{4F028FC1-290F-EEF5-04A8-CBEAC4C96E3C}"/>
                  </a:ext>
                </a:extLst>
              </p:cNvPr>
              <p:cNvGrpSpPr/>
              <p:nvPr/>
            </p:nvGrpSpPr>
            <p:grpSpPr>
              <a:xfrm>
                <a:off x="748164" y="2580043"/>
                <a:ext cx="2034403" cy="1904781"/>
                <a:chOff x="3641427" y="2052642"/>
                <a:chExt cx="2034403" cy="1904781"/>
              </a:xfrm>
            </p:grpSpPr>
            <p:sp>
              <p:nvSpPr>
                <p:cNvPr id="17" name="Vietnam">
                  <a:extLst>
                    <a:ext uri="{FF2B5EF4-FFF2-40B4-BE49-F238E27FC236}">
                      <a16:creationId xmlns:a16="http://schemas.microsoft.com/office/drawing/2014/main" id="{EF243460-EF6C-CF7C-280A-00F6B22A5040}"/>
                    </a:ext>
                  </a:extLst>
                </p:cNvPr>
                <p:cNvSpPr>
                  <a:spLocks/>
                </p:cNvSpPr>
                <p:nvPr/>
              </p:nvSpPr>
              <p:spPr bwMode="auto">
                <a:xfrm>
                  <a:off x="4665407" y="2746559"/>
                  <a:ext cx="105708" cy="289735"/>
                </a:xfrm>
                <a:custGeom>
                  <a:avLst/>
                  <a:gdLst>
                    <a:gd name="T0" fmla="*/ 104775 w 104"/>
                    <a:gd name="T1" fmla="*/ 41275 h 281"/>
                    <a:gd name="T2" fmla="*/ 90488 w 104"/>
                    <a:gd name="T3" fmla="*/ 23813 h 281"/>
                    <a:gd name="T4" fmla="*/ 68263 w 104"/>
                    <a:gd name="T5" fmla="*/ 4763 h 281"/>
                    <a:gd name="T6" fmla="*/ 33338 w 104"/>
                    <a:gd name="T7" fmla="*/ 7938 h 281"/>
                    <a:gd name="T8" fmla="*/ 0 w 104"/>
                    <a:gd name="T9" fmla="*/ 12700 h 281"/>
                    <a:gd name="T10" fmla="*/ 15875 w 104"/>
                    <a:gd name="T11" fmla="*/ 34925 h 281"/>
                    <a:gd name="T12" fmla="*/ 38100 w 104"/>
                    <a:gd name="T13" fmla="*/ 38100 h 281"/>
                    <a:gd name="T14" fmla="*/ 57150 w 104"/>
                    <a:gd name="T15" fmla="*/ 65088 h 281"/>
                    <a:gd name="T16" fmla="*/ 46038 w 104"/>
                    <a:gd name="T17" fmla="*/ 98425 h 281"/>
                    <a:gd name="T18" fmla="*/ 30163 w 104"/>
                    <a:gd name="T19" fmla="*/ 112713 h 281"/>
                    <a:gd name="T20" fmla="*/ 63500 w 104"/>
                    <a:gd name="T21" fmla="*/ 158750 h 281"/>
                    <a:gd name="T22" fmla="*/ 79375 w 104"/>
                    <a:gd name="T23" fmla="*/ 184150 h 281"/>
                    <a:gd name="T24" fmla="*/ 101600 w 104"/>
                    <a:gd name="T25" fmla="*/ 214313 h 281"/>
                    <a:gd name="T26" fmla="*/ 112713 w 104"/>
                    <a:gd name="T27" fmla="*/ 252413 h 281"/>
                    <a:gd name="T28" fmla="*/ 115888 w 104"/>
                    <a:gd name="T29" fmla="*/ 285750 h 281"/>
                    <a:gd name="T30" fmla="*/ 123825 w 104"/>
                    <a:gd name="T31" fmla="*/ 315913 h 281"/>
                    <a:gd name="T32" fmla="*/ 101600 w 104"/>
                    <a:gd name="T33" fmla="*/ 357188 h 281"/>
                    <a:gd name="T34" fmla="*/ 68263 w 104"/>
                    <a:gd name="T35" fmla="*/ 371475 h 281"/>
                    <a:gd name="T36" fmla="*/ 46038 w 104"/>
                    <a:gd name="T37" fmla="*/ 387350 h 281"/>
                    <a:gd name="T38" fmla="*/ 46038 w 104"/>
                    <a:gd name="T39" fmla="*/ 398463 h 281"/>
                    <a:gd name="T40" fmla="*/ 46038 w 104"/>
                    <a:gd name="T41" fmla="*/ 428625 h 281"/>
                    <a:gd name="T42" fmla="*/ 49213 w 104"/>
                    <a:gd name="T43" fmla="*/ 434975 h 281"/>
                    <a:gd name="T44" fmla="*/ 52388 w 104"/>
                    <a:gd name="T45" fmla="*/ 442913 h 281"/>
                    <a:gd name="T46" fmla="*/ 63500 w 104"/>
                    <a:gd name="T47" fmla="*/ 439738 h 281"/>
                    <a:gd name="T48" fmla="*/ 74613 w 104"/>
                    <a:gd name="T49" fmla="*/ 431800 h 281"/>
                    <a:gd name="T50" fmla="*/ 71438 w 104"/>
                    <a:gd name="T51" fmla="*/ 420688 h 281"/>
                    <a:gd name="T52" fmla="*/ 71438 w 104"/>
                    <a:gd name="T53" fmla="*/ 417513 h 281"/>
                    <a:gd name="T54" fmla="*/ 74613 w 104"/>
                    <a:gd name="T55" fmla="*/ 417513 h 281"/>
                    <a:gd name="T56" fmla="*/ 82550 w 104"/>
                    <a:gd name="T57" fmla="*/ 420688 h 281"/>
                    <a:gd name="T58" fmla="*/ 82550 w 104"/>
                    <a:gd name="T59" fmla="*/ 409575 h 281"/>
                    <a:gd name="T60" fmla="*/ 79375 w 104"/>
                    <a:gd name="T61" fmla="*/ 406400 h 281"/>
                    <a:gd name="T62" fmla="*/ 71438 w 104"/>
                    <a:gd name="T63" fmla="*/ 393700 h 281"/>
                    <a:gd name="T64" fmla="*/ 71438 w 104"/>
                    <a:gd name="T65" fmla="*/ 390525 h 281"/>
                    <a:gd name="T66" fmla="*/ 79375 w 104"/>
                    <a:gd name="T67" fmla="*/ 398463 h 281"/>
                    <a:gd name="T68" fmla="*/ 101600 w 104"/>
                    <a:gd name="T69" fmla="*/ 398463 h 281"/>
                    <a:gd name="T70" fmla="*/ 104775 w 104"/>
                    <a:gd name="T71" fmla="*/ 390525 h 281"/>
                    <a:gd name="T72" fmla="*/ 109538 w 104"/>
                    <a:gd name="T73" fmla="*/ 387350 h 281"/>
                    <a:gd name="T74" fmla="*/ 115888 w 104"/>
                    <a:gd name="T75" fmla="*/ 390525 h 281"/>
                    <a:gd name="T76" fmla="*/ 131763 w 104"/>
                    <a:gd name="T77" fmla="*/ 379413 h 281"/>
                    <a:gd name="T78" fmla="*/ 150813 w 104"/>
                    <a:gd name="T79" fmla="*/ 365125 h 281"/>
                    <a:gd name="T80" fmla="*/ 161925 w 104"/>
                    <a:gd name="T81" fmla="*/ 346075 h 281"/>
                    <a:gd name="T82" fmla="*/ 165100 w 104"/>
                    <a:gd name="T83" fmla="*/ 327025 h 281"/>
                    <a:gd name="T84" fmla="*/ 161925 w 104"/>
                    <a:gd name="T85" fmla="*/ 300038 h 281"/>
                    <a:gd name="T86" fmla="*/ 157163 w 104"/>
                    <a:gd name="T87" fmla="*/ 277813 h 281"/>
                    <a:gd name="T88" fmla="*/ 146050 w 104"/>
                    <a:gd name="T89" fmla="*/ 244475 h 281"/>
                    <a:gd name="T90" fmla="*/ 139700 w 104"/>
                    <a:gd name="T91" fmla="*/ 241300 h 281"/>
                    <a:gd name="T92" fmla="*/ 134938 w 104"/>
                    <a:gd name="T93" fmla="*/ 236538 h 281"/>
                    <a:gd name="T94" fmla="*/ 131763 w 104"/>
                    <a:gd name="T95" fmla="*/ 217488 h 281"/>
                    <a:gd name="T96" fmla="*/ 112713 w 104"/>
                    <a:gd name="T97" fmla="*/ 195263 h 281"/>
                    <a:gd name="T98" fmla="*/ 109538 w 104"/>
                    <a:gd name="T99" fmla="*/ 184150 h 281"/>
                    <a:gd name="T100" fmla="*/ 101600 w 104"/>
                    <a:gd name="T101" fmla="*/ 180975 h 281"/>
                    <a:gd name="T102" fmla="*/ 90488 w 104"/>
                    <a:gd name="T103" fmla="*/ 169863 h 281"/>
                    <a:gd name="T104" fmla="*/ 74613 w 104"/>
                    <a:gd name="T105" fmla="*/ 153988 h 281"/>
                    <a:gd name="T106" fmla="*/ 71438 w 104"/>
                    <a:gd name="T107" fmla="*/ 134938 h 281"/>
                    <a:gd name="T108" fmla="*/ 71438 w 104"/>
                    <a:gd name="T109" fmla="*/ 112713 h 281"/>
                    <a:gd name="T110" fmla="*/ 82550 w 104"/>
                    <a:gd name="T111" fmla="*/ 98425 h 281"/>
                    <a:gd name="T112" fmla="*/ 93663 w 104"/>
                    <a:gd name="T113" fmla="*/ 90488 h 281"/>
                    <a:gd name="T114" fmla="*/ 98425 w 104"/>
                    <a:gd name="T115" fmla="*/ 79375 h 281"/>
                    <a:gd name="T116" fmla="*/ 104775 w 104"/>
                    <a:gd name="T117" fmla="*/ 68263 h 281"/>
                    <a:gd name="T118" fmla="*/ 123825 w 104"/>
                    <a:gd name="T119" fmla="*/ 52388 h 281"/>
                    <a:gd name="T120" fmla="*/ 131763 w 104"/>
                    <a:gd name="T121" fmla="*/ 49213 h 2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
                    <a:gd name="T184" fmla="*/ 0 h 281"/>
                    <a:gd name="T185" fmla="*/ 104 w 104"/>
                    <a:gd name="T186" fmla="*/ 281 h 2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 h="281">
                      <a:moveTo>
                        <a:pt x="83" y="31"/>
                      </a:moveTo>
                      <a:lnTo>
                        <a:pt x="76" y="26"/>
                      </a:lnTo>
                      <a:lnTo>
                        <a:pt x="66" y="26"/>
                      </a:lnTo>
                      <a:lnTo>
                        <a:pt x="62" y="31"/>
                      </a:lnTo>
                      <a:lnTo>
                        <a:pt x="52" y="22"/>
                      </a:lnTo>
                      <a:lnTo>
                        <a:pt x="57" y="15"/>
                      </a:lnTo>
                      <a:lnTo>
                        <a:pt x="57" y="10"/>
                      </a:lnTo>
                      <a:lnTo>
                        <a:pt x="52" y="10"/>
                      </a:lnTo>
                      <a:lnTo>
                        <a:pt x="43" y="3"/>
                      </a:lnTo>
                      <a:lnTo>
                        <a:pt x="36" y="0"/>
                      </a:lnTo>
                      <a:lnTo>
                        <a:pt x="31" y="3"/>
                      </a:lnTo>
                      <a:lnTo>
                        <a:pt x="21" y="5"/>
                      </a:lnTo>
                      <a:lnTo>
                        <a:pt x="14" y="10"/>
                      </a:lnTo>
                      <a:lnTo>
                        <a:pt x="7" y="3"/>
                      </a:lnTo>
                      <a:lnTo>
                        <a:pt x="0" y="8"/>
                      </a:lnTo>
                      <a:lnTo>
                        <a:pt x="0" y="12"/>
                      </a:lnTo>
                      <a:lnTo>
                        <a:pt x="3" y="17"/>
                      </a:lnTo>
                      <a:lnTo>
                        <a:pt x="10" y="22"/>
                      </a:lnTo>
                      <a:lnTo>
                        <a:pt x="12" y="26"/>
                      </a:lnTo>
                      <a:lnTo>
                        <a:pt x="19" y="29"/>
                      </a:lnTo>
                      <a:lnTo>
                        <a:pt x="24" y="24"/>
                      </a:lnTo>
                      <a:lnTo>
                        <a:pt x="31" y="24"/>
                      </a:lnTo>
                      <a:lnTo>
                        <a:pt x="36" y="31"/>
                      </a:lnTo>
                      <a:lnTo>
                        <a:pt x="36" y="41"/>
                      </a:lnTo>
                      <a:lnTo>
                        <a:pt x="31" y="43"/>
                      </a:lnTo>
                      <a:lnTo>
                        <a:pt x="31" y="57"/>
                      </a:lnTo>
                      <a:lnTo>
                        <a:pt x="29" y="62"/>
                      </a:lnTo>
                      <a:lnTo>
                        <a:pt x="21" y="62"/>
                      </a:lnTo>
                      <a:lnTo>
                        <a:pt x="17" y="64"/>
                      </a:lnTo>
                      <a:lnTo>
                        <a:pt x="19" y="71"/>
                      </a:lnTo>
                      <a:lnTo>
                        <a:pt x="29" y="78"/>
                      </a:lnTo>
                      <a:lnTo>
                        <a:pt x="33" y="90"/>
                      </a:lnTo>
                      <a:lnTo>
                        <a:pt x="40" y="100"/>
                      </a:lnTo>
                      <a:lnTo>
                        <a:pt x="45" y="104"/>
                      </a:lnTo>
                      <a:lnTo>
                        <a:pt x="45" y="109"/>
                      </a:lnTo>
                      <a:lnTo>
                        <a:pt x="50" y="116"/>
                      </a:lnTo>
                      <a:lnTo>
                        <a:pt x="57" y="121"/>
                      </a:lnTo>
                      <a:lnTo>
                        <a:pt x="62" y="128"/>
                      </a:lnTo>
                      <a:lnTo>
                        <a:pt x="64" y="135"/>
                      </a:lnTo>
                      <a:lnTo>
                        <a:pt x="69" y="140"/>
                      </a:lnTo>
                      <a:lnTo>
                        <a:pt x="71" y="147"/>
                      </a:lnTo>
                      <a:lnTo>
                        <a:pt x="71" y="159"/>
                      </a:lnTo>
                      <a:lnTo>
                        <a:pt x="71" y="163"/>
                      </a:lnTo>
                      <a:lnTo>
                        <a:pt x="71" y="173"/>
                      </a:lnTo>
                      <a:lnTo>
                        <a:pt x="73" y="180"/>
                      </a:lnTo>
                      <a:lnTo>
                        <a:pt x="73" y="185"/>
                      </a:lnTo>
                      <a:lnTo>
                        <a:pt x="78" y="192"/>
                      </a:lnTo>
                      <a:lnTo>
                        <a:pt x="78" y="199"/>
                      </a:lnTo>
                      <a:lnTo>
                        <a:pt x="78" y="211"/>
                      </a:lnTo>
                      <a:lnTo>
                        <a:pt x="73" y="222"/>
                      </a:lnTo>
                      <a:lnTo>
                        <a:pt x="64" y="225"/>
                      </a:lnTo>
                      <a:lnTo>
                        <a:pt x="57" y="232"/>
                      </a:lnTo>
                      <a:lnTo>
                        <a:pt x="55" y="239"/>
                      </a:lnTo>
                      <a:lnTo>
                        <a:pt x="43" y="234"/>
                      </a:lnTo>
                      <a:lnTo>
                        <a:pt x="36" y="237"/>
                      </a:lnTo>
                      <a:lnTo>
                        <a:pt x="33" y="239"/>
                      </a:lnTo>
                      <a:lnTo>
                        <a:pt x="29" y="244"/>
                      </a:lnTo>
                      <a:lnTo>
                        <a:pt x="24" y="248"/>
                      </a:lnTo>
                      <a:lnTo>
                        <a:pt x="26" y="248"/>
                      </a:lnTo>
                      <a:lnTo>
                        <a:pt x="29" y="251"/>
                      </a:lnTo>
                      <a:lnTo>
                        <a:pt x="29" y="260"/>
                      </a:lnTo>
                      <a:lnTo>
                        <a:pt x="29" y="267"/>
                      </a:lnTo>
                      <a:lnTo>
                        <a:pt x="29" y="270"/>
                      </a:lnTo>
                      <a:lnTo>
                        <a:pt x="29" y="272"/>
                      </a:lnTo>
                      <a:lnTo>
                        <a:pt x="31" y="274"/>
                      </a:lnTo>
                      <a:lnTo>
                        <a:pt x="33" y="277"/>
                      </a:lnTo>
                      <a:lnTo>
                        <a:pt x="33" y="279"/>
                      </a:lnTo>
                      <a:lnTo>
                        <a:pt x="31" y="281"/>
                      </a:lnTo>
                      <a:lnTo>
                        <a:pt x="36" y="279"/>
                      </a:lnTo>
                      <a:lnTo>
                        <a:pt x="40" y="277"/>
                      </a:lnTo>
                      <a:lnTo>
                        <a:pt x="40" y="272"/>
                      </a:lnTo>
                      <a:lnTo>
                        <a:pt x="45" y="272"/>
                      </a:lnTo>
                      <a:lnTo>
                        <a:pt x="47" y="272"/>
                      </a:lnTo>
                      <a:lnTo>
                        <a:pt x="47" y="270"/>
                      </a:lnTo>
                      <a:lnTo>
                        <a:pt x="45" y="267"/>
                      </a:lnTo>
                      <a:lnTo>
                        <a:pt x="45" y="265"/>
                      </a:lnTo>
                      <a:lnTo>
                        <a:pt x="45" y="263"/>
                      </a:lnTo>
                      <a:lnTo>
                        <a:pt x="45" y="260"/>
                      </a:lnTo>
                      <a:lnTo>
                        <a:pt x="47" y="263"/>
                      </a:lnTo>
                      <a:lnTo>
                        <a:pt x="50" y="263"/>
                      </a:lnTo>
                      <a:lnTo>
                        <a:pt x="52" y="265"/>
                      </a:lnTo>
                      <a:lnTo>
                        <a:pt x="55" y="263"/>
                      </a:lnTo>
                      <a:lnTo>
                        <a:pt x="55" y="258"/>
                      </a:lnTo>
                      <a:lnTo>
                        <a:pt x="52" y="258"/>
                      </a:lnTo>
                      <a:lnTo>
                        <a:pt x="52" y="256"/>
                      </a:lnTo>
                      <a:lnTo>
                        <a:pt x="50" y="256"/>
                      </a:lnTo>
                      <a:lnTo>
                        <a:pt x="50" y="253"/>
                      </a:lnTo>
                      <a:lnTo>
                        <a:pt x="47" y="253"/>
                      </a:lnTo>
                      <a:lnTo>
                        <a:pt x="45" y="248"/>
                      </a:lnTo>
                      <a:lnTo>
                        <a:pt x="45" y="246"/>
                      </a:lnTo>
                      <a:lnTo>
                        <a:pt x="47" y="246"/>
                      </a:lnTo>
                      <a:lnTo>
                        <a:pt x="50" y="248"/>
                      </a:lnTo>
                      <a:lnTo>
                        <a:pt x="50" y="251"/>
                      </a:lnTo>
                      <a:lnTo>
                        <a:pt x="57" y="251"/>
                      </a:lnTo>
                      <a:lnTo>
                        <a:pt x="62" y="251"/>
                      </a:lnTo>
                      <a:lnTo>
                        <a:pt x="64" y="251"/>
                      </a:lnTo>
                      <a:lnTo>
                        <a:pt x="66" y="251"/>
                      </a:lnTo>
                      <a:lnTo>
                        <a:pt x="66" y="248"/>
                      </a:lnTo>
                      <a:lnTo>
                        <a:pt x="66" y="246"/>
                      </a:lnTo>
                      <a:lnTo>
                        <a:pt x="66" y="244"/>
                      </a:lnTo>
                      <a:lnTo>
                        <a:pt x="69" y="244"/>
                      </a:lnTo>
                      <a:lnTo>
                        <a:pt x="71" y="246"/>
                      </a:lnTo>
                      <a:lnTo>
                        <a:pt x="73" y="246"/>
                      </a:lnTo>
                      <a:lnTo>
                        <a:pt x="73" y="244"/>
                      </a:lnTo>
                      <a:lnTo>
                        <a:pt x="78" y="244"/>
                      </a:lnTo>
                      <a:lnTo>
                        <a:pt x="83" y="239"/>
                      </a:lnTo>
                      <a:lnTo>
                        <a:pt x="88" y="237"/>
                      </a:lnTo>
                      <a:lnTo>
                        <a:pt x="90" y="234"/>
                      </a:lnTo>
                      <a:lnTo>
                        <a:pt x="95" y="230"/>
                      </a:lnTo>
                      <a:lnTo>
                        <a:pt x="97" y="227"/>
                      </a:lnTo>
                      <a:lnTo>
                        <a:pt x="99" y="222"/>
                      </a:lnTo>
                      <a:lnTo>
                        <a:pt x="102" y="218"/>
                      </a:lnTo>
                      <a:lnTo>
                        <a:pt x="102" y="215"/>
                      </a:lnTo>
                      <a:lnTo>
                        <a:pt x="104" y="211"/>
                      </a:lnTo>
                      <a:lnTo>
                        <a:pt x="104" y="206"/>
                      </a:lnTo>
                      <a:lnTo>
                        <a:pt x="104" y="201"/>
                      </a:lnTo>
                      <a:lnTo>
                        <a:pt x="104" y="196"/>
                      </a:lnTo>
                      <a:lnTo>
                        <a:pt x="102" y="189"/>
                      </a:lnTo>
                      <a:lnTo>
                        <a:pt x="102" y="185"/>
                      </a:lnTo>
                      <a:lnTo>
                        <a:pt x="99" y="182"/>
                      </a:lnTo>
                      <a:lnTo>
                        <a:pt x="99" y="175"/>
                      </a:lnTo>
                      <a:lnTo>
                        <a:pt x="95" y="156"/>
                      </a:lnTo>
                      <a:lnTo>
                        <a:pt x="92" y="154"/>
                      </a:lnTo>
                      <a:lnTo>
                        <a:pt x="90" y="154"/>
                      </a:lnTo>
                      <a:lnTo>
                        <a:pt x="90" y="152"/>
                      </a:lnTo>
                      <a:lnTo>
                        <a:pt x="88" y="152"/>
                      </a:lnTo>
                      <a:lnTo>
                        <a:pt x="85" y="152"/>
                      </a:lnTo>
                      <a:lnTo>
                        <a:pt x="85" y="149"/>
                      </a:lnTo>
                      <a:lnTo>
                        <a:pt x="85" y="145"/>
                      </a:lnTo>
                      <a:lnTo>
                        <a:pt x="85" y="137"/>
                      </a:lnTo>
                      <a:lnTo>
                        <a:pt x="83" y="137"/>
                      </a:lnTo>
                      <a:lnTo>
                        <a:pt x="78" y="133"/>
                      </a:lnTo>
                      <a:lnTo>
                        <a:pt x="73" y="128"/>
                      </a:lnTo>
                      <a:lnTo>
                        <a:pt x="71" y="123"/>
                      </a:lnTo>
                      <a:lnTo>
                        <a:pt x="71" y="121"/>
                      </a:lnTo>
                      <a:lnTo>
                        <a:pt x="71" y="116"/>
                      </a:lnTo>
                      <a:lnTo>
                        <a:pt x="69" y="116"/>
                      </a:lnTo>
                      <a:lnTo>
                        <a:pt x="66" y="116"/>
                      </a:lnTo>
                      <a:lnTo>
                        <a:pt x="66" y="114"/>
                      </a:lnTo>
                      <a:lnTo>
                        <a:pt x="64" y="114"/>
                      </a:lnTo>
                      <a:lnTo>
                        <a:pt x="62" y="114"/>
                      </a:lnTo>
                      <a:lnTo>
                        <a:pt x="57" y="111"/>
                      </a:lnTo>
                      <a:lnTo>
                        <a:pt x="57" y="107"/>
                      </a:lnTo>
                      <a:lnTo>
                        <a:pt x="55" y="102"/>
                      </a:lnTo>
                      <a:lnTo>
                        <a:pt x="52" y="100"/>
                      </a:lnTo>
                      <a:lnTo>
                        <a:pt x="47" y="97"/>
                      </a:lnTo>
                      <a:lnTo>
                        <a:pt x="47" y="93"/>
                      </a:lnTo>
                      <a:lnTo>
                        <a:pt x="45" y="90"/>
                      </a:lnTo>
                      <a:lnTo>
                        <a:pt x="45" y="85"/>
                      </a:lnTo>
                      <a:lnTo>
                        <a:pt x="45" y="81"/>
                      </a:lnTo>
                      <a:lnTo>
                        <a:pt x="45" y="76"/>
                      </a:lnTo>
                      <a:lnTo>
                        <a:pt x="45" y="71"/>
                      </a:lnTo>
                      <a:lnTo>
                        <a:pt x="45" y="67"/>
                      </a:lnTo>
                      <a:lnTo>
                        <a:pt x="47" y="62"/>
                      </a:lnTo>
                      <a:lnTo>
                        <a:pt x="52" y="62"/>
                      </a:lnTo>
                      <a:lnTo>
                        <a:pt x="55" y="59"/>
                      </a:lnTo>
                      <a:lnTo>
                        <a:pt x="57" y="59"/>
                      </a:lnTo>
                      <a:lnTo>
                        <a:pt x="59" y="57"/>
                      </a:lnTo>
                      <a:lnTo>
                        <a:pt x="59" y="55"/>
                      </a:lnTo>
                      <a:lnTo>
                        <a:pt x="62" y="52"/>
                      </a:lnTo>
                      <a:lnTo>
                        <a:pt x="62" y="50"/>
                      </a:lnTo>
                      <a:lnTo>
                        <a:pt x="62" y="48"/>
                      </a:lnTo>
                      <a:lnTo>
                        <a:pt x="64" y="45"/>
                      </a:lnTo>
                      <a:lnTo>
                        <a:pt x="66" y="43"/>
                      </a:lnTo>
                      <a:lnTo>
                        <a:pt x="69" y="41"/>
                      </a:lnTo>
                      <a:lnTo>
                        <a:pt x="73" y="36"/>
                      </a:lnTo>
                      <a:lnTo>
                        <a:pt x="78" y="33"/>
                      </a:lnTo>
                      <a:lnTo>
                        <a:pt x="81" y="31"/>
                      </a:lnTo>
                      <a:lnTo>
                        <a:pt x="83" y="31"/>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8" name="Freeform 1512">
                  <a:extLst>
                    <a:ext uri="{FF2B5EF4-FFF2-40B4-BE49-F238E27FC236}">
                      <a16:creationId xmlns:a16="http://schemas.microsoft.com/office/drawing/2014/main" id="{A1F67C91-451B-49D8-7AE7-94235174B25B}"/>
                    </a:ext>
                  </a:extLst>
                </p:cNvPr>
                <p:cNvSpPr>
                  <a:spLocks/>
                </p:cNvSpPr>
                <p:nvPr/>
              </p:nvSpPr>
              <p:spPr bwMode="auto">
                <a:xfrm>
                  <a:off x="4709315" y="3010514"/>
                  <a:ext cx="3598" cy="4124"/>
                </a:xfrm>
                <a:custGeom>
                  <a:avLst/>
                  <a:gdLst>
                    <a:gd name="T0" fmla="*/ 3175 w 4"/>
                    <a:gd name="T1" fmla="*/ 0 h 4"/>
                    <a:gd name="T2" fmla="*/ 6350 w 4"/>
                    <a:gd name="T3" fmla="*/ 0 h 4"/>
                    <a:gd name="T4" fmla="*/ 6350 w 4"/>
                    <a:gd name="T5" fmla="*/ 3175 h 4"/>
                    <a:gd name="T6" fmla="*/ 6350 w 4"/>
                    <a:gd name="T7" fmla="*/ 3175 h 4"/>
                    <a:gd name="T8" fmla="*/ 3175 w 4"/>
                    <a:gd name="T9" fmla="*/ 3175 h 4"/>
                    <a:gd name="T10" fmla="*/ 3175 w 4"/>
                    <a:gd name="T11" fmla="*/ 6350 h 4"/>
                    <a:gd name="T12" fmla="*/ 0 w 4"/>
                    <a:gd name="T13" fmla="*/ 6350 h 4"/>
                    <a:gd name="T14" fmla="*/ 0 w 4"/>
                    <a:gd name="T15" fmla="*/ 3175 h 4"/>
                    <a:gd name="T16" fmla="*/ 0 w 4"/>
                    <a:gd name="T17" fmla="*/ 0 h 4"/>
                    <a:gd name="T18" fmla="*/ 0 w 4"/>
                    <a:gd name="T19" fmla="*/ 0 h 4"/>
                    <a:gd name="T20" fmla="*/ 3175 w 4"/>
                    <a:gd name="T21" fmla="*/ 0 h 4"/>
                    <a:gd name="T22" fmla="*/ 3175 w 4"/>
                    <a:gd name="T23" fmla="*/ 0 h 4"/>
                    <a:gd name="T24" fmla="*/ 3175 w 4"/>
                    <a:gd name="T25" fmla="*/ 0 h 4"/>
                    <a:gd name="T26" fmla="*/ 3175 w 4"/>
                    <a:gd name="T27" fmla="*/ 0 h 4"/>
                    <a:gd name="T28" fmla="*/ 3175 w 4"/>
                    <a:gd name="T29" fmla="*/ 0 h 4"/>
                    <a:gd name="T30" fmla="*/ 3175 w 4"/>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4"/>
                    <a:gd name="T50" fmla="*/ 4 w 4"/>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4">
                      <a:moveTo>
                        <a:pt x="2" y="0"/>
                      </a:moveTo>
                      <a:lnTo>
                        <a:pt x="4" y="0"/>
                      </a:lnTo>
                      <a:lnTo>
                        <a:pt x="4" y="2"/>
                      </a:lnTo>
                      <a:lnTo>
                        <a:pt x="2" y="2"/>
                      </a:lnTo>
                      <a:lnTo>
                        <a:pt x="2" y="4"/>
                      </a:lnTo>
                      <a:lnTo>
                        <a:pt x="0" y="4"/>
                      </a:lnTo>
                      <a:lnTo>
                        <a:pt x="0" y="2"/>
                      </a:lnTo>
                      <a:lnTo>
                        <a:pt x="0" y="0"/>
                      </a:lnTo>
                      <a:lnTo>
                        <a:pt x="2"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 name="Freeform 1513">
                  <a:extLst>
                    <a:ext uri="{FF2B5EF4-FFF2-40B4-BE49-F238E27FC236}">
                      <a16:creationId xmlns:a16="http://schemas.microsoft.com/office/drawing/2014/main" id="{F05F1C12-4D91-563E-3F81-2C32550494E4}"/>
                    </a:ext>
                  </a:extLst>
                </p:cNvPr>
                <p:cNvSpPr>
                  <a:spLocks/>
                </p:cNvSpPr>
                <p:nvPr/>
              </p:nvSpPr>
              <p:spPr bwMode="auto">
                <a:xfrm>
                  <a:off x="4706251" y="3005359"/>
                  <a:ext cx="5107" cy="5155"/>
                </a:xfrm>
                <a:custGeom>
                  <a:avLst/>
                  <a:gdLst>
                    <a:gd name="T0" fmla="*/ 4763 w 5"/>
                    <a:gd name="T1" fmla="*/ 0 h 5"/>
                    <a:gd name="T2" fmla="*/ 7938 w 5"/>
                    <a:gd name="T3" fmla="*/ 0 h 5"/>
                    <a:gd name="T4" fmla="*/ 7938 w 5"/>
                    <a:gd name="T5" fmla="*/ 3175 h 5"/>
                    <a:gd name="T6" fmla="*/ 7938 w 5"/>
                    <a:gd name="T7" fmla="*/ 3175 h 5"/>
                    <a:gd name="T8" fmla="*/ 4763 w 5"/>
                    <a:gd name="T9" fmla="*/ 3175 h 5"/>
                    <a:gd name="T10" fmla="*/ 4763 w 5"/>
                    <a:gd name="T11" fmla="*/ 7938 h 5"/>
                    <a:gd name="T12" fmla="*/ 0 w 5"/>
                    <a:gd name="T13" fmla="*/ 7938 h 5"/>
                    <a:gd name="T14" fmla="*/ 0 w 5"/>
                    <a:gd name="T15" fmla="*/ 3175 h 5"/>
                    <a:gd name="T16" fmla="*/ 0 w 5"/>
                    <a:gd name="T17" fmla="*/ 0 h 5"/>
                    <a:gd name="T18" fmla="*/ 0 w 5"/>
                    <a:gd name="T19" fmla="*/ 0 h 5"/>
                    <a:gd name="T20" fmla="*/ 4763 w 5"/>
                    <a:gd name="T21" fmla="*/ 0 h 5"/>
                    <a:gd name="T22" fmla="*/ 4763 w 5"/>
                    <a:gd name="T23" fmla="*/ 0 h 5"/>
                    <a:gd name="T24" fmla="*/ 4763 w 5"/>
                    <a:gd name="T25" fmla="*/ 0 h 5"/>
                    <a:gd name="T26" fmla="*/ 4763 w 5"/>
                    <a:gd name="T27" fmla="*/ 0 h 5"/>
                    <a:gd name="T28" fmla="*/ 4763 w 5"/>
                    <a:gd name="T29" fmla="*/ 0 h 5"/>
                    <a:gd name="T30" fmla="*/ 4763 w 5"/>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5"/>
                    <a:gd name="T50" fmla="*/ 5 w 5"/>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5">
                      <a:moveTo>
                        <a:pt x="3" y="0"/>
                      </a:moveTo>
                      <a:lnTo>
                        <a:pt x="5" y="0"/>
                      </a:lnTo>
                      <a:lnTo>
                        <a:pt x="5" y="2"/>
                      </a:lnTo>
                      <a:lnTo>
                        <a:pt x="3" y="2"/>
                      </a:lnTo>
                      <a:lnTo>
                        <a:pt x="3" y="5"/>
                      </a:lnTo>
                      <a:lnTo>
                        <a:pt x="0" y="5"/>
                      </a:lnTo>
                      <a:lnTo>
                        <a:pt x="0" y="2"/>
                      </a:lnTo>
                      <a:lnTo>
                        <a:pt x="0" y="0"/>
                      </a:lnTo>
                      <a:lnTo>
                        <a:pt x="3"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 name="Freeform 1514">
                  <a:extLst>
                    <a:ext uri="{FF2B5EF4-FFF2-40B4-BE49-F238E27FC236}">
                      <a16:creationId xmlns:a16="http://schemas.microsoft.com/office/drawing/2014/main" id="{94CC050F-9769-6D06-BE2B-9C15B685A4B9}"/>
                    </a:ext>
                  </a:extLst>
                </p:cNvPr>
                <p:cNvSpPr>
                  <a:spLocks/>
                </p:cNvSpPr>
                <p:nvPr/>
              </p:nvSpPr>
              <p:spPr bwMode="auto">
                <a:xfrm>
                  <a:off x="4702167" y="2995048"/>
                  <a:ext cx="4084" cy="5155"/>
                </a:xfrm>
                <a:custGeom>
                  <a:avLst/>
                  <a:gdLst>
                    <a:gd name="T0" fmla="*/ 3175 w 4"/>
                    <a:gd name="T1" fmla="*/ 0 h 5"/>
                    <a:gd name="T2" fmla="*/ 6350 w 4"/>
                    <a:gd name="T3" fmla="*/ 0 h 5"/>
                    <a:gd name="T4" fmla="*/ 6350 w 4"/>
                    <a:gd name="T5" fmla="*/ 0 h 5"/>
                    <a:gd name="T6" fmla="*/ 6350 w 4"/>
                    <a:gd name="T7" fmla="*/ 4763 h 5"/>
                    <a:gd name="T8" fmla="*/ 6350 w 4"/>
                    <a:gd name="T9" fmla="*/ 4763 h 5"/>
                    <a:gd name="T10" fmla="*/ 6350 w 4"/>
                    <a:gd name="T11" fmla="*/ 4763 h 5"/>
                    <a:gd name="T12" fmla="*/ 6350 w 4"/>
                    <a:gd name="T13" fmla="*/ 4763 h 5"/>
                    <a:gd name="T14" fmla="*/ 3175 w 4"/>
                    <a:gd name="T15" fmla="*/ 7938 h 5"/>
                    <a:gd name="T16" fmla="*/ 0 w 4"/>
                    <a:gd name="T17" fmla="*/ 7938 h 5"/>
                    <a:gd name="T18" fmla="*/ 0 w 4"/>
                    <a:gd name="T19" fmla="*/ 4763 h 5"/>
                    <a:gd name="T20" fmla="*/ 0 w 4"/>
                    <a:gd name="T21" fmla="*/ 0 h 5"/>
                    <a:gd name="T22" fmla="*/ 0 w 4"/>
                    <a:gd name="T23" fmla="*/ 0 h 5"/>
                    <a:gd name="T24" fmla="*/ 3175 w 4"/>
                    <a:gd name="T25" fmla="*/ 0 h 5"/>
                    <a:gd name="T26" fmla="*/ 3175 w 4"/>
                    <a:gd name="T27" fmla="*/ 0 h 5"/>
                    <a:gd name="T28" fmla="*/ 3175 w 4"/>
                    <a:gd name="T29" fmla="*/ 0 h 5"/>
                    <a:gd name="T30" fmla="*/ 3175 w 4"/>
                    <a:gd name="T31" fmla="*/ 0 h 5"/>
                    <a:gd name="T32" fmla="*/ 3175 w 4"/>
                    <a:gd name="T33" fmla="*/ 0 h 5"/>
                    <a:gd name="T34" fmla="*/ 3175 w 4"/>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5"/>
                    <a:gd name="T56" fmla="*/ 4 w 4"/>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5">
                      <a:moveTo>
                        <a:pt x="2" y="0"/>
                      </a:moveTo>
                      <a:lnTo>
                        <a:pt x="4" y="0"/>
                      </a:lnTo>
                      <a:lnTo>
                        <a:pt x="4" y="3"/>
                      </a:lnTo>
                      <a:lnTo>
                        <a:pt x="2" y="5"/>
                      </a:lnTo>
                      <a:lnTo>
                        <a:pt x="0" y="5"/>
                      </a:lnTo>
                      <a:lnTo>
                        <a:pt x="0" y="3"/>
                      </a:lnTo>
                      <a:lnTo>
                        <a:pt x="0" y="0"/>
                      </a:lnTo>
                      <a:lnTo>
                        <a:pt x="2"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 name="Thailand">
                  <a:extLst>
                    <a:ext uri="{FF2B5EF4-FFF2-40B4-BE49-F238E27FC236}">
                      <a16:creationId xmlns:a16="http://schemas.microsoft.com/office/drawing/2014/main" id="{DB9AD016-E37F-D0F7-C3C5-2ABCE20A08B2}"/>
                    </a:ext>
                  </a:extLst>
                </p:cNvPr>
                <p:cNvSpPr>
                  <a:spLocks/>
                </p:cNvSpPr>
                <p:nvPr/>
              </p:nvSpPr>
              <p:spPr bwMode="auto">
                <a:xfrm>
                  <a:off x="4584756" y="2805329"/>
                  <a:ext cx="128157" cy="296951"/>
                </a:xfrm>
                <a:custGeom>
                  <a:avLst/>
                  <a:gdLst>
                    <a:gd name="T0" fmla="*/ 30163 w 125"/>
                    <a:gd name="T1" fmla="*/ 292100 h 288"/>
                    <a:gd name="T2" fmla="*/ 26988 w 125"/>
                    <a:gd name="T3" fmla="*/ 296863 h 288"/>
                    <a:gd name="T4" fmla="*/ 26988 w 125"/>
                    <a:gd name="T5" fmla="*/ 327025 h 288"/>
                    <a:gd name="T6" fmla="*/ 19050 w 125"/>
                    <a:gd name="T7" fmla="*/ 341313 h 288"/>
                    <a:gd name="T8" fmla="*/ 15875 w 125"/>
                    <a:gd name="T9" fmla="*/ 352425 h 288"/>
                    <a:gd name="T10" fmla="*/ 19050 w 125"/>
                    <a:gd name="T11" fmla="*/ 363538 h 288"/>
                    <a:gd name="T12" fmla="*/ 38100 w 125"/>
                    <a:gd name="T13" fmla="*/ 385763 h 288"/>
                    <a:gd name="T14" fmla="*/ 57150 w 125"/>
                    <a:gd name="T15" fmla="*/ 409575 h 288"/>
                    <a:gd name="T16" fmla="*/ 60325 w 125"/>
                    <a:gd name="T17" fmla="*/ 420688 h 288"/>
                    <a:gd name="T18" fmla="*/ 63500 w 125"/>
                    <a:gd name="T19" fmla="*/ 434975 h 288"/>
                    <a:gd name="T20" fmla="*/ 82550 w 125"/>
                    <a:gd name="T21" fmla="*/ 446088 h 288"/>
                    <a:gd name="T22" fmla="*/ 93663 w 125"/>
                    <a:gd name="T23" fmla="*/ 450850 h 288"/>
                    <a:gd name="T24" fmla="*/ 104775 w 125"/>
                    <a:gd name="T25" fmla="*/ 431800 h 288"/>
                    <a:gd name="T26" fmla="*/ 98425 w 125"/>
                    <a:gd name="T27" fmla="*/ 420688 h 288"/>
                    <a:gd name="T28" fmla="*/ 93663 w 125"/>
                    <a:gd name="T29" fmla="*/ 409575 h 288"/>
                    <a:gd name="T30" fmla="*/ 82550 w 125"/>
                    <a:gd name="T31" fmla="*/ 401638 h 288"/>
                    <a:gd name="T32" fmla="*/ 76200 w 125"/>
                    <a:gd name="T33" fmla="*/ 396875 h 288"/>
                    <a:gd name="T34" fmla="*/ 68263 w 125"/>
                    <a:gd name="T35" fmla="*/ 393700 h 288"/>
                    <a:gd name="T36" fmla="*/ 63500 w 125"/>
                    <a:gd name="T37" fmla="*/ 382588 h 288"/>
                    <a:gd name="T38" fmla="*/ 63500 w 125"/>
                    <a:gd name="T39" fmla="*/ 371475 h 288"/>
                    <a:gd name="T40" fmla="*/ 49213 w 125"/>
                    <a:gd name="T41" fmla="*/ 363538 h 288"/>
                    <a:gd name="T42" fmla="*/ 46038 w 125"/>
                    <a:gd name="T43" fmla="*/ 349250 h 288"/>
                    <a:gd name="T44" fmla="*/ 38100 w 125"/>
                    <a:gd name="T45" fmla="*/ 341313 h 288"/>
                    <a:gd name="T46" fmla="*/ 38100 w 125"/>
                    <a:gd name="T47" fmla="*/ 327025 h 288"/>
                    <a:gd name="T48" fmla="*/ 46038 w 125"/>
                    <a:gd name="T49" fmla="*/ 296863 h 288"/>
                    <a:gd name="T50" fmla="*/ 57150 w 125"/>
                    <a:gd name="T51" fmla="*/ 261938 h 288"/>
                    <a:gd name="T52" fmla="*/ 52388 w 125"/>
                    <a:gd name="T53" fmla="*/ 214313 h 288"/>
                    <a:gd name="T54" fmla="*/ 68263 w 125"/>
                    <a:gd name="T55" fmla="*/ 209550 h 288"/>
                    <a:gd name="T56" fmla="*/ 76200 w 125"/>
                    <a:gd name="T57" fmla="*/ 214313 h 288"/>
                    <a:gd name="T58" fmla="*/ 82550 w 125"/>
                    <a:gd name="T59" fmla="*/ 220663 h 288"/>
                    <a:gd name="T60" fmla="*/ 82550 w 125"/>
                    <a:gd name="T61" fmla="*/ 233363 h 288"/>
                    <a:gd name="T62" fmla="*/ 87313 w 125"/>
                    <a:gd name="T63" fmla="*/ 236538 h 288"/>
                    <a:gd name="T64" fmla="*/ 93663 w 125"/>
                    <a:gd name="T65" fmla="*/ 233363 h 288"/>
                    <a:gd name="T66" fmla="*/ 104775 w 125"/>
                    <a:gd name="T67" fmla="*/ 236538 h 288"/>
                    <a:gd name="T68" fmla="*/ 120650 w 125"/>
                    <a:gd name="T69" fmla="*/ 250825 h 288"/>
                    <a:gd name="T70" fmla="*/ 120650 w 125"/>
                    <a:gd name="T71" fmla="*/ 261938 h 288"/>
                    <a:gd name="T72" fmla="*/ 112713 w 125"/>
                    <a:gd name="T73" fmla="*/ 228600 h 288"/>
                    <a:gd name="T74" fmla="*/ 123825 w 125"/>
                    <a:gd name="T75" fmla="*/ 195263 h 288"/>
                    <a:gd name="T76" fmla="*/ 153988 w 125"/>
                    <a:gd name="T77" fmla="*/ 187325 h 288"/>
                    <a:gd name="T78" fmla="*/ 187325 w 125"/>
                    <a:gd name="T79" fmla="*/ 173038 h 288"/>
                    <a:gd name="T80" fmla="*/ 195263 w 125"/>
                    <a:gd name="T81" fmla="*/ 150813 h 288"/>
                    <a:gd name="T82" fmla="*/ 187325 w 125"/>
                    <a:gd name="T83" fmla="*/ 120650 h 288"/>
                    <a:gd name="T84" fmla="*/ 173038 w 125"/>
                    <a:gd name="T85" fmla="*/ 90488 h 288"/>
                    <a:gd name="T86" fmla="*/ 153988 w 125"/>
                    <a:gd name="T87" fmla="*/ 60325 h 288"/>
                    <a:gd name="T88" fmla="*/ 128588 w 125"/>
                    <a:gd name="T89" fmla="*/ 44450 h 288"/>
                    <a:gd name="T90" fmla="*/ 109538 w 125"/>
                    <a:gd name="T91" fmla="*/ 63500 h 288"/>
                    <a:gd name="T92" fmla="*/ 87313 w 125"/>
                    <a:gd name="T93" fmla="*/ 57150 h 288"/>
                    <a:gd name="T94" fmla="*/ 71438 w 125"/>
                    <a:gd name="T95" fmla="*/ 38100 h 288"/>
                    <a:gd name="T96" fmla="*/ 82550 w 125"/>
                    <a:gd name="T97" fmla="*/ 7938 h 288"/>
                    <a:gd name="T98" fmla="*/ 68263 w 125"/>
                    <a:gd name="T99" fmla="*/ 3175 h 288"/>
                    <a:gd name="T100" fmla="*/ 41275 w 125"/>
                    <a:gd name="T101" fmla="*/ 0 h 288"/>
                    <a:gd name="T102" fmla="*/ 30163 w 125"/>
                    <a:gd name="T103" fmla="*/ 19050 h 288"/>
                    <a:gd name="T104" fmla="*/ 4763 w 125"/>
                    <a:gd name="T105" fmla="*/ 30163 h 288"/>
                    <a:gd name="T106" fmla="*/ 4763 w 125"/>
                    <a:gd name="T107" fmla="*/ 68263 h 288"/>
                    <a:gd name="T108" fmla="*/ 15875 w 125"/>
                    <a:gd name="T109" fmla="*/ 120650 h 288"/>
                    <a:gd name="T110" fmla="*/ 15875 w 125"/>
                    <a:gd name="T111" fmla="*/ 150813 h 288"/>
                    <a:gd name="T112" fmla="*/ 38100 w 125"/>
                    <a:gd name="T113" fmla="*/ 206375 h 288"/>
                    <a:gd name="T114" fmla="*/ 41275 w 125"/>
                    <a:gd name="T115" fmla="*/ 255588 h 288"/>
                    <a:gd name="T116" fmla="*/ 30163 w 125"/>
                    <a:gd name="T117" fmla="*/ 280988 h 288"/>
                    <a:gd name="T118" fmla="*/ 30163 w 125"/>
                    <a:gd name="T119" fmla="*/ 280988 h 2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
                    <a:gd name="T181" fmla="*/ 0 h 288"/>
                    <a:gd name="T182" fmla="*/ 125 w 125"/>
                    <a:gd name="T183" fmla="*/ 288 h 2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 h="288">
                      <a:moveTo>
                        <a:pt x="19" y="177"/>
                      </a:moveTo>
                      <a:lnTo>
                        <a:pt x="19" y="180"/>
                      </a:lnTo>
                      <a:lnTo>
                        <a:pt x="19" y="184"/>
                      </a:lnTo>
                      <a:lnTo>
                        <a:pt x="17" y="184"/>
                      </a:lnTo>
                      <a:lnTo>
                        <a:pt x="17" y="187"/>
                      </a:lnTo>
                      <a:lnTo>
                        <a:pt x="17" y="194"/>
                      </a:lnTo>
                      <a:lnTo>
                        <a:pt x="17" y="201"/>
                      </a:lnTo>
                      <a:lnTo>
                        <a:pt x="17" y="206"/>
                      </a:lnTo>
                      <a:lnTo>
                        <a:pt x="14" y="208"/>
                      </a:lnTo>
                      <a:lnTo>
                        <a:pt x="12" y="213"/>
                      </a:lnTo>
                      <a:lnTo>
                        <a:pt x="12" y="215"/>
                      </a:lnTo>
                      <a:lnTo>
                        <a:pt x="10" y="217"/>
                      </a:lnTo>
                      <a:lnTo>
                        <a:pt x="10" y="220"/>
                      </a:lnTo>
                      <a:lnTo>
                        <a:pt x="10" y="222"/>
                      </a:lnTo>
                      <a:lnTo>
                        <a:pt x="10" y="224"/>
                      </a:lnTo>
                      <a:lnTo>
                        <a:pt x="10" y="227"/>
                      </a:lnTo>
                      <a:lnTo>
                        <a:pt x="12" y="229"/>
                      </a:lnTo>
                      <a:lnTo>
                        <a:pt x="14" y="232"/>
                      </a:lnTo>
                      <a:lnTo>
                        <a:pt x="19" y="236"/>
                      </a:lnTo>
                      <a:lnTo>
                        <a:pt x="24" y="243"/>
                      </a:lnTo>
                      <a:lnTo>
                        <a:pt x="29" y="248"/>
                      </a:lnTo>
                      <a:lnTo>
                        <a:pt x="33" y="253"/>
                      </a:lnTo>
                      <a:lnTo>
                        <a:pt x="36" y="258"/>
                      </a:lnTo>
                      <a:lnTo>
                        <a:pt x="36" y="260"/>
                      </a:lnTo>
                      <a:lnTo>
                        <a:pt x="38" y="262"/>
                      </a:lnTo>
                      <a:lnTo>
                        <a:pt x="38" y="265"/>
                      </a:lnTo>
                      <a:lnTo>
                        <a:pt x="40" y="267"/>
                      </a:lnTo>
                      <a:lnTo>
                        <a:pt x="40" y="272"/>
                      </a:lnTo>
                      <a:lnTo>
                        <a:pt x="40" y="274"/>
                      </a:lnTo>
                      <a:lnTo>
                        <a:pt x="40" y="279"/>
                      </a:lnTo>
                      <a:lnTo>
                        <a:pt x="45" y="276"/>
                      </a:lnTo>
                      <a:lnTo>
                        <a:pt x="52" y="281"/>
                      </a:lnTo>
                      <a:lnTo>
                        <a:pt x="52" y="288"/>
                      </a:lnTo>
                      <a:lnTo>
                        <a:pt x="57" y="288"/>
                      </a:lnTo>
                      <a:lnTo>
                        <a:pt x="59" y="284"/>
                      </a:lnTo>
                      <a:lnTo>
                        <a:pt x="64" y="286"/>
                      </a:lnTo>
                      <a:lnTo>
                        <a:pt x="64" y="276"/>
                      </a:lnTo>
                      <a:lnTo>
                        <a:pt x="66" y="272"/>
                      </a:lnTo>
                      <a:lnTo>
                        <a:pt x="64" y="269"/>
                      </a:lnTo>
                      <a:lnTo>
                        <a:pt x="64" y="267"/>
                      </a:lnTo>
                      <a:lnTo>
                        <a:pt x="62" y="265"/>
                      </a:lnTo>
                      <a:lnTo>
                        <a:pt x="62" y="262"/>
                      </a:lnTo>
                      <a:lnTo>
                        <a:pt x="59" y="260"/>
                      </a:lnTo>
                      <a:lnTo>
                        <a:pt x="59" y="258"/>
                      </a:lnTo>
                      <a:lnTo>
                        <a:pt x="57" y="255"/>
                      </a:lnTo>
                      <a:lnTo>
                        <a:pt x="52" y="253"/>
                      </a:lnTo>
                      <a:lnTo>
                        <a:pt x="50" y="253"/>
                      </a:lnTo>
                      <a:lnTo>
                        <a:pt x="48" y="253"/>
                      </a:lnTo>
                      <a:lnTo>
                        <a:pt x="48" y="250"/>
                      </a:lnTo>
                      <a:lnTo>
                        <a:pt x="45" y="250"/>
                      </a:lnTo>
                      <a:lnTo>
                        <a:pt x="43" y="250"/>
                      </a:lnTo>
                      <a:lnTo>
                        <a:pt x="43" y="248"/>
                      </a:lnTo>
                      <a:lnTo>
                        <a:pt x="40" y="246"/>
                      </a:lnTo>
                      <a:lnTo>
                        <a:pt x="40" y="243"/>
                      </a:lnTo>
                      <a:lnTo>
                        <a:pt x="40" y="241"/>
                      </a:lnTo>
                      <a:lnTo>
                        <a:pt x="40" y="239"/>
                      </a:lnTo>
                      <a:lnTo>
                        <a:pt x="40" y="236"/>
                      </a:lnTo>
                      <a:lnTo>
                        <a:pt x="40" y="234"/>
                      </a:lnTo>
                      <a:lnTo>
                        <a:pt x="38" y="229"/>
                      </a:lnTo>
                      <a:lnTo>
                        <a:pt x="36" y="229"/>
                      </a:lnTo>
                      <a:lnTo>
                        <a:pt x="31" y="229"/>
                      </a:lnTo>
                      <a:lnTo>
                        <a:pt x="31" y="224"/>
                      </a:lnTo>
                      <a:lnTo>
                        <a:pt x="29" y="222"/>
                      </a:lnTo>
                      <a:lnTo>
                        <a:pt x="29" y="220"/>
                      </a:lnTo>
                      <a:lnTo>
                        <a:pt x="26" y="215"/>
                      </a:lnTo>
                      <a:lnTo>
                        <a:pt x="24" y="215"/>
                      </a:lnTo>
                      <a:lnTo>
                        <a:pt x="24" y="213"/>
                      </a:lnTo>
                      <a:lnTo>
                        <a:pt x="24" y="208"/>
                      </a:lnTo>
                      <a:lnTo>
                        <a:pt x="24" y="206"/>
                      </a:lnTo>
                      <a:lnTo>
                        <a:pt x="24" y="203"/>
                      </a:lnTo>
                      <a:lnTo>
                        <a:pt x="26" y="194"/>
                      </a:lnTo>
                      <a:lnTo>
                        <a:pt x="29" y="187"/>
                      </a:lnTo>
                      <a:lnTo>
                        <a:pt x="31" y="180"/>
                      </a:lnTo>
                      <a:lnTo>
                        <a:pt x="33" y="170"/>
                      </a:lnTo>
                      <a:lnTo>
                        <a:pt x="36" y="165"/>
                      </a:lnTo>
                      <a:lnTo>
                        <a:pt x="36" y="161"/>
                      </a:lnTo>
                      <a:lnTo>
                        <a:pt x="33" y="139"/>
                      </a:lnTo>
                      <a:lnTo>
                        <a:pt x="33" y="135"/>
                      </a:lnTo>
                      <a:lnTo>
                        <a:pt x="36" y="135"/>
                      </a:lnTo>
                      <a:lnTo>
                        <a:pt x="38" y="135"/>
                      </a:lnTo>
                      <a:lnTo>
                        <a:pt x="43" y="132"/>
                      </a:lnTo>
                      <a:lnTo>
                        <a:pt x="48" y="132"/>
                      </a:lnTo>
                      <a:lnTo>
                        <a:pt x="48" y="135"/>
                      </a:lnTo>
                      <a:lnTo>
                        <a:pt x="52" y="135"/>
                      </a:lnTo>
                      <a:lnTo>
                        <a:pt x="52" y="139"/>
                      </a:lnTo>
                      <a:lnTo>
                        <a:pt x="52" y="142"/>
                      </a:lnTo>
                      <a:lnTo>
                        <a:pt x="52" y="144"/>
                      </a:lnTo>
                      <a:lnTo>
                        <a:pt x="52" y="147"/>
                      </a:lnTo>
                      <a:lnTo>
                        <a:pt x="55" y="149"/>
                      </a:lnTo>
                      <a:lnTo>
                        <a:pt x="57" y="149"/>
                      </a:lnTo>
                      <a:lnTo>
                        <a:pt x="59" y="147"/>
                      </a:lnTo>
                      <a:lnTo>
                        <a:pt x="64" y="147"/>
                      </a:lnTo>
                      <a:lnTo>
                        <a:pt x="66" y="144"/>
                      </a:lnTo>
                      <a:lnTo>
                        <a:pt x="66" y="149"/>
                      </a:lnTo>
                      <a:lnTo>
                        <a:pt x="66" y="154"/>
                      </a:lnTo>
                      <a:lnTo>
                        <a:pt x="71" y="156"/>
                      </a:lnTo>
                      <a:lnTo>
                        <a:pt x="76" y="158"/>
                      </a:lnTo>
                      <a:lnTo>
                        <a:pt x="76" y="161"/>
                      </a:lnTo>
                      <a:lnTo>
                        <a:pt x="76" y="165"/>
                      </a:lnTo>
                      <a:lnTo>
                        <a:pt x="78" y="165"/>
                      </a:lnTo>
                      <a:lnTo>
                        <a:pt x="78" y="151"/>
                      </a:lnTo>
                      <a:lnTo>
                        <a:pt x="71" y="144"/>
                      </a:lnTo>
                      <a:lnTo>
                        <a:pt x="71" y="132"/>
                      </a:lnTo>
                      <a:lnTo>
                        <a:pt x="74" y="125"/>
                      </a:lnTo>
                      <a:lnTo>
                        <a:pt x="78" y="123"/>
                      </a:lnTo>
                      <a:lnTo>
                        <a:pt x="85" y="118"/>
                      </a:lnTo>
                      <a:lnTo>
                        <a:pt x="90" y="118"/>
                      </a:lnTo>
                      <a:lnTo>
                        <a:pt x="97" y="118"/>
                      </a:lnTo>
                      <a:lnTo>
                        <a:pt x="104" y="113"/>
                      </a:lnTo>
                      <a:lnTo>
                        <a:pt x="107" y="109"/>
                      </a:lnTo>
                      <a:lnTo>
                        <a:pt x="118" y="109"/>
                      </a:lnTo>
                      <a:lnTo>
                        <a:pt x="123" y="104"/>
                      </a:lnTo>
                      <a:lnTo>
                        <a:pt x="125" y="97"/>
                      </a:lnTo>
                      <a:lnTo>
                        <a:pt x="123" y="95"/>
                      </a:lnTo>
                      <a:lnTo>
                        <a:pt x="121" y="88"/>
                      </a:lnTo>
                      <a:lnTo>
                        <a:pt x="121" y="80"/>
                      </a:lnTo>
                      <a:lnTo>
                        <a:pt x="118" y="76"/>
                      </a:lnTo>
                      <a:lnTo>
                        <a:pt x="111" y="71"/>
                      </a:lnTo>
                      <a:lnTo>
                        <a:pt x="109" y="66"/>
                      </a:lnTo>
                      <a:lnTo>
                        <a:pt x="109" y="57"/>
                      </a:lnTo>
                      <a:lnTo>
                        <a:pt x="109" y="50"/>
                      </a:lnTo>
                      <a:lnTo>
                        <a:pt x="102" y="38"/>
                      </a:lnTo>
                      <a:lnTo>
                        <a:pt x="97" y="38"/>
                      </a:lnTo>
                      <a:lnTo>
                        <a:pt x="92" y="36"/>
                      </a:lnTo>
                      <a:lnTo>
                        <a:pt x="88" y="28"/>
                      </a:lnTo>
                      <a:lnTo>
                        <a:pt x="81" y="28"/>
                      </a:lnTo>
                      <a:lnTo>
                        <a:pt x="76" y="31"/>
                      </a:lnTo>
                      <a:lnTo>
                        <a:pt x="71" y="33"/>
                      </a:lnTo>
                      <a:lnTo>
                        <a:pt x="69" y="40"/>
                      </a:lnTo>
                      <a:lnTo>
                        <a:pt x="64" y="40"/>
                      </a:lnTo>
                      <a:lnTo>
                        <a:pt x="62" y="38"/>
                      </a:lnTo>
                      <a:lnTo>
                        <a:pt x="55" y="36"/>
                      </a:lnTo>
                      <a:lnTo>
                        <a:pt x="50" y="36"/>
                      </a:lnTo>
                      <a:lnTo>
                        <a:pt x="48" y="28"/>
                      </a:lnTo>
                      <a:lnTo>
                        <a:pt x="45" y="24"/>
                      </a:lnTo>
                      <a:lnTo>
                        <a:pt x="48" y="19"/>
                      </a:lnTo>
                      <a:lnTo>
                        <a:pt x="52" y="12"/>
                      </a:lnTo>
                      <a:lnTo>
                        <a:pt x="52" y="5"/>
                      </a:lnTo>
                      <a:lnTo>
                        <a:pt x="45" y="7"/>
                      </a:lnTo>
                      <a:lnTo>
                        <a:pt x="43" y="7"/>
                      </a:lnTo>
                      <a:lnTo>
                        <a:pt x="43" y="2"/>
                      </a:lnTo>
                      <a:lnTo>
                        <a:pt x="29" y="2"/>
                      </a:lnTo>
                      <a:lnTo>
                        <a:pt x="26" y="0"/>
                      </a:lnTo>
                      <a:lnTo>
                        <a:pt x="22" y="0"/>
                      </a:lnTo>
                      <a:lnTo>
                        <a:pt x="19" y="5"/>
                      </a:lnTo>
                      <a:lnTo>
                        <a:pt x="19" y="12"/>
                      </a:lnTo>
                      <a:lnTo>
                        <a:pt x="14" y="12"/>
                      </a:lnTo>
                      <a:lnTo>
                        <a:pt x="10" y="19"/>
                      </a:lnTo>
                      <a:lnTo>
                        <a:pt x="3" y="19"/>
                      </a:lnTo>
                      <a:lnTo>
                        <a:pt x="0" y="26"/>
                      </a:lnTo>
                      <a:lnTo>
                        <a:pt x="5" y="33"/>
                      </a:lnTo>
                      <a:lnTo>
                        <a:pt x="3" y="43"/>
                      </a:lnTo>
                      <a:lnTo>
                        <a:pt x="0" y="52"/>
                      </a:lnTo>
                      <a:lnTo>
                        <a:pt x="3" y="66"/>
                      </a:lnTo>
                      <a:lnTo>
                        <a:pt x="10" y="76"/>
                      </a:lnTo>
                      <a:lnTo>
                        <a:pt x="17" y="83"/>
                      </a:lnTo>
                      <a:lnTo>
                        <a:pt x="17" y="90"/>
                      </a:lnTo>
                      <a:lnTo>
                        <a:pt x="10" y="95"/>
                      </a:lnTo>
                      <a:lnTo>
                        <a:pt x="12" y="109"/>
                      </a:lnTo>
                      <a:lnTo>
                        <a:pt x="17" y="123"/>
                      </a:lnTo>
                      <a:lnTo>
                        <a:pt x="24" y="130"/>
                      </a:lnTo>
                      <a:lnTo>
                        <a:pt x="29" y="142"/>
                      </a:lnTo>
                      <a:lnTo>
                        <a:pt x="29" y="154"/>
                      </a:lnTo>
                      <a:lnTo>
                        <a:pt x="26" y="161"/>
                      </a:lnTo>
                      <a:lnTo>
                        <a:pt x="24" y="170"/>
                      </a:lnTo>
                      <a:lnTo>
                        <a:pt x="22" y="177"/>
                      </a:lnTo>
                      <a:lnTo>
                        <a:pt x="19" y="177"/>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 name="Taiwan">
                  <a:extLst>
                    <a:ext uri="{FF2B5EF4-FFF2-40B4-BE49-F238E27FC236}">
                      <a16:creationId xmlns:a16="http://schemas.microsoft.com/office/drawing/2014/main" id="{4509C4E9-2D58-A1F0-A32F-AC4C419A38FD}"/>
                    </a:ext>
                  </a:extLst>
                </p:cNvPr>
                <p:cNvSpPr>
                  <a:spLocks/>
                </p:cNvSpPr>
                <p:nvPr/>
              </p:nvSpPr>
              <p:spPr bwMode="auto">
                <a:xfrm>
                  <a:off x="4944647" y="2698096"/>
                  <a:ext cx="25528" cy="65989"/>
                </a:xfrm>
                <a:custGeom>
                  <a:avLst/>
                  <a:gdLst>
                    <a:gd name="T0" fmla="*/ 28575 w 25"/>
                    <a:gd name="T1" fmla="*/ 0 h 64"/>
                    <a:gd name="T2" fmla="*/ 22225 w 25"/>
                    <a:gd name="T3" fmla="*/ 15875 h 64"/>
                    <a:gd name="T4" fmla="*/ 14288 w 25"/>
                    <a:gd name="T5" fmla="*/ 26988 h 64"/>
                    <a:gd name="T6" fmla="*/ 11113 w 25"/>
                    <a:gd name="T7" fmla="*/ 33338 h 64"/>
                    <a:gd name="T8" fmla="*/ 6350 w 25"/>
                    <a:gd name="T9" fmla="*/ 41275 h 64"/>
                    <a:gd name="T10" fmla="*/ 6350 w 25"/>
                    <a:gd name="T11" fmla="*/ 49213 h 64"/>
                    <a:gd name="T12" fmla="*/ 3175 w 25"/>
                    <a:gd name="T13" fmla="*/ 57150 h 64"/>
                    <a:gd name="T14" fmla="*/ 0 w 25"/>
                    <a:gd name="T15" fmla="*/ 63500 h 64"/>
                    <a:gd name="T16" fmla="*/ 0 w 25"/>
                    <a:gd name="T17" fmla="*/ 71438 h 64"/>
                    <a:gd name="T18" fmla="*/ 0 w 25"/>
                    <a:gd name="T19" fmla="*/ 74613 h 64"/>
                    <a:gd name="T20" fmla="*/ 0 w 25"/>
                    <a:gd name="T21" fmla="*/ 79375 h 64"/>
                    <a:gd name="T22" fmla="*/ 6350 w 25"/>
                    <a:gd name="T23" fmla="*/ 90488 h 64"/>
                    <a:gd name="T24" fmla="*/ 11113 w 25"/>
                    <a:gd name="T25" fmla="*/ 101600 h 64"/>
                    <a:gd name="T26" fmla="*/ 17463 w 25"/>
                    <a:gd name="T27" fmla="*/ 101600 h 64"/>
                    <a:gd name="T28" fmla="*/ 25400 w 25"/>
                    <a:gd name="T29" fmla="*/ 90488 h 64"/>
                    <a:gd name="T30" fmla="*/ 28575 w 25"/>
                    <a:gd name="T31" fmla="*/ 79375 h 64"/>
                    <a:gd name="T32" fmla="*/ 33338 w 25"/>
                    <a:gd name="T33" fmla="*/ 63500 h 64"/>
                    <a:gd name="T34" fmla="*/ 36513 w 25"/>
                    <a:gd name="T35" fmla="*/ 52388 h 64"/>
                    <a:gd name="T36" fmla="*/ 36513 w 25"/>
                    <a:gd name="T37" fmla="*/ 38100 h 64"/>
                    <a:gd name="T38" fmla="*/ 39688 w 25"/>
                    <a:gd name="T39" fmla="*/ 26988 h 64"/>
                    <a:gd name="T40" fmla="*/ 39688 w 25"/>
                    <a:gd name="T41" fmla="*/ 11113 h 64"/>
                    <a:gd name="T42" fmla="*/ 39688 w 25"/>
                    <a:gd name="T43" fmla="*/ 0 h 64"/>
                    <a:gd name="T44" fmla="*/ 36513 w 25"/>
                    <a:gd name="T45" fmla="*/ 0 h 64"/>
                    <a:gd name="T46" fmla="*/ 28575 w 25"/>
                    <a:gd name="T47" fmla="*/ 0 h 64"/>
                    <a:gd name="T48" fmla="*/ 28575 w 25"/>
                    <a:gd name="T49" fmla="*/ 0 h 64"/>
                    <a:gd name="T50" fmla="*/ 28575 w 25"/>
                    <a:gd name="T51" fmla="*/ 0 h 64"/>
                    <a:gd name="T52" fmla="*/ 28575 w 25"/>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64"/>
                    <a:gd name="T83" fmla="*/ 25 w 25"/>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64">
                      <a:moveTo>
                        <a:pt x="18" y="0"/>
                      </a:moveTo>
                      <a:lnTo>
                        <a:pt x="14" y="10"/>
                      </a:lnTo>
                      <a:lnTo>
                        <a:pt x="9" y="17"/>
                      </a:lnTo>
                      <a:lnTo>
                        <a:pt x="7" y="21"/>
                      </a:lnTo>
                      <a:lnTo>
                        <a:pt x="4" y="26"/>
                      </a:lnTo>
                      <a:lnTo>
                        <a:pt x="4" y="31"/>
                      </a:lnTo>
                      <a:lnTo>
                        <a:pt x="2" y="36"/>
                      </a:lnTo>
                      <a:lnTo>
                        <a:pt x="0" y="40"/>
                      </a:lnTo>
                      <a:lnTo>
                        <a:pt x="0" y="45"/>
                      </a:lnTo>
                      <a:lnTo>
                        <a:pt x="0" y="47"/>
                      </a:lnTo>
                      <a:lnTo>
                        <a:pt x="0" y="50"/>
                      </a:lnTo>
                      <a:lnTo>
                        <a:pt x="4" y="57"/>
                      </a:lnTo>
                      <a:lnTo>
                        <a:pt x="7" y="64"/>
                      </a:lnTo>
                      <a:lnTo>
                        <a:pt x="11" y="64"/>
                      </a:lnTo>
                      <a:lnTo>
                        <a:pt x="16" y="57"/>
                      </a:lnTo>
                      <a:lnTo>
                        <a:pt x="18" y="50"/>
                      </a:lnTo>
                      <a:lnTo>
                        <a:pt x="21" y="40"/>
                      </a:lnTo>
                      <a:lnTo>
                        <a:pt x="23" y="33"/>
                      </a:lnTo>
                      <a:lnTo>
                        <a:pt x="23" y="24"/>
                      </a:lnTo>
                      <a:lnTo>
                        <a:pt x="25" y="17"/>
                      </a:lnTo>
                      <a:lnTo>
                        <a:pt x="25" y="7"/>
                      </a:lnTo>
                      <a:lnTo>
                        <a:pt x="25" y="0"/>
                      </a:lnTo>
                      <a:lnTo>
                        <a:pt x="23" y="0"/>
                      </a:lnTo>
                      <a:lnTo>
                        <a:pt x="18"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 name="Sri Lanka">
                  <a:extLst>
                    <a:ext uri="{FF2B5EF4-FFF2-40B4-BE49-F238E27FC236}">
                      <a16:creationId xmlns:a16="http://schemas.microsoft.com/office/drawing/2014/main" id="{01CA2A0E-1A7E-7A8C-4C4E-01BCA69B750A}"/>
                    </a:ext>
                  </a:extLst>
                </p:cNvPr>
                <p:cNvSpPr>
                  <a:spLocks/>
                </p:cNvSpPr>
                <p:nvPr/>
              </p:nvSpPr>
              <p:spPr bwMode="auto">
                <a:xfrm>
                  <a:off x="4279505" y="3017732"/>
                  <a:ext cx="38802" cy="77331"/>
                </a:xfrm>
                <a:custGeom>
                  <a:avLst/>
                  <a:gdLst>
                    <a:gd name="T0" fmla="*/ 11113 w 38"/>
                    <a:gd name="T1" fmla="*/ 0 h 75"/>
                    <a:gd name="T2" fmla="*/ 11113 w 38"/>
                    <a:gd name="T3" fmla="*/ 3175 h 75"/>
                    <a:gd name="T4" fmla="*/ 7938 w 38"/>
                    <a:gd name="T5" fmla="*/ 6350 h 75"/>
                    <a:gd name="T6" fmla="*/ 7938 w 38"/>
                    <a:gd name="T7" fmla="*/ 6350 h 75"/>
                    <a:gd name="T8" fmla="*/ 7938 w 38"/>
                    <a:gd name="T9" fmla="*/ 6350 h 75"/>
                    <a:gd name="T10" fmla="*/ 7938 w 38"/>
                    <a:gd name="T11" fmla="*/ 6350 h 75"/>
                    <a:gd name="T12" fmla="*/ 7938 w 38"/>
                    <a:gd name="T13" fmla="*/ 6350 h 75"/>
                    <a:gd name="T14" fmla="*/ 7938 w 38"/>
                    <a:gd name="T15" fmla="*/ 6350 h 75"/>
                    <a:gd name="T16" fmla="*/ 7938 w 38"/>
                    <a:gd name="T17" fmla="*/ 11113 h 75"/>
                    <a:gd name="T18" fmla="*/ 7938 w 38"/>
                    <a:gd name="T19" fmla="*/ 11113 h 75"/>
                    <a:gd name="T20" fmla="*/ 7938 w 38"/>
                    <a:gd name="T21" fmla="*/ 14288 h 75"/>
                    <a:gd name="T22" fmla="*/ 7938 w 38"/>
                    <a:gd name="T23" fmla="*/ 14288 h 75"/>
                    <a:gd name="T24" fmla="*/ 7938 w 38"/>
                    <a:gd name="T25" fmla="*/ 14288 h 75"/>
                    <a:gd name="T26" fmla="*/ 11113 w 38"/>
                    <a:gd name="T27" fmla="*/ 14288 h 75"/>
                    <a:gd name="T28" fmla="*/ 11113 w 38"/>
                    <a:gd name="T29" fmla="*/ 14288 h 75"/>
                    <a:gd name="T30" fmla="*/ 11113 w 38"/>
                    <a:gd name="T31" fmla="*/ 17463 h 75"/>
                    <a:gd name="T32" fmla="*/ 11113 w 38"/>
                    <a:gd name="T33" fmla="*/ 22225 h 75"/>
                    <a:gd name="T34" fmla="*/ 11113 w 38"/>
                    <a:gd name="T35" fmla="*/ 28575 h 75"/>
                    <a:gd name="T36" fmla="*/ 3175 w 38"/>
                    <a:gd name="T37" fmla="*/ 41275 h 75"/>
                    <a:gd name="T38" fmla="*/ 3175 w 38"/>
                    <a:gd name="T39" fmla="*/ 47625 h 75"/>
                    <a:gd name="T40" fmla="*/ 0 w 38"/>
                    <a:gd name="T41" fmla="*/ 52388 h 75"/>
                    <a:gd name="T42" fmla="*/ 0 w 38"/>
                    <a:gd name="T43" fmla="*/ 55563 h 75"/>
                    <a:gd name="T44" fmla="*/ 0 w 38"/>
                    <a:gd name="T45" fmla="*/ 58738 h 75"/>
                    <a:gd name="T46" fmla="*/ 0 w 38"/>
                    <a:gd name="T47" fmla="*/ 63500 h 75"/>
                    <a:gd name="T48" fmla="*/ 3175 w 38"/>
                    <a:gd name="T49" fmla="*/ 66675 h 75"/>
                    <a:gd name="T50" fmla="*/ 3175 w 38"/>
                    <a:gd name="T51" fmla="*/ 74613 h 75"/>
                    <a:gd name="T52" fmla="*/ 7938 w 38"/>
                    <a:gd name="T53" fmla="*/ 85725 h 75"/>
                    <a:gd name="T54" fmla="*/ 11113 w 38"/>
                    <a:gd name="T55" fmla="*/ 93663 h 75"/>
                    <a:gd name="T56" fmla="*/ 11113 w 38"/>
                    <a:gd name="T57" fmla="*/ 104775 h 75"/>
                    <a:gd name="T58" fmla="*/ 11113 w 38"/>
                    <a:gd name="T59" fmla="*/ 111125 h 75"/>
                    <a:gd name="T60" fmla="*/ 14288 w 38"/>
                    <a:gd name="T61" fmla="*/ 115888 h 75"/>
                    <a:gd name="T62" fmla="*/ 14288 w 38"/>
                    <a:gd name="T63" fmla="*/ 115888 h 75"/>
                    <a:gd name="T64" fmla="*/ 19050 w 38"/>
                    <a:gd name="T65" fmla="*/ 119063 h 75"/>
                    <a:gd name="T66" fmla="*/ 19050 w 38"/>
                    <a:gd name="T67" fmla="*/ 119063 h 75"/>
                    <a:gd name="T68" fmla="*/ 22225 w 38"/>
                    <a:gd name="T69" fmla="*/ 119063 h 75"/>
                    <a:gd name="T70" fmla="*/ 26988 w 38"/>
                    <a:gd name="T71" fmla="*/ 115888 h 75"/>
                    <a:gd name="T72" fmla="*/ 30163 w 38"/>
                    <a:gd name="T73" fmla="*/ 115888 h 75"/>
                    <a:gd name="T74" fmla="*/ 33338 w 38"/>
                    <a:gd name="T75" fmla="*/ 115888 h 75"/>
                    <a:gd name="T76" fmla="*/ 38100 w 38"/>
                    <a:gd name="T77" fmla="*/ 111125 h 75"/>
                    <a:gd name="T78" fmla="*/ 41275 w 38"/>
                    <a:gd name="T79" fmla="*/ 111125 h 75"/>
                    <a:gd name="T80" fmla="*/ 49213 w 38"/>
                    <a:gd name="T81" fmla="*/ 107950 h 75"/>
                    <a:gd name="T82" fmla="*/ 49213 w 38"/>
                    <a:gd name="T83" fmla="*/ 107950 h 75"/>
                    <a:gd name="T84" fmla="*/ 52388 w 38"/>
                    <a:gd name="T85" fmla="*/ 107950 h 75"/>
                    <a:gd name="T86" fmla="*/ 52388 w 38"/>
                    <a:gd name="T87" fmla="*/ 104775 h 75"/>
                    <a:gd name="T88" fmla="*/ 52388 w 38"/>
                    <a:gd name="T89" fmla="*/ 104775 h 75"/>
                    <a:gd name="T90" fmla="*/ 55563 w 38"/>
                    <a:gd name="T91" fmla="*/ 100013 h 75"/>
                    <a:gd name="T92" fmla="*/ 55563 w 38"/>
                    <a:gd name="T93" fmla="*/ 93663 h 75"/>
                    <a:gd name="T94" fmla="*/ 55563 w 38"/>
                    <a:gd name="T95" fmla="*/ 88900 h 75"/>
                    <a:gd name="T96" fmla="*/ 60325 w 38"/>
                    <a:gd name="T97" fmla="*/ 82550 h 75"/>
                    <a:gd name="T98" fmla="*/ 55563 w 38"/>
                    <a:gd name="T99" fmla="*/ 77788 h 75"/>
                    <a:gd name="T100" fmla="*/ 55563 w 38"/>
                    <a:gd name="T101" fmla="*/ 69850 h 75"/>
                    <a:gd name="T102" fmla="*/ 55563 w 38"/>
                    <a:gd name="T103" fmla="*/ 66675 h 75"/>
                    <a:gd name="T104" fmla="*/ 52388 w 38"/>
                    <a:gd name="T105" fmla="*/ 63500 h 75"/>
                    <a:gd name="T106" fmla="*/ 49213 w 38"/>
                    <a:gd name="T107" fmla="*/ 52388 h 75"/>
                    <a:gd name="T108" fmla="*/ 41275 w 38"/>
                    <a:gd name="T109" fmla="*/ 41275 h 75"/>
                    <a:gd name="T110" fmla="*/ 33338 w 38"/>
                    <a:gd name="T111" fmla="*/ 33338 h 75"/>
                    <a:gd name="T112" fmla="*/ 30163 w 38"/>
                    <a:gd name="T113" fmla="*/ 22225 h 75"/>
                    <a:gd name="T114" fmla="*/ 19050 w 38"/>
                    <a:gd name="T115" fmla="*/ 6350 h 75"/>
                    <a:gd name="T116" fmla="*/ 11113 w 38"/>
                    <a:gd name="T117" fmla="*/ 0 h 75"/>
                    <a:gd name="T118" fmla="*/ 11113 w 38"/>
                    <a:gd name="T119" fmla="*/ 0 h 75"/>
                    <a:gd name="T120" fmla="*/ 11113 w 38"/>
                    <a:gd name="T121" fmla="*/ 0 h 75"/>
                    <a:gd name="T122" fmla="*/ 11113 w 38"/>
                    <a:gd name="T123" fmla="*/ 0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75"/>
                    <a:gd name="T188" fmla="*/ 38 w 3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75">
                      <a:moveTo>
                        <a:pt x="7" y="0"/>
                      </a:moveTo>
                      <a:lnTo>
                        <a:pt x="7" y="2"/>
                      </a:lnTo>
                      <a:lnTo>
                        <a:pt x="5" y="4"/>
                      </a:lnTo>
                      <a:lnTo>
                        <a:pt x="5" y="7"/>
                      </a:lnTo>
                      <a:lnTo>
                        <a:pt x="5" y="9"/>
                      </a:lnTo>
                      <a:lnTo>
                        <a:pt x="7" y="9"/>
                      </a:lnTo>
                      <a:lnTo>
                        <a:pt x="7" y="11"/>
                      </a:lnTo>
                      <a:lnTo>
                        <a:pt x="7" y="14"/>
                      </a:lnTo>
                      <a:lnTo>
                        <a:pt x="7" y="18"/>
                      </a:lnTo>
                      <a:lnTo>
                        <a:pt x="2" y="26"/>
                      </a:lnTo>
                      <a:lnTo>
                        <a:pt x="2" y="30"/>
                      </a:lnTo>
                      <a:lnTo>
                        <a:pt x="0" y="33"/>
                      </a:lnTo>
                      <a:lnTo>
                        <a:pt x="0" y="35"/>
                      </a:lnTo>
                      <a:lnTo>
                        <a:pt x="0" y="37"/>
                      </a:lnTo>
                      <a:lnTo>
                        <a:pt x="0" y="40"/>
                      </a:lnTo>
                      <a:lnTo>
                        <a:pt x="2" y="42"/>
                      </a:lnTo>
                      <a:lnTo>
                        <a:pt x="2" y="47"/>
                      </a:lnTo>
                      <a:lnTo>
                        <a:pt x="5" y="54"/>
                      </a:lnTo>
                      <a:lnTo>
                        <a:pt x="7" y="59"/>
                      </a:lnTo>
                      <a:lnTo>
                        <a:pt x="7" y="66"/>
                      </a:lnTo>
                      <a:lnTo>
                        <a:pt x="7" y="70"/>
                      </a:lnTo>
                      <a:lnTo>
                        <a:pt x="9" y="73"/>
                      </a:lnTo>
                      <a:lnTo>
                        <a:pt x="12" y="75"/>
                      </a:lnTo>
                      <a:lnTo>
                        <a:pt x="14" y="75"/>
                      </a:lnTo>
                      <a:lnTo>
                        <a:pt x="17" y="73"/>
                      </a:lnTo>
                      <a:lnTo>
                        <a:pt x="19" y="73"/>
                      </a:lnTo>
                      <a:lnTo>
                        <a:pt x="21" y="73"/>
                      </a:lnTo>
                      <a:lnTo>
                        <a:pt x="24" y="70"/>
                      </a:lnTo>
                      <a:lnTo>
                        <a:pt x="26" y="70"/>
                      </a:lnTo>
                      <a:lnTo>
                        <a:pt x="31" y="68"/>
                      </a:lnTo>
                      <a:lnTo>
                        <a:pt x="33" y="68"/>
                      </a:lnTo>
                      <a:lnTo>
                        <a:pt x="33" y="66"/>
                      </a:lnTo>
                      <a:lnTo>
                        <a:pt x="35" y="63"/>
                      </a:lnTo>
                      <a:lnTo>
                        <a:pt x="35" y="59"/>
                      </a:lnTo>
                      <a:lnTo>
                        <a:pt x="35" y="56"/>
                      </a:lnTo>
                      <a:lnTo>
                        <a:pt x="38" y="52"/>
                      </a:lnTo>
                      <a:lnTo>
                        <a:pt x="35" y="49"/>
                      </a:lnTo>
                      <a:lnTo>
                        <a:pt x="35" y="44"/>
                      </a:lnTo>
                      <a:lnTo>
                        <a:pt x="35" y="42"/>
                      </a:lnTo>
                      <a:lnTo>
                        <a:pt x="33" y="40"/>
                      </a:lnTo>
                      <a:lnTo>
                        <a:pt x="31" y="33"/>
                      </a:lnTo>
                      <a:lnTo>
                        <a:pt x="26" y="26"/>
                      </a:lnTo>
                      <a:lnTo>
                        <a:pt x="21" y="21"/>
                      </a:lnTo>
                      <a:lnTo>
                        <a:pt x="19" y="14"/>
                      </a:lnTo>
                      <a:lnTo>
                        <a:pt x="12" y="4"/>
                      </a:lnTo>
                      <a:lnTo>
                        <a:pt x="7"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27" name="South Korea">
                  <a:extLst>
                    <a:ext uri="{FF2B5EF4-FFF2-40B4-BE49-F238E27FC236}">
                      <a16:creationId xmlns:a16="http://schemas.microsoft.com/office/drawing/2014/main" id="{23F5A149-ABBB-A6DC-221E-B92EE2C44A57}"/>
                    </a:ext>
                  </a:extLst>
                </p:cNvPr>
                <p:cNvGrpSpPr/>
                <p:nvPr/>
              </p:nvGrpSpPr>
              <p:grpSpPr>
                <a:xfrm>
                  <a:off x="5045735" y="2413526"/>
                  <a:ext cx="54101" cy="119605"/>
                  <a:chOff x="7481321" y="1981197"/>
                  <a:chExt cx="82550" cy="184150"/>
                </a:xfrm>
                <a:solidFill>
                  <a:schemeClr val="bg2"/>
                </a:solidFill>
              </p:grpSpPr>
              <p:sp>
                <p:nvSpPr>
                  <p:cNvPr id="161" name="Freeform 2055">
                    <a:extLst>
                      <a:ext uri="{FF2B5EF4-FFF2-40B4-BE49-F238E27FC236}">
                        <a16:creationId xmlns:a16="http://schemas.microsoft.com/office/drawing/2014/main" id="{624EE691-9453-3DEF-ACD1-7212A71399BC}"/>
                      </a:ext>
                    </a:extLst>
                  </p:cNvPr>
                  <p:cNvSpPr>
                    <a:spLocks/>
                  </p:cNvSpPr>
                  <p:nvPr/>
                </p:nvSpPr>
                <p:spPr bwMode="auto">
                  <a:xfrm>
                    <a:off x="7484496" y="1981197"/>
                    <a:ext cx="79375" cy="146050"/>
                  </a:xfrm>
                  <a:custGeom>
                    <a:avLst/>
                    <a:gdLst>
                      <a:gd name="T0" fmla="*/ 15875 w 50"/>
                      <a:gd name="T1" fmla="*/ 30163 h 92"/>
                      <a:gd name="T2" fmla="*/ 15875 w 50"/>
                      <a:gd name="T3" fmla="*/ 36513 h 92"/>
                      <a:gd name="T4" fmla="*/ 15875 w 50"/>
                      <a:gd name="T5" fmla="*/ 41275 h 92"/>
                      <a:gd name="T6" fmla="*/ 11113 w 50"/>
                      <a:gd name="T7" fmla="*/ 44450 h 92"/>
                      <a:gd name="T8" fmla="*/ 11113 w 50"/>
                      <a:gd name="T9" fmla="*/ 55563 h 92"/>
                      <a:gd name="T10" fmla="*/ 19050 w 50"/>
                      <a:gd name="T11" fmla="*/ 60325 h 92"/>
                      <a:gd name="T12" fmla="*/ 19050 w 50"/>
                      <a:gd name="T13" fmla="*/ 63500 h 92"/>
                      <a:gd name="T14" fmla="*/ 15875 w 50"/>
                      <a:gd name="T15" fmla="*/ 66675 h 92"/>
                      <a:gd name="T16" fmla="*/ 11113 w 50"/>
                      <a:gd name="T17" fmla="*/ 71438 h 92"/>
                      <a:gd name="T18" fmla="*/ 15875 w 50"/>
                      <a:gd name="T19" fmla="*/ 77788 h 92"/>
                      <a:gd name="T20" fmla="*/ 15875 w 50"/>
                      <a:gd name="T21" fmla="*/ 77788 h 92"/>
                      <a:gd name="T22" fmla="*/ 15875 w 50"/>
                      <a:gd name="T23" fmla="*/ 82550 h 92"/>
                      <a:gd name="T24" fmla="*/ 15875 w 50"/>
                      <a:gd name="T25" fmla="*/ 93663 h 92"/>
                      <a:gd name="T26" fmla="*/ 11113 w 50"/>
                      <a:gd name="T27" fmla="*/ 96838 h 92"/>
                      <a:gd name="T28" fmla="*/ 3175 w 50"/>
                      <a:gd name="T29" fmla="*/ 112713 h 92"/>
                      <a:gd name="T30" fmla="*/ 3175 w 50"/>
                      <a:gd name="T31" fmla="*/ 131763 h 92"/>
                      <a:gd name="T32" fmla="*/ 3175 w 50"/>
                      <a:gd name="T33" fmla="*/ 142875 h 92"/>
                      <a:gd name="T34" fmla="*/ 7938 w 50"/>
                      <a:gd name="T35" fmla="*/ 142875 h 92"/>
                      <a:gd name="T36" fmla="*/ 11113 w 50"/>
                      <a:gd name="T37" fmla="*/ 146050 h 92"/>
                      <a:gd name="T38" fmla="*/ 19050 w 50"/>
                      <a:gd name="T39" fmla="*/ 138113 h 92"/>
                      <a:gd name="T40" fmla="*/ 30163 w 50"/>
                      <a:gd name="T41" fmla="*/ 131763 h 92"/>
                      <a:gd name="T42" fmla="*/ 38100 w 50"/>
                      <a:gd name="T43" fmla="*/ 123825 h 92"/>
                      <a:gd name="T44" fmla="*/ 49213 w 50"/>
                      <a:gd name="T45" fmla="*/ 119063 h 92"/>
                      <a:gd name="T46" fmla="*/ 63500 w 50"/>
                      <a:gd name="T47" fmla="*/ 115888 h 92"/>
                      <a:gd name="T48" fmla="*/ 71438 w 50"/>
                      <a:gd name="T49" fmla="*/ 112713 h 92"/>
                      <a:gd name="T50" fmla="*/ 74613 w 50"/>
                      <a:gd name="T51" fmla="*/ 107950 h 92"/>
                      <a:gd name="T52" fmla="*/ 79375 w 50"/>
                      <a:gd name="T53" fmla="*/ 104775 h 92"/>
                      <a:gd name="T54" fmla="*/ 79375 w 50"/>
                      <a:gd name="T55" fmla="*/ 85725 h 92"/>
                      <a:gd name="T56" fmla="*/ 79375 w 50"/>
                      <a:gd name="T57" fmla="*/ 66675 h 92"/>
                      <a:gd name="T58" fmla="*/ 79375 w 50"/>
                      <a:gd name="T59" fmla="*/ 52388 h 92"/>
                      <a:gd name="T60" fmla="*/ 74613 w 50"/>
                      <a:gd name="T61" fmla="*/ 41275 h 92"/>
                      <a:gd name="T62" fmla="*/ 68263 w 50"/>
                      <a:gd name="T63" fmla="*/ 30163 h 92"/>
                      <a:gd name="T64" fmla="*/ 60325 w 50"/>
                      <a:gd name="T65" fmla="*/ 22225 h 92"/>
                      <a:gd name="T66" fmla="*/ 60325 w 50"/>
                      <a:gd name="T67" fmla="*/ 7938 h 92"/>
                      <a:gd name="T68" fmla="*/ 52388 w 50"/>
                      <a:gd name="T69" fmla="*/ 3175 h 92"/>
                      <a:gd name="T70" fmla="*/ 41275 w 50"/>
                      <a:gd name="T71" fmla="*/ 7938 h 92"/>
                      <a:gd name="T72" fmla="*/ 30163 w 50"/>
                      <a:gd name="T73" fmla="*/ 0 h 92"/>
                      <a:gd name="T74" fmla="*/ 3175 w 50"/>
                      <a:gd name="T75" fmla="*/ 19050 h 92"/>
                      <a:gd name="T76" fmla="*/ 11113 w 50"/>
                      <a:gd name="T77" fmla="*/ 19050 h 92"/>
                      <a:gd name="T78" fmla="*/ 11113 w 50"/>
                      <a:gd name="T79" fmla="*/ 19050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92"/>
                      <a:gd name="T122" fmla="*/ 50 w 50"/>
                      <a:gd name="T123" fmla="*/ 92 h 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92">
                        <a:moveTo>
                          <a:pt x="7" y="12"/>
                        </a:moveTo>
                        <a:lnTo>
                          <a:pt x="10" y="19"/>
                        </a:lnTo>
                        <a:lnTo>
                          <a:pt x="10" y="23"/>
                        </a:lnTo>
                        <a:lnTo>
                          <a:pt x="10" y="26"/>
                        </a:lnTo>
                        <a:lnTo>
                          <a:pt x="7" y="28"/>
                        </a:lnTo>
                        <a:lnTo>
                          <a:pt x="2" y="31"/>
                        </a:lnTo>
                        <a:lnTo>
                          <a:pt x="7" y="35"/>
                        </a:lnTo>
                        <a:lnTo>
                          <a:pt x="12" y="38"/>
                        </a:lnTo>
                        <a:lnTo>
                          <a:pt x="12" y="40"/>
                        </a:lnTo>
                        <a:lnTo>
                          <a:pt x="10" y="40"/>
                        </a:lnTo>
                        <a:lnTo>
                          <a:pt x="10" y="42"/>
                        </a:lnTo>
                        <a:lnTo>
                          <a:pt x="7" y="45"/>
                        </a:lnTo>
                        <a:lnTo>
                          <a:pt x="7" y="47"/>
                        </a:lnTo>
                        <a:lnTo>
                          <a:pt x="10" y="49"/>
                        </a:lnTo>
                        <a:lnTo>
                          <a:pt x="10" y="52"/>
                        </a:lnTo>
                        <a:lnTo>
                          <a:pt x="10" y="54"/>
                        </a:lnTo>
                        <a:lnTo>
                          <a:pt x="10" y="59"/>
                        </a:lnTo>
                        <a:lnTo>
                          <a:pt x="12" y="59"/>
                        </a:lnTo>
                        <a:lnTo>
                          <a:pt x="7" y="61"/>
                        </a:lnTo>
                        <a:lnTo>
                          <a:pt x="2" y="64"/>
                        </a:lnTo>
                        <a:lnTo>
                          <a:pt x="2" y="71"/>
                        </a:lnTo>
                        <a:lnTo>
                          <a:pt x="2" y="75"/>
                        </a:lnTo>
                        <a:lnTo>
                          <a:pt x="2" y="83"/>
                        </a:lnTo>
                        <a:lnTo>
                          <a:pt x="0" y="90"/>
                        </a:lnTo>
                        <a:lnTo>
                          <a:pt x="2" y="90"/>
                        </a:lnTo>
                        <a:lnTo>
                          <a:pt x="5" y="90"/>
                        </a:lnTo>
                        <a:lnTo>
                          <a:pt x="7" y="92"/>
                        </a:lnTo>
                        <a:lnTo>
                          <a:pt x="10" y="92"/>
                        </a:lnTo>
                        <a:lnTo>
                          <a:pt x="12" y="87"/>
                        </a:lnTo>
                        <a:lnTo>
                          <a:pt x="17" y="85"/>
                        </a:lnTo>
                        <a:lnTo>
                          <a:pt x="19" y="83"/>
                        </a:lnTo>
                        <a:lnTo>
                          <a:pt x="21" y="80"/>
                        </a:lnTo>
                        <a:lnTo>
                          <a:pt x="24" y="78"/>
                        </a:lnTo>
                        <a:lnTo>
                          <a:pt x="26" y="78"/>
                        </a:lnTo>
                        <a:lnTo>
                          <a:pt x="31" y="75"/>
                        </a:lnTo>
                        <a:lnTo>
                          <a:pt x="38" y="73"/>
                        </a:lnTo>
                        <a:lnTo>
                          <a:pt x="40" y="73"/>
                        </a:lnTo>
                        <a:lnTo>
                          <a:pt x="45" y="71"/>
                        </a:lnTo>
                        <a:lnTo>
                          <a:pt x="47" y="71"/>
                        </a:lnTo>
                        <a:lnTo>
                          <a:pt x="47" y="68"/>
                        </a:lnTo>
                        <a:lnTo>
                          <a:pt x="50" y="66"/>
                        </a:lnTo>
                        <a:lnTo>
                          <a:pt x="50" y="61"/>
                        </a:lnTo>
                        <a:lnTo>
                          <a:pt x="50" y="54"/>
                        </a:lnTo>
                        <a:lnTo>
                          <a:pt x="50" y="49"/>
                        </a:lnTo>
                        <a:lnTo>
                          <a:pt x="50" y="42"/>
                        </a:lnTo>
                        <a:lnTo>
                          <a:pt x="50" y="38"/>
                        </a:lnTo>
                        <a:lnTo>
                          <a:pt x="50" y="33"/>
                        </a:lnTo>
                        <a:lnTo>
                          <a:pt x="50" y="28"/>
                        </a:lnTo>
                        <a:lnTo>
                          <a:pt x="47" y="26"/>
                        </a:lnTo>
                        <a:lnTo>
                          <a:pt x="43" y="21"/>
                        </a:lnTo>
                        <a:lnTo>
                          <a:pt x="43" y="19"/>
                        </a:lnTo>
                        <a:lnTo>
                          <a:pt x="43" y="14"/>
                        </a:lnTo>
                        <a:lnTo>
                          <a:pt x="38" y="14"/>
                        </a:lnTo>
                        <a:lnTo>
                          <a:pt x="38" y="9"/>
                        </a:lnTo>
                        <a:lnTo>
                          <a:pt x="38" y="5"/>
                        </a:lnTo>
                        <a:lnTo>
                          <a:pt x="36" y="5"/>
                        </a:lnTo>
                        <a:lnTo>
                          <a:pt x="33" y="2"/>
                        </a:lnTo>
                        <a:lnTo>
                          <a:pt x="31" y="5"/>
                        </a:lnTo>
                        <a:lnTo>
                          <a:pt x="26" y="5"/>
                        </a:lnTo>
                        <a:lnTo>
                          <a:pt x="21" y="2"/>
                        </a:lnTo>
                        <a:lnTo>
                          <a:pt x="19" y="0"/>
                        </a:lnTo>
                        <a:lnTo>
                          <a:pt x="12" y="2"/>
                        </a:lnTo>
                        <a:lnTo>
                          <a:pt x="2" y="12"/>
                        </a:lnTo>
                        <a:lnTo>
                          <a:pt x="7" y="12"/>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62" name="Freeform 2056">
                    <a:extLst>
                      <a:ext uri="{FF2B5EF4-FFF2-40B4-BE49-F238E27FC236}">
                        <a16:creationId xmlns:a16="http://schemas.microsoft.com/office/drawing/2014/main" id="{F4EFBCA0-3E23-A068-D8AA-36B8B33EFF91}"/>
                      </a:ext>
                    </a:extLst>
                  </p:cNvPr>
                  <p:cNvSpPr>
                    <a:spLocks/>
                  </p:cNvSpPr>
                  <p:nvPr/>
                </p:nvSpPr>
                <p:spPr bwMode="auto">
                  <a:xfrm>
                    <a:off x="7481321" y="2149472"/>
                    <a:ext cx="11113" cy="15875"/>
                  </a:xfrm>
                  <a:custGeom>
                    <a:avLst/>
                    <a:gdLst>
                      <a:gd name="T0" fmla="*/ 6350 w 7"/>
                      <a:gd name="T1" fmla="*/ 0 h 10"/>
                      <a:gd name="T2" fmla="*/ 3175 w 7"/>
                      <a:gd name="T3" fmla="*/ 0 h 10"/>
                      <a:gd name="T4" fmla="*/ 3175 w 7"/>
                      <a:gd name="T5" fmla="*/ 3175 h 10"/>
                      <a:gd name="T6" fmla="*/ 0 w 7"/>
                      <a:gd name="T7" fmla="*/ 7938 h 10"/>
                      <a:gd name="T8" fmla="*/ 0 w 7"/>
                      <a:gd name="T9" fmla="*/ 7938 h 10"/>
                      <a:gd name="T10" fmla="*/ 0 w 7"/>
                      <a:gd name="T11" fmla="*/ 11113 h 10"/>
                      <a:gd name="T12" fmla="*/ 0 w 7"/>
                      <a:gd name="T13" fmla="*/ 15875 h 10"/>
                      <a:gd name="T14" fmla="*/ 0 w 7"/>
                      <a:gd name="T15" fmla="*/ 15875 h 10"/>
                      <a:gd name="T16" fmla="*/ 3175 w 7"/>
                      <a:gd name="T17" fmla="*/ 15875 h 10"/>
                      <a:gd name="T18" fmla="*/ 3175 w 7"/>
                      <a:gd name="T19" fmla="*/ 15875 h 10"/>
                      <a:gd name="T20" fmla="*/ 6350 w 7"/>
                      <a:gd name="T21" fmla="*/ 11113 h 10"/>
                      <a:gd name="T22" fmla="*/ 6350 w 7"/>
                      <a:gd name="T23" fmla="*/ 7938 h 10"/>
                      <a:gd name="T24" fmla="*/ 11113 w 7"/>
                      <a:gd name="T25" fmla="*/ 3175 h 10"/>
                      <a:gd name="T26" fmla="*/ 11113 w 7"/>
                      <a:gd name="T27" fmla="*/ 0 h 10"/>
                      <a:gd name="T28" fmla="*/ 11113 w 7"/>
                      <a:gd name="T29" fmla="*/ 0 h 10"/>
                      <a:gd name="T30" fmla="*/ 11113 w 7"/>
                      <a:gd name="T31" fmla="*/ 0 h 10"/>
                      <a:gd name="T32" fmla="*/ 11113 w 7"/>
                      <a:gd name="T33" fmla="*/ 0 h 10"/>
                      <a:gd name="T34" fmla="*/ 6350 w 7"/>
                      <a:gd name="T35" fmla="*/ 0 h 10"/>
                      <a:gd name="T36" fmla="*/ 6350 w 7"/>
                      <a:gd name="T37" fmla="*/ 0 h 10"/>
                      <a:gd name="T38" fmla="*/ 6350 w 7"/>
                      <a:gd name="T39" fmla="*/ 0 h 10"/>
                      <a:gd name="T40" fmla="*/ 6350 w 7"/>
                      <a:gd name="T41" fmla="*/ 0 h 10"/>
                      <a:gd name="T42" fmla="*/ 6350 w 7"/>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10"/>
                      <a:gd name="T68" fmla="*/ 7 w 7"/>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10">
                        <a:moveTo>
                          <a:pt x="4" y="0"/>
                        </a:moveTo>
                        <a:lnTo>
                          <a:pt x="2" y="0"/>
                        </a:lnTo>
                        <a:lnTo>
                          <a:pt x="2" y="2"/>
                        </a:lnTo>
                        <a:lnTo>
                          <a:pt x="0" y="5"/>
                        </a:lnTo>
                        <a:lnTo>
                          <a:pt x="0" y="7"/>
                        </a:lnTo>
                        <a:lnTo>
                          <a:pt x="0" y="10"/>
                        </a:lnTo>
                        <a:lnTo>
                          <a:pt x="2" y="10"/>
                        </a:lnTo>
                        <a:lnTo>
                          <a:pt x="4" y="7"/>
                        </a:lnTo>
                        <a:lnTo>
                          <a:pt x="4" y="5"/>
                        </a:lnTo>
                        <a:lnTo>
                          <a:pt x="7" y="2"/>
                        </a:lnTo>
                        <a:lnTo>
                          <a:pt x="7" y="0"/>
                        </a:lnTo>
                        <a:lnTo>
                          <a:pt x="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grpSp>
              <p:nvGrpSpPr>
                <p:cNvPr id="28" name="Solomon Islands">
                  <a:extLst>
                    <a:ext uri="{FF2B5EF4-FFF2-40B4-BE49-F238E27FC236}">
                      <a16:creationId xmlns:a16="http://schemas.microsoft.com/office/drawing/2014/main" id="{EA806611-63C5-48D0-FB50-B3D20BADEE23}"/>
                    </a:ext>
                  </a:extLst>
                </p:cNvPr>
                <p:cNvGrpSpPr/>
                <p:nvPr/>
              </p:nvGrpSpPr>
              <p:grpSpPr>
                <a:xfrm>
                  <a:off x="5525020" y="3353882"/>
                  <a:ext cx="98450" cy="82488"/>
                  <a:chOff x="8219955" y="3430154"/>
                  <a:chExt cx="146050" cy="127001"/>
                </a:xfrm>
                <a:solidFill>
                  <a:schemeClr val="bg2"/>
                </a:solidFill>
              </p:grpSpPr>
              <p:sp>
                <p:nvSpPr>
                  <p:cNvPr id="155" name="Freeform 2049">
                    <a:extLst>
                      <a:ext uri="{FF2B5EF4-FFF2-40B4-BE49-F238E27FC236}">
                        <a16:creationId xmlns:a16="http://schemas.microsoft.com/office/drawing/2014/main" id="{6C61A2AF-914D-6238-F03F-9FACC4C93ED5}"/>
                      </a:ext>
                    </a:extLst>
                  </p:cNvPr>
                  <p:cNvSpPr>
                    <a:spLocks/>
                  </p:cNvSpPr>
                  <p:nvPr/>
                </p:nvSpPr>
                <p:spPr bwMode="auto">
                  <a:xfrm>
                    <a:off x="8343780" y="3546042"/>
                    <a:ext cx="22225" cy="11113"/>
                  </a:xfrm>
                  <a:custGeom>
                    <a:avLst/>
                    <a:gdLst>
                      <a:gd name="T0" fmla="*/ 0 w 14"/>
                      <a:gd name="T1" fmla="*/ 0 h 7"/>
                      <a:gd name="T2" fmla="*/ 3175 w 14"/>
                      <a:gd name="T3" fmla="*/ 3175 h 7"/>
                      <a:gd name="T4" fmla="*/ 7938 w 14"/>
                      <a:gd name="T5" fmla="*/ 3175 h 7"/>
                      <a:gd name="T6" fmla="*/ 11113 w 14"/>
                      <a:gd name="T7" fmla="*/ 6350 h 7"/>
                      <a:gd name="T8" fmla="*/ 14288 w 14"/>
                      <a:gd name="T9" fmla="*/ 11113 h 7"/>
                      <a:gd name="T10" fmla="*/ 19050 w 14"/>
                      <a:gd name="T11" fmla="*/ 11113 h 7"/>
                      <a:gd name="T12" fmla="*/ 19050 w 14"/>
                      <a:gd name="T13" fmla="*/ 11113 h 7"/>
                      <a:gd name="T14" fmla="*/ 22225 w 14"/>
                      <a:gd name="T15" fmla="*/ 11113 h 7"/>
                      <a:gd name="T16" fmla="*/ 22225 w 14"/>
                      <a:gd name="T17" fmla="*/ 11113 h 7"/>
                      <a:gd name="T18" fmla="*/ 22225 w 14"/>
                      <a:gd name="T19" fmla="*/ 11113 h 7"/>
                      <a:gd name="T20" fmla="*/ 19050 w 14"/>
                      <a:gd name="T21" fmla="*/ 6350 h 7"/>
                      <a:gd name="T22" fmla="*/ 19050 w 14"/>
                      <a:gd name="T23" fmla="*/ 3175 h 7"/>
                      <a:gd name="T24" fmla="*/ 14288 w 14"/>
                      <a:gd name="T25" fmla="*/ 3175 h 7"/>
                      <a:gd name="T26" fmla="*/ 14288 w 14"/>
                      <a:gd name="T27" fmla="*/ 0 h 7"/>
                      <a:gd name="T28" fmla="*/ 11113 w 14"/>
                      <a:gd name="T29" fmla="*/ 0 h 7"/>
                      <a:gd name="T30" fmla="*/ 7938 w 14"/>
                      <a:gd name="T31" fmla="*/ 0 h 7"/>
                      <a:gd name="T32" fmla="*/ 0 w 14"/>
                      <a:gd name="T33" fmla="*/ 0 h 7"/>
                      <a:gd name="T34" fmla="*/ 0 w 14"/>
                      <a:gd name="T35" fmla="*/ 0 h 7"/>
                      <a:gd name="T36" fmla="*/ 0 w 14"/>
                      <a:gd name="T37" fmla="*/ 0 h 7"/>
                      <a:gd name="T38" fmla="*/ 0 w 14"/>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7"/>
                      <a:gd name="T62" fmla="*/ 14 w 14"/>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7">
                        <a:moveTo>
                          <a:pt x="0" y="0"/>
                        </a:moveTo>
                        <a:lnTo>
                          <a:pt x="2" y="2"/>
                        </a:lnTo>
                        <a:lnTo>
                          <a:pt x="5" y="2"/>
                        </a:lnTo>
                        <a:lnTo>
                          <a:pt x="7" y="4"/>
                        </a:lnTo>
                        <a:lnTo>
                          <a:pt x="9" y="7"/>
                        </a:lnTo>
                        <a:lnTo>
                          <a:pt x="12" y="7"/>
                        </a:lnTo>
                        <a:lnTo>
                          <a:pt x="14" y="7"/>
                        </a:lnTo>
                        <a:lnTo>
                          <a:pt x="12" y="4"/>
                        </a:lnTo>
                        <a:lnTo>
                          <a:pt x="12" y="2"/>
                        </a:lnTo>
                        <a:lnTo>
                          <a:pt x="9" y="2"/>
                        </a:lnTo>
                        <a:lnTo>
                          <a:pt x="9" y="0"/>
                        </a:lnTo>
                        <a:lnTo>
                          <a:pt x="7" y="0"/>
                        </a:lnTo>
                        <a:lnTo>
                          <a:pt x="5"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6" name="Freeform 2050">
                    <a:extLst>
                      <a:ext uri="{FF2B5EF4-FFF2-40B4-BE49-F238E27FC236}">
                        <a16:creationId xmlns:a16="http://schemas.microsoft.com/office/drawing/2014/main" id="{73CDD6B5-9D36-672B-7DCC-AC3DB4C537AD}"/>
                      </a:ext>
                    </a:extLst>
                  </p:cNvPr>
                  <p:cNvSpPr>
                    <a:spLocks/>
                  </p:cNvSpPr>
                  <p:nvPr/>
                </p:nvSpPr>
                <p:spPr bwMode="auto">
                  <a:xfrm>
                    <a:off x="8299330" y="3515879"/>
                    <a:ext cx="30163" cy="14288"/>
                  </a:xfrm>
                  <a:custGeom>
                    <a:avLst/>
                    <a:gdLst>
                      <a:gd name="T0" fmla="*/ 0 w 19"/>
                      <a:gd name="T1" fmla="*/ 0 h 9"/>
                      <a:gd name="T2" fmla="*/ 0 w 19"/>
                      <a:gd name="T3" fmla="*/ 0 h 9"/>
                      <a:gd name="T4" fmla="*/ 3175 w 19"/>
                      <a:gd name="T5" fmla="*/ 3175 h 9"/>
                      <a:gd name="T6" fmla="*/ 3175 w 19"/>
                      <a:gd name="T7" fmla="*/ 3175 h 9"/>
                      <a:gd name="T8" fmla="*/ 3175 w 19"/>
                      <a:gd name="T9" fmla="*/ 7938 h 9"/>
                      <a:gd name="T10" fmla="*/ 3175 w 19"/>
                      <a:gd name="T11" fmla="*/ 11113 h 9"/>
                      <a:gd name="T12" fmla="*/ 6350 w 19"/>
                      <a:gd name="T13" fmla="*/ 11113 h 9"/>
                      <a:gd name="T14" fmla="*/ 6350 w 19"/>
                      <a:gd name="T15" fmla="*/ 14288 h 9"/>
                      <a:gd name="T16" fmla="*/ 11113 w 19"/>
                      <a:gd name="T17" fmla="*/ 14288 h 9"/>
                      <a:gd name="T18" fmla="*/ 14288 w 19"/>
                      <a:gd name="T19" fmla="*/ 14288 h 9"/>
                      <a:gd name="T20" fmla="*/ 17463 w 19"/>
                      <a:gd name="T21" fmla="*/ 14288 h 9"/>
                      <a:gd name="T22" fmla="*/ 22225 w 19"/>
                      <a:gd name="T23" fmla="*/ 14288 h 9"/>
                      <a:gd name="T24" fmla="*/ 25400 w 19"/>
                      <a:gd name="T25" fmla="*/ 14288 h 9"/>
                      <a:gd name="T26" fmla="*/ 25400 w 19"/>
                      <a:gd name="T27" fmla="*/ 14288 h 9"/>
                      <a:gd name="T28" fmla="*/ 25400 w 19"/>
                      <a:gd name="T29" fmla="*/ 14288 h 9"/>
                      <a:gd name="T30" fmla="*/ 25400 w 19"/>
                      <a:gd name="T31" fmla="*/ 11113 h 9"/>
                      <a:gd name="T32" fmla="*/ 30163 w 19"/>
                      <a:gd name="T33" fmla="*/ 11113 h 9"/>
                      <a:gd name="T34" fmla="*/ 30163 w 19"/>
                      <a:gd name="T35" fmla="*/ 7938 h 9"/>
                      <a:gd name="T36" fmla="*/ 25400 w 19"/>
                      <a:gd name="T37" fmla="*/ 7938 h 9"/>
                      <a:gd name="T38" fmla="*/ 25400 w 19"/>
                      <a:gd name="T39" fmla="*/ 7938 h 9"/>
                      <a:gd name="T40" fmla="*/ 25400 w 19"/>
                      <a:gd name="T41" fmla="*/ 3175 h 9"/>
                      <a:gd name="T42" fmla="*/ 25400 w 19"/>
                      <a:gd name="T43" fmla="*/ 3175 h 9"/>
                      <a:gd name="T44" fmla="*/ 22225 w 19"/>
                      <a:gd name="T45" fmla="*/ 3175 h 9"/>
                      <a:gd name="T46" fmla="*/ 22225 w 19"/>
                      <a:gd name="T47" fmla="*/ 0 h 9"/>
                      <a:gd name="T48" fmla="*/ 17463 w 19"/>
                      <a:gd name="T49" fmla="*/ 0 h 9"/>
                      <a:gd name="T50" fmla="*/ 14288 w 19"/>
                      <a:gd name="T51" fmla="*/ 0 h 9"/>
                      <a:gd name="T52" fmla="*/ 6350 w 19"/>
                      <a:gd name="T53" fmla="*/ 0 h 9"/>
                      <a:gd name="T54" fmla="*/ 3175 w 19"/>
                      <a:gd name="T55" fmla="*/ 0 h 9"/>
                      <a:gd name="T56" fmla="*/ 0 w 19"/>
                      <a:gd name="T57" fmla="*/ 0 h 9"/>
                      <a:gd name="T58" fmla="*/ 0 w 19"/>
                      <a:gd name="T59" fmla="*/ 0 h 9"/>
                      <a:gd name="T60" fmla="*/ 0 w 19"/>
                      <a:gd name="T61" fmla="*/ 0 h 9"/>
                      <a:gd name="T62" fmla="*/ 0 w 19"/>
                      <a:gd name="T63" fmla="*/ 0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9"/>
                      <a:gd name="T98" fmla="*/ 19 w 19"/>
                      <a:gd name="T99" fmla="*/ 9 h 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9">
                        <a:moveTo>
                          <a:pt x="0" y="0"/>
                        </a:moveTo>
                        <a:lnTo>
                          <a:pt x="0" y="0"/>
                        </a:lnTo>
                        <a:lnTo>
                          <a:pt x="2" y="2"/>
                        </a:lnTo>
                        <a:lnTo>
                          <a:pt x="2" y="5"/>
                        </a:lnTo>
                        <a:lnTo>
                          <a:pt x="2" y="7"/>
                        </a:lnTo>
                        <a:lnTo>
                          <a:pt x="4" y="7"/>
                        </a:lnTo>
                        <a:lnTo>
                          <a:pt x="4" y="9"/>
                        </a:lnTo>
                        <a:lnTo>
                          <a:pt x="7" y="9"/>
                        </a:lnTo>
                        <a:lnTo>
                          <a:pt x="9" y="9"/>
                        </a:lnTo>
                        <a:lnTo>
                          <a:pt x="11" y="9"/>
                        </a:lnTo>
                        <a:lnTo>
                          <a:pt x="14" y="9"/>
                        </a:lnTo>
                        <a:lnTo>
                          <a:pt x="16" y="9"/>
                        </a:lnTo>
                        <a:lnTo>
                          <a:pt x="16" y="7"/>
                        </a:lnTo>
                        <a:lnTo>
                          <a:pt x="19" y="7"/>
                        </a:lnTo>
                        <a:lnTo>
                          <a:pt x="19" y="5"/>
                        </a:lnTo>
                        <a:lnTo>
                          <a:pt x="16" y="5"/>
                        </a:lnTo>
                        <a:lnTo>
                          <a:pt x="16" y="2"/>
                        </a:lnTo>
                        <a:lnTo>
                          <a:pt x="14" y="2"/>
                        </a:lnTo>
                        <a:lnTo>
                          <a:pt x="14" y="0"/>
                        </a:lnTo>
                        <a:lnTo>
                          <a:pt x="11" y="0"/>
                        </a:lnTo>
                        <a:lnTo>
                          <a:pt x="9" y="0"/>
                        </a:lnTo>
                        <a:lnTo>
                          <a:pt x="4"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7" name="Freeform 2051">
                    <a:extLst>
                      <a:ext uri="{FF2B5EF4-FFF2-40B4-BE49-F238E27FC236}">
                        <a16:creationId xmlns:a16="http://schemas.microsoft.com/office/drawing/2014/main" id="{BE1DC300-A01E-03AB-BDA4-991A47C424C8}"/>
                      </a:ext>
                    </a:extLst>
                  </p:cNvPr>
                  <p:cNvSpPr>
                    <a:spLocks/>
                  </p:cNvSpPr>
                  <p:nvPr/>
                </p:nvSpPr>
                <p:spPr bwMode="auto">
                  <a:xfrm>
                    <a:off x="8324730" y="3488892"/>
                    <a:ext cx="22225" cy="30163"/>
                  </a:xfrm>
                  <a:custGeom>
                    <a:avLst/>
                    <a:gdLst>
                      <a:gd name="T0" fmla="*/ 0 w 14"/>
                      <a:gd name="T1" fmla="*/ 0 h 19"/>
                      <a:gd name="T2" fmla="*/ 4763 w 14"/>
                      <a:gd name="T3" fmla="*/ 4763 h 19"/>
                      <a:gd name="T4" fmla="*/ 4763 w 14"/>
                      <a:gd name="T5" fmla="*/ 11113 h 19"/>
                      <a:gd name="T6" fmla="*/ 7938 w 14"/>
                      <a:gd name="T7" fmla="*/ 15875 h 19"/>
                      <a:gd name="T8" fmla="*/ 7938 w 14"/>
                      <a:gd name="T9" fmla="*/ 23813 h 19"/>
                      <a:gd name="T10" fmla="*/ 15875 w 14"/>
                      <a:gd name="T11" fmla="*/ 26988 h 19"/>
                      <a:gd name="T12" fmla="*/ 22225 w 14"/>
                      <a:gd name="T13" fmla="*/ 30163 h 19"/>
                      <a:gd name="T14" fmla="*/ 22225 w 14"/>
                      <a:gd name="T15" fmla="*/ 23813 h 19"/>
                      <a:gd name="T16" fmla="*/ 22225 w 14"/>
                      <a:gd name="T17" fmla="*/ 19050 h 19"/>
                      <a:gd name="T18" fmla="*/ 19050 w 14"/>
                      <a:gd name="T19" fmla="*/ 15875 h 19"/>
                      <a:gd name="T20" fmla="*/ 15875 w 14"/>
                      <a:gd name="T21" fmla="*/ 7938 h 19"/>
                      <a:gd name="T22" fmla="*/ 11113 w 14"/>
                      <a:gd name="T23" fmla="*/ 4763 h 19"/>
                      <a:gd name="T24" fmla="*/ 7938 w 14"/>
                      <a:gd name="T25" fmla="*/ 0 h 19"/>
                      <a:gd name="T26" fmla="*/ 0 w 14"/>
                      <a:gd name="T27" fmla="*/ 0 h 19"/>
                      <a:gd name="T28" fmla="*/ 0 w 14"/>
                      <a:gd name="T29" fmla="*/ 0 h 19"/>
                      <a:gd name="T30" fmla="*/ 0 w 14"/>
                      <a:gd name="T31" fmla="*/ 0 h 19"/>
                      <a:gd name="T32" fmla="*/ 0 w 1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9"/>
                      <a:gd name="T53" fmla="*/ 14 w 14"/>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9">
                        <a:moveTo>
                          <a:pt x="0" y="0"/>
                        </a:moveTo>
                        <a:lnTo>
                          <a:pt x="3" y="3"/>
                        </a:lnTo>
                        <a:lnTo>
                          <a:pt x="3" y="7"/>
                        </a:lnTo>
                        <a:lnTo>
                          <a:pt x="5" y="10"/>
                        </a:lnTo>
                        <a:lnTo>
                          <a:pt x="5" y="15"/>
                        </a:lnTo>
                        <a:lnTo>
                          <a:pt x="10" y="17"/>
                        </a:lnTo>
                        <a:lnTo>
                          <a:pt x="14" y="19"/>
                        </a:lnTo>
                        <a:lnTo>
                          <a:pt x="14" y="15"/>
                        </a:lnTo>
                        <a:lnTo>
                          <a:pt x="14" y="12"/>
                        </a:lnTo>
                        <a:lnTo>
                          <a:pt x="12" y="10"/>
                        </a:lnTo>
                        <a:lnTo>
                          <a:pt x="10" y="5"/>
                        </a:lnTo>
                        <a:lnTo>
                          <a:pt x="7" y="3"/>
                        </a:lnTo>
                        <a:lnTo>
                          <a:pt x="5"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8" name="Freeform 2052">
                    <a:extLst>
                      <a:ext uri="{FF2B5EF4-FFF2-40B4-BE49-F238E27FC236}">
                        <a16:creationId xmlns:a16="http://schemas.microsoft.com/office/drawing/2014/main" id="{53D2FD64-FB89-3799-2E49-08002F3B1720}"/>
                      </a:ext>
                    </a:extLst>
                  </p:cNvPr>
                  <p:cNvSpPr>
                    <a:spLocks/>
                  </p:cNvSpPr>
                  <p:nvPr/>
                </p:nvSpPr>
                <p:spPr bwMode="auto">
                  <a:xfrm>
                    <a:off x="8242180" y="3466667"/>
                    <a:ext cx="11113" cy="22225"/>
                  </a:xfrm>
                  <a:custGeom>
                    <a:avLst/>
                    <a:gdLst>
                      <a:gd name="T0" fmla="*/ 4763 w 7"/>
                      <a:gd name="T1" fmla="*/ 0 h 14"/>
                      <a:gd name="T2" fmla="*/ 0 w 7"/>
                      <a:gd name="T3" fmla="*/ 11113 h 14"/>
                      <a:gd name="T4" fmla="*/ 0 w 7"/>
                      <a:gd name="T5" fmla="*/ 15875 h 14"/>
                      <a:gd name="T6" fmla="*/ 4763 w 7"/>
                      <a:gd name="T7" fmla="*/ 15875 h 14"/>
                      <a:gd name="T8" fmla="*/ 7938 w 7"/>
                      <a:gd name="T9" fmla="*/ 19050 h 14"/>
                      <a:gd name="T10" fmla="*/ 7938 w 7"/>
                      <a:gd name="T11" fmla="*/ 19050 h 14"/>
                      <a:gd name="T12" fmla="*/ 7938 w 7"/>
                      <a:gd name="T13" fmla="*/ 22225 h 14"/>
                      <a:gd name="T14" fmla="*/ 7938 w 7"/>
                      <a:gd name="T15" fmla="*/ 22225 h 14"/>
                      <a:gd name="T16" fmla="*/ 11113 w 7"/>
                      <a:gd name="T17" fmla="*/ 22225 h 14"/>
                      <a:gd name="T18" fmla="*/ 11113 w 7"/>
                      <a:gd name="T19" fmla="*/ 19050 h 14"/>
                      <a:gd name="T20" fmla="*/ 7938 w 7"/>
                      <a:gd name="T21" fmla="*/ 11113 h 14"/>
                      <a:gd name="T22" fmla="*/ 7938 w 7"/>
                      <a:gd name="T23" fmla="*/ 7938 h 14"/>
                      <a:gd name="T24" fmla="*/ 7938 w 7"/>
                      <a:gd name="T25" fmla="*/ 0 h 14"/>
                      <a:gd name="T26" fmla="*/ 4763 w 7"/>
                      <a:gd name="T27" fmla="*/ 0 h 14"/>
                      <a:gd name="T28" fmla="*/ 4763 w 7"/>
                      <a:gd name="T29" fmla="*/ 0 h 14"/>
                      <a:gd name="T30" fmla="*/ 4763 w 7"/>
                      <a:gd name="T31" fmla="*/ 0 h 14"/>
                      <a:gd name="T32" fmla="*/ 4763 w 7"/>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4"/>
                      <a:gd name="T53" fmla="*/ 7 w 7"/>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4">
                        <a:moveTo>
                          <a:pt x="3" y="0"/>
                        </a:moveTo>
                        <a:lnTo>
                          <a:pt x="0" y="7"/>
                        </a:lnTo>
                        <a:lnTo>
                          <a:pt x="0" y="10"/>
                        </a:lnTo>
                        <a:lnTo>
                          <a:pt x="3" y="10"/>
                        </a:lnTo>
                        <a:lnTo>
                          <a:pt x="5" y="12"/>
                        </a:lnTo>
                        <a:lnTo>
                          <a:pt x="5" y="14"/>
                        </a:lnTo>
                        <a:lnTo>
                          <a:pt x="7" y="14"/>
                        </a:lnTo>
                        <a:lnTo>
                          <a:pt x="7" y="12"/>
                        </a:lnTo>
                        <a:lnTo>
                          <a:pt x="5" y="7"/>
                        </a:lnTo>
                        <a:lnTo>
                          <a:pt x="5" y="5"/>
                        </a:lnTo>
                        <a:lnTo>
                          <a:pt x="5" y="0"/>
                        </a:lnTo>
                        <a:lnTo>
                          <a:pt x="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9" name="Freeform 2053">
                    <a:extLst>
                      <a:ext uri="{FF2B5EF4-FFF2-40B4-BE49-F238E27FC236}">
                        <a16:creationId xmlns:a16="http://schemas.microsoft.com/office/drawing/2014/main" id="{EB3EA858-DBEB-A4E0-C0A7-DFFC1CF1B137}"/>
                      </a:ext>
                    </a:extLst>
                  </p:cNvPr>
                  <p:cNvSpPr>
                    <a:spLocks/>
                  </p:cNvSpPr>
                  <p:nvPr/>
                </p:nvSpPr>
                <p:spPr bwMode="auto">
                  <a:xfrm>
                    <a:off x="8272343" y="3455554"/>
                    <a:ext cx="30163" cy="22225"/>
                  </a:xfrm>
                  <a:custGeom>
                    <a:avLst/>
                    <a:gdLst>
                      <a:gd name="T0" fmla="*/ 0 w 19"/>
                      <a:gd name="T1" fmla="*/ 0 h 14"/>
                      <a:gd name="T2" fmla="*/ 19050 w 19"/>
                      <a:gd name="T3" fmla="*/ 22225 h 14"/>
                      <a:gd name="T4" fmla="*/ 26988 w 19"/>
                      <a:gd name="T5" fmla="*/ 22225 h 14"/>
                      <a:gd name="T6" fmla="*/ 30163 w 19"/>
                      <a:gd name="T7" fmla="*/ 22225 h 14"/>
                      <a:gd name="T8" fmla="*/ 19050 w 19"/>
                      <a:gd name="T9" fmla="*/ 3175 h 14"/>
                      <a:gd name="T10" fmla="*/ 15875 w 19"/>
                      <a:gd name="T11" fmla="*/ 3175 h 14"/>
                      <a:gd name="T12" fmla="*/ 15875 w 19"/>
                      <a:gd name="T13" fmla="*/ 3175 h 14"/>
                      <a:gd name="T14" fmla="*/ 11113 w 19"/>
                      <a:gd name="T15" fmla="*/ 3175 h 14"/>
                      <a:gd name="T16" fmla="*/ 7938 w 19"/>
                      <a:gd name="T17" fmla="*/ 3175 h 14"/>
                      <a:gd name="T18" fmla="*/ 7938 w 19"/>
                      <a:gd name="T19" fmla="*/ 3175 h 14"/>
                      <a:gd name="T20" fmla="*/ 3175 w 19"/>
                      <a:gd name="T21" fmla="*/ 3175 h 14"/>
                      <a:gd name="T22" fmla="*/ 0 w 19"/>
                      <a:gd name="T23" fmla="*/ 3175 h 14"/>
                      <a:gd name="T24" fmla="*/ 0 w 19"/>
                      <a:gd name="T25" fmla="*/ 0 h 14"/>
                      <a:gd name="T26" fmla="*/ 0 w 19"/>
                      <a:gd name="T27" fmla="*/ 0 h 14"/>
                      <a:gd name="T28" fmla="*/ 0 w 19"/>
                      <a:gd name="T29" fmla="*/ 0 h 14"/>
                      <a:gd name="T30" fmla="*/ 0 w 19"/>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4"/>
                      <a:gd name="T50" fmla="*/ 19 w 19"/>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4">
                        <a:moveTo>
                          <a:pt x="0" y="0"/>
                        </a:moveTo>
                        <a:lnTo>
                          <a:pt x="12" y="14"/>
                        </a:lnTo>
                        <a:lnTo>
                          <a:pt x="17" y="14"/>
                        </a:lnTo>
                        <a:lnTo>
                          <a:pt x="19" y="14"/>
                        </a:lnTo>
                        <a:lnTo>
                          <a:pt x="12" y="2"/>
                        </a:lnTo>
                        <a:lnTo>
                          <a:pt x="10" y="2"/>
                        </a:lnTo>
                        <a:lnTo>
                          <a:pt x="7" y="2"/>
                        </a:lnTo>
                        <a:lnTo>
                          <a:pt x="5" y="2"/>
                        </a:lnTo>
                        <a:lnTo>
                          <a:pt x="2" y="2"/>
                        </a:lnTo>
                        <a:lnTo>
                          <a:pt x="0" y="2"/>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60" name="Freeform 2054">
                    <a:extLst>
                      <a:ext uri="{FF2B5EF4-FFF2-40B4-BE49-F238E27FC236}">
                        <a16:creationId xmlns:a16="http://schemas.microsoft.com/office/drawing/2014/main" id="{C10097F3-FA37-6381-FBCB-324686C3A3BD}"/>
                      </a:ext>
                    </a:extLst>
                  </p:cNvPr>
                  <p:cNvSpPr>
                    <a:spLocks/>
                  </p:cNvSpPr>
                  <p:nvPr/>
                </p:nvSpPr>
                <p:spPr bwMode="auto">
                  <a:xfrm>
                    <a:off x="8219955" y="3430154"/>
                    <a:ext cx="26988" cy="22225"/>
                  </a:xfrm>
                  <a:custGeom>
                    <a:avLst/>
                    <a:gdLst>
                      <a:gd name="T0" fmla="*/ 0 w 17"/>
                      <a:gd name="T1" fmla="*/ 0 h 14"/>
                      <a:gd name="T2" fmla="*/ 3175 w 17"/>
                      <a:gd name="T3" fmla="*/ 6350 h 14"/>
                      <a:gd name="T4" fmla="*/ 3175 w 17"/>
                      <a:gd name="T5" fmla="*/ 14288 h 14"/>
                      <a:gd name="T6" fmla="*/ 7938 w 17"/>
                      <a:gd name="T7" fmla="*/ 17463 h 14"/>
                      <a:gd name="T8" fmla="*/ 11113 w 17"/>
                      <a:gd name="T9" fmla="*/ 17463 h 14"/>
                      <a:gd name="T10" fmla="*/ 14288 w 17"/>
                      <a:gd name="T11" fmla="*/ 22225 h 14"/>
                      <a:gd name="T12" fmla="*/ 19050 w 17"/>
                      <a:gd name="T13" fmla="*/ 22225 h 14"/>
                      <a:gd name="T14" fmla="*/ 22225 w 17"/>
                      <a:gd name="T15" fmla="*/ 22225 h 14"/>
                      <a:gd name="T16" fmla="*/ 26988 w 17"/>
                      <a:gd name="T17" fmla="*/ 22225 h 14"/>
                      <a:gd name="T18" fmla="*/ 26988 w 17"/>
                      <a:gd name="T19" fmla="*/ 22225 h 14"/>
                      <a:gd name="T20" fmla="*/ 26988 w 17"/>
                      <a:gd name="T21" fmla="*/ 22225 h 14"/>
                      <a:gd name="T22" fmla="*/ 26988 w 17"/>
                      <a:gd name="T23" fmla="*/ 17463 h 14"/>
                      <a:gd name="T24" fmla="*/ 26988 w 17"/>
                      <a:gd name="T25" fmla="*/ 17463 h 14"/>
                      <a:gd name="T26" fmla="*/ 19050 w 17"/>
                      <a:gd name="T27" fmla="*/ 14288 h 14"/>
                      <a:gd name="T28" fmla="*/ 11113 w 17"/>
                      <a:gd name="T29" fmla="*/ 11113 h 14"/>
                      <a:gd name="T30" fmla="*/ 7938 w 17"/>
                      <a:gd name="T31" fmla="*/ 3175 h 14"/>
                      <a:gd name="T32" fmla="*/ 0 w 17"/>
                      <a:gd name="T33" fmla="*/ 0 h 14"/>
                      <a:gd name="T34" fmla="*/ 0 w 17"/>
                      <a:gd name="T35" fmla="*/ 0 h 14"/>
                      <a:gd name="T36" fmla="*/ 0 w 17"/>
                      <a:gd name="T37" fmla="*/ 0 h 14"/>
                      <a:gd name="T38" fmla="*/ 0 w 17"/>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4"/>
                      <a:gd name="T62" fmla="*/ 17 w 17"/>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4">
                        <a:moveTo>
                          <a:pt x="0" y="0"/>
                        </a:moveTo>
                        <a:lnTo>
                          <a:pt x="2" y="4"/>
                        </a:lnTo>
                        <a:lnTo>
                          <a:pt x="2" y="9"/>
                        </a:lnTo>
                        <a:lnTo>
                          <a:pt x="5" y="11"/>
                        </a:lnTo>
                        <a:lnTo>
                          <a:pt x="7" y="11"/>
                        </a:lnTo>
                        <a:lnTo>
                          <a:pt x="9" y="14"/>
                        </a:lnTo>
                        <a:lnTo>
                          <a:pt x="12" y="14"/>
                        </a:lnTo>
                        <a:lnTo>
                          <a:pt x="14" y="14"/>
                        </a:lnTo>
                        <a:lnTo>
                          <a:pt x="17" y="14"/>
                        </a:lnTo>
                        <a:lnTo>
                          <a:pt x="17" y="11"/>
                        </a:lnTo>
                        <a:lnTo>
                          <a:pt x="12" y="9"/>
                        </a:lnTo>
                        <a:lnTo>
                          <a:pt x="7" y="7"/>
                        </a:lnTo>
                        <a:lnTo>
                          <a:pt x="5" y="2"/>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29" name="Freeform 1551">
                  <a:extLst>
                    <a:ext uri="{FF2B5EF4-FFF2-40B4-BE49-F238E27FC236}">
                      <a16:creationId xmlns:a16="http://schemas.microsoft.com/office/drawing/2014/main" id="{53ABFFE3-2485-E41D-0FFA-556A4526A7BC}"/>
                    </a:ext>
                  </a:extLst>
                </p:cNvPr>
                <p:cNvSpPr>
                  <a:spLocks/>
                </p:cNvSpPr>
                <p:nvPr/>
              </p:nvSpPr>
              <p:spPr bwMode="auto">
                <a:xfrm>
                  <a:off x="4670511" y="3173424"/>
                  <a:ext cx="16337" cy="4124"/>
                </a:xfrm>
                <a:custGeom>
                  <a:avLst/>
                  <a:gdLst>
                    <a:gd name="T0" fmla="*/ 0 w 16"/>
                    <a:gd name="T1" fmla="*/ 6350 h 4"/>
                    <a:gd name="T2" fmla="*/ 11113 w 16"/>
                    <a:gd name="T3" fmla="*/ 0 h 4"/>
                    <a:gd name="T4" fmla="*/ 25400 w 16"/>
                    <a:gd name="T5" fmla="*/ 3175 h 4"/>
                    <a:gd name="T6" fmla="*/ 19050 w 16"/>
                    <a:gd name="T7" fmla="*/ 3175 h 4"/>
                    <a:gd name="T8" fmla="*/ 11113 w 16"/>
                    <a:gd name="T9" fmla="*/ 6350 h 4"/>
                    <a:gd name="T10" fmla="*/ 0 w 16"/>
                    <a:gd name="T11" fmla="*/ 6350 h 4"/>
                    <a:gd name="T12" fmla="*/ 0 w 16"/>
                    <a:gd name="T13" fmla="*/ 6350 h 4"/>
                    <a:gd name="T14" fmla="*/ 0 w 16"/>
                    <a:gd name="T15" fmla="*/ 6350 h 4"/>
                    <a:gd name="T16" fmla="*/ 0 w 16"/>
                    <a:gd name="T17" fmla="*/ 6350 h 4"/>
                    <a:gd name="T18" fmla="*/ 0 w 16"/>
                    <a:gd name="T19" fmla="*/ 635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4"/>
                      </a:moveTo>
                      <a:lnTo>
                        <a:pt x="7" y="0"/>
                      </a:lnTo>
                      <a:lnTo>
                        <a:pt x="16" y="2"/>
                      </a:lnTo>
                      <a:lnTo>
                        <a:pt x="12" y="2"/>
                      </a:lnTo>
                      <a:lnTo>
                        <a:pt x="7" y="4"/>
                      </a:lnTo>
                      <a:lnTo>
                        <a:pt x="0" y="4"/>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30" name="Freeform 1557">
                  <a:extLst>
                    <a:ext uri="{FF2B5EF4-FFF2-40B4-BE49-F238E27FC236}">
                      <a16:creationId xmlns:a16="http://schemas.microsoft.com/office/drawing/2014/main" id="{98AB5BB9-DB39-E91D-73BE-C3C3860C390A}"/>
                    </a:ext>
                  </a:extLst>
                </p:cNvPr>
                <p:cNvSpPr>
                  <a:spLocks/>
                </p:cNvSpPr>
                <p:nvPr/>
              </p:nvSpPr>
              <p:spPr bwMode="auto">
                <a:xfrm>
                  <a:off x="5455660" y="2208334"/>
                  <a:ext cx="7147" cy="12373"/>
                </a:xfrm>
                <a:custGeom>
                  <a:avLst/>
                  <a:gdLst>
                    <a:gd name="T0" fmla="*/ 6350 w 7"/>
                    <a:gd name="T1" fmla="*/ 4763 h 12"/>
                    <a:gd name="T2" fmla="*/ 3175 w 7"/>
                    <a:gd name="T3" fmla="*/ 4763 h 12"/>
                    <a:gd name="T4" fmla="*/ 0 w 7"/>
                    <a:gd name="T5" fmla="*/ 12700 h 12"/>
                    <a:gd name="T6" fmla="*/ 0 w 7"/>
                    <a:gd name="T7" fmla="*/ 15875 h 12"/>
                    <a:gd name="T8" fmla="*/ 0 w 7"/>
                    <a:gd name="T9" fmla="*/ 15875 h 12"/>
                    <a:gd name="T10" fmla="*/ 0 w 7"/>
                    <a:gd name="T11" fmla="*/ 19050 h 12"/>
                    <a:gd name="T12" fmla="*/ 0 w 7"/>
                    <a:gd name="T13" fmla="*/ 19050 h 12"/>
                    <a:gd name="T14" fmla="*/ 0 w 7"/>
                    <a:gd name="T15" fmla="*/ 19050 h 12"/>
                    <a:gd name="T16" fmla="*/ 3175 w 7"/>
                    <a:gd name="T17" fmla="*/ 19050 h 12"/>
                    <a:gd name="T18" fmla="*/ 3175 w 7"/>
                    <a:gd name="T19" fmla="*/ 15875 h 12"/>
                    <a:gd name="T20" fmla="*/ 6350 w 7"/>
                    <a:gd name="T21" fmla="*/ 12700 h 12"/>
                    <a:gd name="T22" fmla="*/ 6350 w 7"/>
                    <a:gd name="T23" fmla="*/ 7938 h 12"/>
                    <a:gd name="T24" fmla="*/ 11113 w 7"/>
                    <a:gd name="T25" fmla="*/ 4763 h 12"/>
                    <a:gd name="T26" fmla="*/ 11113 w 7"/>
                    <a:gd name="T27" fmla="*/ 0 h 12"/>
                    <a:gd name="T28" fmla="*/ 11113 w 7"/>
                    <a:gd name="T29" fmla="*/ 0 h 12"/>
                    <a:gd name="T30" fmla="*/ 11113 w 7"/>
                    <a:gd name="T31" fmla="*/ 0 h 12"/>
                    <a:gd name="T32" fmla="*/ 11113 w 7"/>
                    <a:gd name="T33" fmla="*/ 0 h 12"/>
                    <a:gd name="T34" fmla="*/ 6350 w 7"/>
                    <a:gd name="T35" fmla="*/ 0 h 12"/>
                    <a:gd name="T36" fmla="*/ 6350 w 7"/>
                    <a:gd name="T37" fmla="*/ 4763 h 12"/>
                    <a:gd name="T38" fmla="*/ 6350 w 7"/>
                    <a:gd name="T39" fmla="*/ 4763 h 12"/>
                    <a:gd name="T40" fmla="*/ 6350 w 7"/>
                    <a:gd name="T41" fmla="*/ 4763 h 12"/>
                    <a:gd name="T42" fmla="*/ 6350 w 7"/>
                    <a:gd name="T43" fmla="*/ 4763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12"/>
                    <a:gd name="T68" fmla="*/ 7 w 7"/>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12">
                      <a:moveTo>
                        <a:pt x="4" y="3"/>
                      </a:moveTo>
                      <a:lnTo>
                        <a:pt x="2" y="3"/>
                      </a:lnTo>
                      <a:lnTo>
                        <a:pt x="0" y="8"/>
                      </a:lnTo>
                      <a:lnTo>
                        <a:pt x="0" y="10"/>
                      </a:lnTo>
                      <a:lnTo>
                        <a:pt x="0" y="12"/>
                      </a:lnTo>
                      <a:lnTo>
                        <a:pt x="2" y="12"/>
                      </a:lnTo>
                      <a:lnTo>
                        <a:pt x="2" y="10"/>
                      </a:lnTo>
                      <a:lnTo>
                        <a:pt x="4" y="8"/>
                      </a:lnTo>
                      <a:lnTo>
                        <a:pt x="4" y="5"/>
                      </a:lnTo>
                      <a:lnTo>
                        <a:pt x="7" y="3"/>
                      </a:lnTo>
                      <a:lnTo>
                        <a:pt x="7" y="0"/>
                      </a:lnTo>
                      <a:lnTo>
                        <a:pt x="4" y="0"/>
                      </a:lnTo>
                      <a:lnTo>
                        <a:pt x="4" y="3"/>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32" name="Freeform 1558">
                  <a:extLst>
                    <a:ext uri="{FF2B5EF4-FFF2-40B4-BE49-F238E27FC236}">
                      <a16:creationId xmlns:a16="http://schemas.microsoft.com/office/drawing/2014/main" id="{E8A68F8C-B5D0-7EC1-D20C-72ED0C6E8233}"/>
                    </a:ext>
                  </a:extLst>
                </p:cNvPr>
                <p:cNvSpPr>
                  <a:spLocks/>
                </p:cNvSpPr>
                <p:nvPr/>
              </p:nvSpPr>
              <p:spPr bwMode="auto">
                <a:xfrm>
                  <a:off x="5424005" y="2227924"/>
                  <a:ext cx="9190" cy="17529"/>
                </a:xfrm>
                <a:custGeom>
                  <a:avLst/>
                  <a:gdLst>
                    <a:gd name="T0" fmla="*/ 11113 w 9"/>
                    <a:gd name="T1" fmla="*/ 0 h 17"/>
                    <a:gd name="T2" fmla="*/ 7938 w 9"/>
                    <a:gd name="T3" fmla="*/ 4763 h 17"/>
                    <a:gd name="T4" fmla="*/ 7938 w 9"/>
                    <a:gd name="T5" fmla="*/ 7938 h 17"/>
                    <a:gd name="T6" fmla="*/ 7938 w 9"/>
                    <a:gd name="T7" fmla="*/ 7938 h 17"/>
                    <a:gd name="T8" fmla="*/ 3175 w 9"/>
                    <a:gd name="T9" fmla="*/ 7938 h 17"/>
                    <a:gd name="T10" fmla="*/ 3175 w 9"/>
                    <a:gd name="T11" fmla="*/ 15875 h 17"/>
                    <a:gd name="T12" fmla="*/ 0 w 9"/>
                    <a:gd name="T13" fmla="*/ 23813 h 17"/>
                    <a:gd name="T14" fmla="*/ 0 w 9"/>
                    <a:gd name="T15" fmla="*/ 26988 h 17"/>
                    <a:gd name="T16" fmla="*/ 0 w 9"/>
                    <a:gd name="T17" fmla="*/ 26988 h 17"/>
                    <a:gd name="T18" fmla="*/ 0 w 9"/>
                    <a:gd name="T19" fmla="*/ 26988 h 17"/>
                    <a:gd name="T20" fmla="*/ 0 w 9"/>
                    <a:gd name="T21" fmla="*/ 26988 h 17"/>
                    <a:gd name="T22" fmla="*/ 3175 w 9"/>
                    <a:gd name="T23" fmla="*/ 23813 h 17"/>
                    <a:gd name="T24" fmla="*/ 11113 w 9"/>
                    <a:gd name="T25" fmla="*/ 23813 h 17"/>
                    <a:gd name="T26" fmla="*/ 11113 w 9"/>
                    <a:gd name="T27" fmla="*/ 15875 h 17"/>
                    <a:gd name="T28" fmla="*/ 14288 w 9"/>
                    <a:gd name="T29" fmla="*/ 7938 h 17"/>
                    <a:gd name="T30" fmla="*/ 14288 w 9"/>
                    <a:gd name="T31" fmla="*/ 4763 h 17"/>
                    <a:gd name="T32" fmla="*/ 14288 w 9"/>
                    <a:gd name="T33" fmla="*/ 4763 h 17"/>
                    <a:gd name="T34" fmla="*/ 14288 w 9"/>
                    <a:gd name="T35" fmla="*/ 0 h 17"/>
                    <a:gd name="T36" fmla="*/ 11113 w 9"/>
                    <a:gd name="T37" fmla="*/ 0 h 17"/>
                    <a:gd name="T38" fmla="*/ 11113 w 9"/>
                    <a:gd name="T39" fmla="*/ 0 h 17"/>
                    <a:gd name="T40" fmla="*/ 11113 w 9"/>
                    <a:gd name="T41" fmla="*/ 0 h 17"/>
                    <a:gd name="T42" fmla="*/ 11113 w 9"/>
                    <a:gd name="T43" fmla="*/ 0 h 17"/>
                    <a:gd name="T44" fmla="*/ 11113 w 9"/>
                    <a:gd name="T45" fmla="*/ 0 h 17"/>
                    <a:gd name="T46" fmla="*/ 11113 w 9"/>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17"/>
                    <a:gd name="T74" fmla="*/ 9 w 9"/>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17">
                      <a:moveTo>
                        <a:pt x="7" y="0"/>
                      </a:moveTo>
                      <a:lnTo>
                        <a:pt x="5" y="3"/>
                      </a:lnTo>
                      <a:lnTo>
                        <a:pt x="5" y="5"/>
                      </a:lnTo>
                      <a:lnTo>
                        <a:pt x="2" y="5"/>
                      </a:lnTo>
                      <a:lnTo>
                        <a:pt x="2" y="10"/>
                      </a:lnTo>
                      <a:lnTo>
                        <a:pt x="0" y="15"/>
                      </a:lnTo>
                      <a:lnTo>
                        <a:pt x="0" y="17"/>
                      </a:lnTo>
                      <a:lnTo>
                        <a:pt x="2" y="15"/>
                      </a:lnTo>
                      <a:lnTo>
                        <a:pt x="7" y="15"/>
                      </a:lnTo>
                      <a:lnTo>
                        <a:pt x="7" y="10"/>
                      </a:lnTo>
                      <a:lnTo>
                        <a:pt x="9" y="5"/>
                      </a:lnTo>
                      <a:lnTo>
                        <a:pt x="9" y="3"/>
                      </a:lnTo>
                      <a:lnTo>
                        <a:pt x="9" y="0"/>
                      </a:lnTo>
                      <a:lnTo>
                        <a:pt x="7"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33" name="Freeform 1559">
                  <a:extLst>
                    <a:ext uri="{FF2B5EF4-FFF2-40B4-BE49-F238E27FC236}">
                      <a16:creationId xmlns:a16="http://schemas.microsoft.com/office/drawing/2014/main" id="{BA257AE1-2141-95A9-DB8E-769AB7412683}"/>
                    </a:ext>
                  </a:extLst>
                </p:cNvPr>
                <p:cNvSpPr>
                  <a:spLocks/>
                </p:cNvSpPr>
                <p:nvPr/>
              </p:nvSpPr>
              <p:spPr bwMode="auto">
                <a:xfrm>
                  <a:off x="5404604" y="2245453"/>
                  <a:ext cx="5107" cy="14436"/>
                </a:xfrm>
                <a:custGeom>
                  <a:avLst/>
                  <a:gdLst>
                    <a:gd name="T0" fmla="*/ 3175 w 5"/>
                    <a:gd name="T1" fmla="*/ 0 h 14"/>
                    <a:gd name="T2" fmla="*/ 0 w 5"/>
                    <a:gd name="T3" fmla="*/ 3175 h 14"/>
                    <a:gd name="T4" fmla="*/ 0 w 5"/>
                    <a:gd name="T5" fmla="*/ 3175 h 14"/>
                    <a:gd name="T6" fmla="*/ 0 w 5"/>
                    <a:gd name="T7" fmla="*/ 11113 h 14"/>
                    <a:gd name="T8" fmla="*/ 0 w 5"/>
                    <a:gd name="T9" fmla="*/ 14288 h 14"/>
                    <a:gd name="T10" fmla="*/ 0 w 5"/>
                    <a:gd name="T11" fmla="*/ 19050 h 14"/>
                    <a:gd name="T12" fmla="*/ 0 w 5"/>
                    <a:gd name="T13" fmla="*/ 22225 h 14"/>
                    <a:gd name="T14" fmla="*/ 0 w 5"/>
                    <a:gd name="T15" fmla="*/ 22225 h 14"/>
                    <a:gd name="T16" fmla="*/ 0 w 5"/>
                    <a:gd name="T17" fmla="*/ 22225 h 14"/>
                    <a:gd name="T18" fmla="*/ 0 w 5"/>
                    <a:gd name="T19" fmla="*/ 22225 h 14"/>
                    <a:gd name="T20" fmla="*/ 3175 w 5"/>
                    <a:gd name="T21" fmla="*/ 22225 h 14"/>
                    <a:gd name="T22" fmla="*/ 3175 w 5"/>
                    <a:gd name="T23" fmla="*/ 19050 h 14"/>
                    <a:gd name="T24" fmla="*/ 7938 w 5"/>
                    <a:gd name="T25" fmla="*/ 7938 h 14"/>
                    <a:gd name="T26" fmla="*/ 7938 w 5"/>
                    <a:gd name="T27" fmla="*/ 3175 h 14"/>
                    <a:gd name="T28" fmla="*/ 3175 w 5"/>
                    <a:gd name="T29" fmla="*/ 0 h 14"/>
                    <a:gd name="T30" fmla="*/ 3175 w 5"/>
                    <a:gd name="T31" fmla="*/ 0 h 14"/>
                    <a:gd name="T32" fmla="*/ 3175 w 5"/>
                    <a:gd name="T33" fmla="*/ 0 h 14"/>
                    <a:gd name="T34" fmla="*/ 3175 w 5"/>
                    <a:gd name="T35" fmla="*/ 0 h 14"/>
                    <a:gd name="T36" fmla="*/ 3175 w 5"/>
                    <a:gd name="T37" fmla="*/ 0 h 14"/>
                    <a:gd name="T38" fmla="*/ 3175 w 5"/>
                    <a:gd name="T39" fmla="*/ 0 h 14"/>
                    <a:gd name="T40" fmla="*/ 3175 w 5"/>
                    <a:gd name="T41" fmla="*/ 0 h 14"/>
                    <a:gd name="T42" fmla="*/ 3175 w 5"/>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
                    <a:gd name="T67" fmla="*/ 0 h 14"/>
                    <a:gd name="T68" fmla="*/ 5 w 5"/>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 h="14">
                      <a:moveTo>
                        <a:pt x="2" y="0"/>
                      </a:moveTo>
                      <a:lnTo>
                        <a:pt x="0" y="2"/>
                      </a:lnTo>
                      <a:lnTo>
                        <a:pt x="0" y="7"/>
                      </a:lnTo>
                      <a:lnTo>
                        <a:pt x="0" y="9"/>
                      </a:lnTo>
                      <a:lnTo>
                        <a:pt x="0" y="12"/>
                      </a:lnTo>
                      <a:lnTo>
                        <a:pt x="0" y="14"/>
                      </a:lnTo>
                      <a:lnTo>
                        <a:pt x="2" y="14"/>
                      </a:lnTo>
                      <a:lnTo>
                        <a:pt x="2" y="12"/>
                      </a:lnTo>
                      <a:lnTo>
                        <a:pt x="5" y="5"/>
                      </a:lnTo>
                      <a:lnTo>
                        <a:pt x="5" y="2"/>
                      </a:lnTo>
                      <a:lnTo>
                        <a:pt x="2"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36" name="Freeform 1560">
                  <a:extLst>
                    <a:ext uri="{FF2B5EF4-FFF2-40B4-BE49-F238E27FC236}">
                      <a16:creationId xmlns:a16="http://schemas.microsoft.com/office/drawing/2014/main" id="{87DFEF9A-911C-86E5-4E68-B1BFA7BEF692}"/>
                    </a:ext>
                  </a:extLst>
                </p:cNvPr>
                <p:cNvSpPr>
                  <a:spLocks/>
                </p:cNvSpPr>
                <p:nvPr/>
              </p:nvSpPr>
              <p:spPr bwMode="auto">
                <a:xfrm>
                  <a:off x="5380583" y="2254732"/>
                  <a:ext cx="18915" cy="14436"/>
                </a:xfrm>
                <a:custGeom>
                  <a:avLst/>
                  <a:gdLst>
                    <a:gd name="T0" fmla="*/ 22225 w 19"/>
                    <a:gd name="T1" fmla="*/ 0 h 14"/>
                    <a:gd name="T2" fmla="*/ 7938 w 19"/>
                    <a:gd name="T3" fmla="*/ 15875 h 14"/>
                    <a:gd name="T4" fmla="*/ 4763 w 19"/>
                    <a:gd name="T5" fmla="*/ 15875 h 14"/>
                    <a:gd name="T6" fmla="*/ 0 w 19"/>
                    <a:gd name="T7" fmla="*/ 15875 h 14"/>
                    <a:gd name="T8" fmla="*/ 0 w 19"/>
                    <a:gd name="T9" fmla="*/ 19050 h 14"/>
                    <a:gd name="T10" fmla="*/ 0 w 19"/>
                    <a:gd name="T11" fmla="*/ 22225 h 14"/>
                    <a:gd name="T12" fmla="*/ 0 w 19"/>
                    <a:gd name="T13" fmla="*/ 22225 h 14"/>
                    <a:gd name="T14" fmla="*/ 0 w 19"/>
                    <a:gd name="T15" fmla="*/ 22225 h 14"/>
                    <a:gd name="T16" fmla="*/ 0 w 19"/>
                    <a:gd name="T17" fmla="*/ 22225 h 14"/>
                    <a:gd name="T18" fmla="*/ 4763 w 19"/>
                    <a:gd name="T19" fmla="*/ 22225 h 14"/>
                    <a:gd name="T20" fmla="*/ 11113 w 19"/>
                    <a:gd name="T21" fmla="*/ 19050 h 14"/>
                    <a:gd name="T22" fmla="*/ 15875 w 19"/>
                    <a:gd name="T23" fmla="*/ 15875 h 14"/>
                    <a:gd name="T24" fmla="*/ 22225 w 19"/>
                    <a:gd name="T25" fmla="*/ 15875 h 14"/>
                    <a:gd name="T26" fmla="*/ 30163 w 19"/>
                    <a:gd name="T27" fmla="*/ 11113 h 14"/>
                    <a:gd name="T28" fmla="*/ 30163 w 19"/>
                    <a:gd name="T29" fmla="*/ 7938 h 14"/>
                    <a:gd name="T30" fmla="*/ 30163 w 19"/>
                    <a:gd name="T31" fmla="*/ 4763 h 14"/>
                    <a:gd name="T32" fmla="*/ 30163 w 19"/>
                    <a:gd name="T33" fmla="*/ 4763 h 14"/>
                    <a:gd name="T34" fmla="*/ 26988 w 19"/>
                    <a:gd name="T35" fmla="*/ 4763 h 14"/>
                    <a:gd name="T36" fmla="*/ 26988 w 19"/>
                    <a:gd name="T37" fmla="*/ 4763 h 14"/>
                    <a:gd name="T38" fmla="*/ 22225 w 19"/>
                    <a:gd name="T39" fmla="*/ 4763 h 14"/>
                    <a:gd name="T40" fmla="*/ 22225 w 19"/>
                    <a:gd name="T41" fmla="*/ 4763 h 14"/>
                    <a:gd name="T42" fmla="*/ 22225 w 19"/>
                    <a:gd name="T43" fmla="*/ 4763 h 14"/>
                    <a:gd name="T44" fmla="*/ 22225 w 19"/>
                    <a:gd name="T45" fmla="*/ 0 h 14"/>
                    <a:gd name="T46" fmla="*/ 22225 w 19"/>
                    <a:gd name="T47" fmla="*/ 0 h 14"/>
                    <a:gd name="T48" fmla="*/ 26988 w 19"/>
                    <a:gd name="T49" fmla="*/ 0 h 14"/>
                    <a:gd name="T50" fmla="*/ 22225 w 19"/>
                    <a:gd name="T51" fmla="*/ 0 h 14"/>
                    <a:gd name="T52" fmla="*/ 22225 w 19"/>
                    <a:gd name="T53" fmla="*/ 0 h 14"/>
                    <a:gd name="T54" fmla="*/ 22225 w 19"/>
                    <a:gd name="T55" fmla="*/ 0 h 14"/>
                    <a:gd name="T56" fmla="*/ 22225 w 19"/>
                    <a:gd name="T57" fmla="*/ 0 h 14"/>
                    <a:gd name="T58" fmla="*/ 22225 w 19"/>
                    <a:gd name="T59" fmla="*/ 0 h 14"/>
                    <a:gd name="T60" fmla="*/ 22225 w 19"/>
                    <a:gd name="T61" fmla="*/ 0 h 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4"/>
                    <a:gd name="T95" fmla="*/ 19 w 19"/>
                    <a:gd name="T96" fmla="*/ 14 h 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4">
                      <a:moveTo>
                        <a:pt x="14" y="0"/>
                      </a:moveTo>
                      <a:lnTo>
                        <a:pt x="5" y="10"/>
                      </a:lnTo>
                      <a:lnTo>
                        <a:pt x="3" y="10"/>
                      </a:lnTo>
                      <a:lnTo>
                        <a:pt x="0" y="10"/>
                      </a:lnTo>
                      <a:lnTo>
                        <a:pt x="0" y="12"/>
                      </a:lnTo>
                      <a:lnTo>
                        <a:pt x="0" y="14"/>
                      </a:lnTo>
                      <a:lnTo>
                        <a:pt x="3" y="14"/>
                      </a:lnTo>
                      <a:lnTo>
                        <a:pt x="7" y="12"/>
                      </a:lnTo>
                      <a:lnTo>
                        <a:pt x="10" y="10"/>
                      </a:lnTo>
                      <a:lnTo>
                        <a:pt x="14" y="10"/>
                      </a:lnTo>
                      <a:lnTo>
                        <a:pt x="19" y="7"/>
                      </a:lnTo>
                      <a:lnTo>
                        <a:pt x="19" y="5"/>
                      </a:lnTo>
                      <a:lnTo>
                        <a:pt x="19" y="3"/>
                      </a:lnTo>
                      <a:lnTo>
                        <a:pt x="17" y="3"/>
                      </a:lnTo>
                      <a:lnTo>
                        <a:pt x="14" y="3"/>
                      </a:lnTo>
                      <a:lnTo>
                        <a:pt x="14" y="0"/>
                      </a:lnTo>
                      <a:lnTo>
                        <a:pt x="17" y="0"/>
                      </a:lnTo>
                      <a:lnTo>
                        <a:pt x="14"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37" name="Freeform 1561">
                  <a:extLst>
                    <a:ext uri="{FF2B5EF4-FFF2-40B4-BE49-F238E27FC236}">
                      <a16:creationId xmlns:a16="http://schemas.microsoft.com/office/drawing/2014/main" id="{4351AAA7-C558-4927-2659-DF5664ACEDBD}"/>
                    </a:ext>
                  </a:extLst>
                </p:cNvPr>
                <p:cNvSpPr>
                  <a:spLocks/>
                </p:cNvSpPr>
                <p:nvPr/>
              </p:nvSpPr>
              <p:spPr bwMode="auto">
                <a:xfrm>
                  <a:off x="5359139" y="2272260"/>
                  <a:ext cx="14296" cy="19591"/>
                </a:xfrm>
                <a:custGeom>
                  <a:avLst/>
                  <a:gdLst>
                    <a:gd name="T0" fmla="*/ 15875 w 14"/>
                    <a:gd name="T1" fmla="*/ 0 h 19"/>
                    <a:gd name="T2" fmla="*/ 11113 w 14"/>
                    <a:gd name="T3" fmla="*/ 7938 h 19"/>
                    <a:gd name="T4" fmla="*/ 3175 w 14"/>
                    <a:gd name="T5" fmla="*/ 19050 h 19"/>
                    <a:gd name="T6" fmla="*/ 0 w 14"/>
                    <a:gd name="T7" fmla="*/ 22225 h 19"/>
                    <a:gd name="T8" fmla="*/ 0 w 14"/>
                    <a:gd name="T9" fmla="*/ 25400 h 19"/>
                    <a:gd name="T10" fmla="*/ 0 w 14"/>
                    <a:gd name="T11" fmla="*/ 30163 h 19"/>
                    <a:gd name="T12" fmla="*/ 0 w 14"/>
                    <a:gd name="T13" fmla="*/ 30163 h 19"/>
                    <a:gd name="T14" fmla="*/ 3175 w 14"/>
                    <a:gd name="T15" fmla="*/ 30163 h 19"/>
                    <a:gd name="T16" fmla="*/ 3175 w 14"/>
                    <a:gd name="T17" fmla="*/ 25400 h 19"/>
                    <a:gd name="T18" fmla="*/ 7938 w 14"/>
                    <a:gd name="T19" fmla="*/ 22225 h 19"/>
                    <a:gd name="T20" fmla="*/ 15875 w 14"/>
                    <a:gd name="T21" fmla="*/ 14288 h 19"/>
                    <a:gd name="T22" fmla="*/ 19050 w 14"/>
                    <a:gd name="T23" fmla="*/ 11113 h 19"/>
                    <a:gd name="T24" fmla="*/ 19050 w 14"/>
                    <a:gd name="T25" fmla="*/ 7938 h 19"/>
                    <a:gd name="T26" fmla="*/ 19050 w 14"/>
                    <a:gd name="T27" fmla="*/ 3175 h 19"/>
                    <a:gd name="T28" fmla="*/ 22225 w 14"/>
                    <a:gd name="T29" fmla="*/ 3175 h 19"/>
                    <a:gd name="T30" fmla="*/ 19050 w 14"/>
                    <a:gd name="T31" fmla="*/ 3175 h 19"/>
                    <a:gd name="T32" fmla="*/ 19050 w 14"/>
                    <a:gd name="T33" fmla="*/ 3175 h 19"/>
                    <a:gd name="T34" fmla="*/ 19050 w 14"/>
                    <a:gd name="T35" fmla="*/ 3175 h 19"/>
                    <a:gd name="T36" fmla="*/ 19050 w 14"/>
                    <a:gd name="T37" fmla="*/ 0 h 19"/>
                    <a:gd name="T38" fmla="*/ 19050 w 14"/>
                    <a:gd name="T39" fmla="*/ 0 h 19"/>
                    <a:gd name="T40" fmla="*/ 19050 w 14"/>
                    <a:gd name="T41" fmla="*/ 0 h 19"/>
                    <a:gd name="T42" fmla="*/ 19050 w 14"/>
                    <a:gd name="T43" fmla="*/ 0 h 19"/>
                    <a:gd name="T44" fmla="*/ 15875 w 14"/>
                    <a:gd name="T45" fmla="*/ 0 h 19"/>
                    <a:gd name="T46" fmla="*/ 15875 w 14"/>
                    <a:gd name="T47" fmla="*/ 0 h 19"/>
                    <a:gd name="T48" fmla="*/ 15875 w 14"/>
                    <a:gd name="T49" fmla="*/ 0 h 19"/>
                    <a:gd name="T50" fmla="*/ 15875 w 14"/>
                    <a:gd name="T51" fmla="*/ 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19"/>
                    <a:gd name="T80" fmla="*/ 14 w 14"/>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19">
                      <a:moveTo>
                        <a:pt x="10" y="0"/>
                      </a:moveTo>
                      <a:lnTo>
                        <a:pt x="7" y="5"/>
                      </a:lnTo>
                      <a:lnTo>
                        <a:pt x="2" y="12"/>
                      </a:lnTo>
                      <a:lnTo>
                        <a:pt x="0" y="14"/>
                      </a:lnTo>
                      <a:lnTo>
                        <a:pt x="0" y="16"/>
                      </a:lnTo>
                      <a:lnTo>
                        <a:pt x="0" y="19"/>
                      </a:lnTo>
                      <a:lnTo>
                        <a:pt x="2" y="19"/>
                      </a:lnTo>
                      <a:lnTo>
                        <a:pt x="2" y="16"/>
                      </a:lnTo>
                      <a:lnTo>
                        <a:pt x="5" y="14"/>
                      </a:lnTo>
                      <a:lnTo>
                        <a:pt x="10" y="9"/>
                      </a:lnTo>
                      <a:lnTo>
                        <a:pt x="12" y="7"/>
                      </a:lnTo>
                      <a:lnTo>
                        <a:pt x="12" y="5"/>
                      </a:lnTo>
                      <a:lnTo>
                        <a:pt x="12" y="2"/>
                      </a:lnTo>
                      <a:lnTo>
                        <a:pt x="14" y="2"/>
                      </a:lnTo>
                      <a:lnTo>
                        <a:pt x="12" y="2"/>
                      </a:lnTo>
                      <a:lnTo>
                        <a:pt x="12" y="0"/>
                      </a:lnTo>
                      <a:lnTo>
                        <a:pt x="10"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38" name="Philippines">
                  <a:extLst>
                    <a:ext uri="{FF2B5EF4-FFF2-40B4-BE49-F238E27FC236}">
                      <a16:creationId xmlns:a16="http://schemas.microsoft.com/office/drawing/2014/main" id="{313F5ECF-F161-B28A-1CEA-D4D2F9058866}"/>
                    </a:ext>
                  </a:extLst>
                </p:cNvPr>
                <p:cNvGrpSpPr/>
                <p:nvPr/>
              </p:nvGrpSpPr>
              <p:grpSpPr>
                <a:xfrm>
                  <a:off x="4896137" y="2837280"/>
                  <a:ext cx="153704" cy="264986"/>
                  <a:chOff x="7250781" y="2634180"/>
                  <a:chExt cx="239713" cy="407988"/>
                </a:xfrm>
                <a:solidFill>
                  <a:schemeClr val="bg2"/>
                </a:solidFill>
              </p:grpSpPr>
              <p:sp>
                <p:nvSpPr>
                  <p:cNvPr id="142" name="Freeform 2036">
                    <a:extLst>
                      <a:ext uri="{FF2B5EF4-FFF2-40B4-BE49-F238E27FC236}">
                        <a16:creationId xmlns:a16="http://schemas.microsoft.com/office/drawing/2014/main" id="{1C2B13AF-187B-2695-241B-52A5405FE753}"/>
                      </a:ext>
                    </a:extLst>
                  </p:cNvPr>
                  <p:cNvSpPr>
                    <a:spLocks/>
                  </p:cNvSpPr>
                  <p:nvPr/>
                </p:nvSpPr>
                <p:spPr bwMode="auto">
                  <a:xfrm>
                    <a:off x="7371431" y="2923105"/>
                    <a:ext cx="119063" cy="119063"/>
                  </a:xfrm>
                  <a:custGeom>
                    <a:avLst/>
                    <a:gdLst>
                      <a:gd name="T0" fmla="*/ 90488 w 75"/>
                      <a:gd name="T1" fmla="*/ 3175 h 75"/>
                      <a:gd name="T2" fmla="*/ 90488 w 75"/>
                      <a:gd name="T3" fmla="*/ 14288 h 75"/>
                      <a:gd name="T4" fmla="*/ 74613 w 75"/>
                      <a:gd name="T5" fmla="*/ 17463 h 75"/>
                      <a:gd name="T6" fmla="*/ 66675 w 75"/>
                      <a:gd name="T7" fmla="*/ 33338 h 75"/>
                      <a:gd name="T8" fmla="*/ 55563 w 75"/>
                      <a:gd name="T9" fmla="*/ 33338 h 75"/>
                      <a:gd name="T10" fmla="*/ 44450 w 75"/>
                      <a:gd name="T11" fmla="*/ 36513 h 75"/>
                      <a:gd name="T12" fmla="*/ 49213 w 75"/>
                      <a:gd name="T13" fmla="*/ 41275 h 75"/>
                      <a:gd name="T14" fmla="*/ 49213 w 75"/>
                      <a:gd name="T15" fmla="*/ 41275 h 75"/>
                      <a:gd name="T16" fmla="*/ 44450 w 75"/>
                      <a:gd name="T17" fmla="*/ 33338 h 75"/>
                      <a:gd name="T18" fmla="*/ 41275 w 75"/>
                      <a:gd name="T19" fmla="*/ 30163 h 75"/>
                      <a:gd name="T20" fmla="*/ 33338 w 75"/>
                      <a:gd name="T21" fmla="*/ 25400 h 75"/>
                      <a:gd name="T22" fmla="*/ 25400 w 75"/>
                      <a:gd name="T23" fmla="*/ 30163 h 75"/>
                      <a:gd name="T24" fmla="*/ 22225 w 75"/>
                      <a:gd name="T25" fmla="*/ 36513 h 75"/>
                      <a:gd name="T26" fmla="*/ 7938 w 75"/>
                      <a:gd name="T27" fmla="*/ 44450 h 75"/>
                      <a:gd name="T28" fmla="*/ 7938 w 75"/>
                      <a:gd name="T29" fmla="*/ 58738 h 75"/>
                      <a:gd name="T30" fmla="*/ 3175 w 75"/>
                      <a:gd name="T31" fmla="*/ 63500 h 75"/>
                      <a:gd name="T32" fmla="*/ 0 w 75"/>
                      <a:gd name="T33" fmla="*/ 66675 h 75"/>
                      <a:gd name="T34" fmla="*/ 3175 w 75"/>
                      <a:gd name="T35" fmla="*/ 74613 h 75"/>
                      <a:gd name="T36" fmla="*/ 3175 w 75"/>
                      <a:gd name="T37" fmla="*/ 74613 h 75"/>
                      <a:gd name="T38" fmla="*/ 19050 w 75"/>
                      <a:gd name="T39" fmla="*/ 58738 h 75"/>
                      <a:gd name="T40" fmla="*/ 14288 w 75"/>
                      <a:gd name="T41" fmla="*/ 55563 h 75"/>
                      <a:gd name="T42" fmla="*/ 19050 w 75"/>
                      <a:gd name="T43" fmla="*/ 55563 h 75"/>
                      <a:gd name="T44" fmla="*/ 22225 w 75"/>
                      <a:gd name="T45" fmla="*/ 58738 h 75"/>
                      <a:gd name="T46" fmla="*/ 22225 w 75"/>
                      <a:gd name="T47" fmla="*/ 63500 h 75"/>
                      <a:gd name="T48" fmla="*/ 49213 w 75"/>
                      <a:gd name="T49" fmla="*/ 63500 h 75"/>
                      <a:gd name="T50" fmla="*/ 52388 w 75"/>
                      <a:gd name="T51" fmla="*/ 71438 h 75"/>
                      <a:gd name="T52" fmla="*/ 52388 w 75"/>
                      <a:gd name="T53" fmla="*/ 88900 h 75"/>
                      <a:gd name="T54" fmla="*/ 55563 w 75"/>
                      <a:gd name="T55" fmla="*/ 96838 h 75"/>
                      <a:gd name="T56" fmla="*/ 63500 w 75"/>
                      <a:gd name="T57" fmla="*/ 104775 h 75"/>
                      <a:gd name="T58" fmla="*/ 74613 w 75"/>
                      <a:gd name="T59" fmla="*/ 107950 h 75"/>
                      <a:gd name="T60" fmla="*/ 82550 w 75"/>
                      <a:gd name="T61" fmla="*/ 119063 h 75"/>
                      <a:gd name="T62" fmla="*/ 90488 w 75"/>
                      <a:gd name="T63" fmla="*/ 112713 h 75"/>
                      <a:gd name="T64" fmla="*/ 90488 w 75"/>
                      <a:gd name="T65" fmla="*/ 100013 h 75"/>
                      <a:gd name="T66" fmla="*/ 93663 w 75"/>
                      <a:gd name="T67" fmla="*/ 88900 h 75"/>
                      <a:gd name="T68" fmla="*/ 101600 w 75"/>
                      <a:gd name="T69" fmla="*/ 88900 h 75"/>
                      <a:gd name="T70" fmla="*/ 101600 w 75"/>
                      <a:gd name="T71" fmla="*/ 88900 h 75"/>
                      <a:gd name="T72" fmla="*/ 93663 w 75"/>
                      <a:gd name="T73" fmla="*/ 77788 h 75"/>
                      <a:gd name="T74" fmla="*/ 101600 w 75"/>
                      <a:gd name="T75" fmla="*/ 71438 h 75"/>
                      <a:gd name="T76" fmla="*/ 112713 w 75"/>
                      <a:gd name="T77" fmla="*/ 52388 h 75"/>
                      <a:gd name="T78" fmla="*/ 119063 w 75"/>
                      <a:gd name="T79" fmla="*/ 41275 h 75"/>
                      <a:gd name="T80" fmla="*/ 119063 w 75"/>
                      <a:gd name="T81" fmla="*/ 36513 h 75"/>
                      <a:gd name="T82" fmla="*/ 112713 w 75"/>
                      <a:gd name="T83" fmla="*/ 33338 h 75"/>
                      <a:gd name="T84" fmla="*/ 107950 w 75"/>
                      <a:gd name="T85" fmla="*/ 25400 h 75"/>
                      <a:gd name="T86" fmla="*/ 104775 w 75"/>
                      <a:gd name="T87" fmla="*/ 0 h 75"/>
                      <a:gd name="T88" fmla="*/ 93663 w 75"/>
                      <a:gd name="T89" fmla="*/ 0 h 75"/>
                      <a:gd name="T90" fmla="*/ 90488 w 75"/>
                      <a:gd name="T91" fmla="*/ 0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75"/>
                      <a:gd name="T140" fmla="*/ 75 w 75"/>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75">
                        <a:moveTo>
                          <a:pt x="57" y="0"/>
                        </a:moveTo>
                        <a:lnTo>
                          <a:pt x="57" y="2"/>
                        </a:lnTo>
                        <a:lnTo>
                          <a:pt x="57" y="4"/>
                        </a:lnTo>
                        <a:lnTo>
                          <a:pt x="57" y="7"/>
                        </a:lnTo>
                        <a:lnTo>
                          <a:pt x="57" y="9"/>
                        </a:lnTo>
                        <a:lnTo>
                          <a:pt x="57" y="11"/>
                        </a:lnTo>
                        <a:lnTo>
                          <a:pt x="52" y="11"/>
                        </a:lnTo>
                        <a:lnTo>
                          <a:pt x="47" y="11"/>
                        </a:lnTo>
                        <a:lnTo>
                          <a:pt x="47" y="16"/>
                        </a:lnTo>
                        <a:lnTo>
                          <a:pt x="47" y="21"/>
                        </a:lnTo>
                        <a:lnTo>
                          <a:pt x="42" y="21"/>
                        </a:lnTo>
                        <a:lnTo>
                          <a:pt x="40" y="21"/>
                        </a:lnTo>
                        <a:lnTo>
                          <a:pt x="38" y="21"/>
                        </a:lnTo>
                        <a:lnTo>
                          <a:pt x="35" y="21"/>
                        </a:lnTo>
                        <a:lnTo>
                          <a:pt x="33" y="21"/>
                        </a:lnTo>
                        <a:lnTo>
                          <a:pt x="31" y="23"/>
                        </a:lnTo>
                        <a:lnTo>
                          <a:pt x="28" y="23"/>
                        </a:lnTo>
                        <a:lnTo>
                          <a:pt x="31" y="23"/>
                        </a:lnTo>
                        <a:lnTo>
                          <a:pt x="31" y="26"/>
                        </a:lnTo>
                        <a:lnTo>
                          <a:pt x="28" y="26"/>
                        </a:lnTo>
                        <a:lnTo>
                          <a:pt x="28" y="23"/>
                        </a:lnTo>
                        <a:lnTo>
                          <a:pt x="28" y="21"/>
                        </a:lnTo>
                        <a:lnTo>
                          <a:pt x="26" y="19"/>
                        </a:lnTo>
                        <a:lnTo>
                          <a:pt x="23" y="19"/>
                        </a:lnTo>
                        <a:lnTo>
                          <a:pt x="23" y="16"/>
                        </a:lnTo>
                        <a:lnTo>
                          <a:pt x="21" y="16"/>
                        </a:lnTo>
                        <a:lnTo>
                          <a:pt x="19" y="19"/>
                        </a:lnTo>
                        <a:lnTo>
                          <a:pt x="16" y="19"/>
                        </a:lnTo>
                        <a:lnTo>
                          <a:pt x="16" y="21"/>
                        </a:lnTo>
                        <a:lnTo>
                          <a:pt x="14" y="21"/>
                        </a:lnTo>
                        <a:lnTo>
                          <a:pt x="14" y="23"/>
                        </a:lnTo>
                        <a:lnTo>
                          <a:pt x="12" y="23"/>
                        </a:lnTo>
                        <a:lnTo>
                          <a:pt x="9" y="26"/>
                        </a:lnTo>
                        <a:lnTo>
                          <a:pt x="5" y="28"/>
                        </a:lnTo>
                        <a:lnTo>
                          <a:pt x="2" y="30"/>
                        </a:lnTo>
                        <a:lnTo>
                          <a:pt x="2" y="33"/>
                        </a:lnTo>
                        <a:lnTo>
                          <a:pt x="5" y="37"/>
                        </a:lnTo>
                        <a:lnTo>
                          <a:pt x="5" y="40"/>
                        </a:lnTo>
                        <a:lnTo>
                          <a:pt x="2" y="40"/>
                        </a:lnTo>
                        <a:lnTo>
                          <a:pt x="0" y="40"/>
                        </a:lnTo>
                        <a:lnTo>
                          <a:pt x="0" y="42"/>
                        </a:lnTo>
                        <a:lnTo>
                          <a:pt x="0" y="45"/>
                        </a:lnTo>
                        <a:lnTo>
                          <a:pt x="2" y="47"/>
                        </a:lnTo>
                        <a:lnTo>
                          <a:pt x="5" y="47"/>
                        </a:lnTo>
                        <a:lnTo>
                          <a:pt x="7" y="42"/>
                        </a:lnTo>
                        <a:lnTo>
                          <a:pt x="12" y="37"/>
                        </a:lnTo>
                        <a:lnTo>
                          <a:pt x="9" y="37"/>
                        </a:lnTo>
                        <a:lnTo>
                          <a:pt x="9" y="35"/>
                        </a:lnTo>
                        <a:lnTo>
                          <a:pt x="12" y="35"/>
                        </a:lnTo>
                        <a:lnTo>
                          <a:pt x="14" y="35"/>
                        </a:lnTo>
                        <a:lnTo>
                          <a:pt x="14" y="37"/>
                        </a:lnTo>
                        <a:lnTo>
                          <a:pt x="14" y="40"/>
                        </a:lnTo>
                        <a:lnTo>
                          <a:pt x="21" y="40"/>
                        </a:lnTo>
                        <a:lnTo>
                          <a:pt x="26" y="40"/>
                        </a:lnTo>
                        <a:lnTo>
                          <a:pt x="31" y="40"/>
                        </a:lnTo>
                        <a:lnTo>
                          <a:pt x="35" y="40"/>
                        </a:lnTo>
                        <a:lnTo>
                          <a:pt x="35" y="45"/>
                        </a:lnTo>
                        <a:lnTo>
                          <a:pt x="33" y="45"/>
                        </a:lnTo>
                        <a:lnTo>
                          <a:pt x="31" y="47"/>
                        </a:lnTo>
                        <a:lnTo>
                          <a:pt x="33" y="54"/>
                        </a:lnTo>
                        <a:lnTo>
                          <a:pt x="33" y="56"/>
                        </a:lnTo>
                        <a:lnTo>
                          <a:pt x="33" y="59"/>
                        </a:lnTo>
                        <a:lnTo>
                          <a:pt x="35" y="61"/>
                        </a:lnTo>
                        <a:lnTo>
                          <a:pt x="38" y="63"/>
                        </a:lnTo>
                        <a:lnTo>
                          <a:pt x="40" y="66"/>
                        </a:lnTo>
                        <a:lnTo>
                          <a:pt x="42" y="66"/>
                        </a:lnTo>
                        <a:lnTo>
                          <a:pt x="47" y="68"/>
                        </a:lnTo>
                        <a:lnTo>
                          <a:pt x="52" y="68"/>
                        </a:lnTo>
                        <a:lnTo>
                          <a:pt x="52" y="73"/>
                        </a:lnTo>
                        <a:lnTo>
                          <a:pt x="52" y="75"/>
                        </a:lnTo>
                        <a:lnTo>
                          <a:pt x="54" y="75"/>
                        </a:lnTo>
                        <a:lnTo>
                          <a:pt x="57" y="73"/>
                        </a:lnTo>
                        <a:lnTo>
                          <a:pt x="57" y="71"/>
                        </a:lnTo>
                        <a:lnTo>
                          <a:pt x="59" y="71"/>
                        </a:lnTo>
                        <a:lnTo>
                          <a:pt x="59" y="66"/>
                        </a:lnTo>
                        <a:lnTo>
                          <a:pt x="57" y="63"/>
                        </a:lnTo>
                        <a:lnTo>
                          <a:pt x="57" y="59"/>
                        </a:lnTo>
                        <a:lnTo>
                          <a:pt x="57" y="54"/>
                        </a:lnTo>
                        <a:lnTo>
                          <a:pt x="59" y="56"/>
                        </a:lnTo>
                        <a:lnTo>
                          <a:pt x="61" y="56"/>
                        </a:lnTo>
                        <a:lnTo>
                          <a:pt x="64" y="56"/>
                        </a:lnTo>
                        <a:lnTo>
                          <a:pt x="61" y="54"/>
                        </a:lnTo>
                        <a:lnTo>
                          <a:pt x="61" y="52"/>
                        </a:lnTo>
                        <a:lnTo>
                          <a:pt x="59" y="49"/>
                        </a:lnTo>
                        <a:lnTo>
                          <a:pt x="59" y="47"/>
                        </a:lnTo>
                        <a:lnTo>
                          <a:pt x="59" y="45"/>
                        </a:lnTo>
                        <a:lnTo>
                          <a:pt x="64" y="45"/>
                        </a:lnTo>
                        <a:lnTo>
                          <a:pt x="66" y="40"/>
                        </a:lnTo>
                        <a:lnTo>
                          <a:pt x="68" y="35"/>
                        </a:lnTo>
                        <a:lnTo>
                          <a:pt x="71" y="33"/>
                        </a:lnTo>
                        <a:lnTo>
                          <a:pt x="73" y="30"/>
                        </a:lnTo>
                        <a:lnTo>
                          <a:pt x="75" y="28"/>
                        </a:lnTo>
                        <a:lnTo>
                          <a:pt x="75" y="26"/>
                        </a:lnTo>
                        <a:lnTo>
                          <a:pt x="75" y="23"/>
                        </a:lnTo>
                        <a:lnTo>
                          <a:pt x="73" y="23"/>
                        </a:lnTo>
                        <a:lnTo>
                          <a:pt x="73" y="21"/>
                        </a:lnTo>
                        <a:lnTo>
                          <a:pt x="71" y="21"/>
                        </a:lnTo>
                        <a:lnTo>
                          <a:pt x="71" y="19"/>
                        </a:lnTo>
                        <a:lnTo>
                          <a:pt x="68" y="19"/>
                        </a:lnTo>
                        <a:lnTo>
                          <a:pt x="68" y="16"/>
                        </a:lnTo>
                        <a:lnTo>
                          <a:pt x="68" y="11"/>
                        </a:lnTo>
                        <a:lnTo>
                          <a:pt x="66" y="4"/>
                        </a:lnTo>
                        <a:lnTo>
                          <a:pt x="66" y="0"/>
                        </a:lnTo>
                        <a:lnTo>
                          <a:pt x="64" y="0"/>
                        </a:lnTo>
                        <a:lnTo>
                          <a:pt x="61" y="0"/>
                        </a:lnTo>
                        <a:lnTo>
                          <a:pt x="59" y="0"/>
                        </a:lnTo>
                        <a:lnTo>
                          <a:pt x="57"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3" name="Freeform 2037">
                    <a:extLst>
                      <a:ext uri="{FF2B5EF4-FFF2-40B4-BE49-F238E27FC236}">
                        <a16:creationId xmlns:a16="http://schemas.microsoft.com/office/drawing/2014/main" id="{9E84C4A5-5F5E-C2D1-B5DF-902C5F35CF5D}"/>
                      </a:ext>
                    </a:extLst>
                  </p:cNvPr>
                  <p:cNvSpPr>
                    <a:spLocks/>
                  </p:cNvSpPr>
                  <p:nvPr/>
                </p:nvSpPr>
                <p:spPr bwMode="auto">
                  <a:xfrm>
                    <a:off x="7426994" y="2896117"/>
                    <a:ext cx="19050" cy="15875"/>
                  </a:xfrm>
                  <a:custGeom>
                    <a:avLst/>
                    <a:gdLst>
                      <a:gd name="T0" fmla="*/ 7938 w 12"/>
                      <a:gd name="T1" fmla="*/ 0 h 10"/>
                      <a:gd name="T2" fmla="*/ 11113 w 12"/>
                      <a:gd name="T3" fmla="*/ 0 h 10"/>
                      <a:gd name="T4" fmla="*/ 11113 w 12"/>
                      <a:gd name="T5" fmla="*/ 0 h 10"/>
                      <a:gd name="T6" fmla="*/ 7938 w 12"/>
                      <a:gd name="T7" fmla="*/ 0 h 10"/>
                      <a:gd name="T8" fmla="*/ 7938 w 12"/>
                      <a:gd name="T9" fmla="*/ 0 h 10"/>
                      <a:gd name="T10" fmla="*/ 4763 w 12"/>
                      <a:gd name="T11" fmla="*/ 4763 h 10"/>
                      <a:gd name="T12" fmla="*/ 0 w 12"/>
                      <a:gd name="T13" fmla="*/ 4763 h 10"/>
                      <a:gd name="T14" fmla="*/ 0 w 12"/>
                      <a:gd name="T15" fmla="*/ 7938 h 10"/>
                      <a:gd name="T16" fmla="*/ 0 w 12"/>
                      <a:gd name="T17" fmla="*/ 15875 h 10"/>
                      <a:gd name="T18" fmla="*/ 4763 w 12"/>
                      <a:gd name="T19" fmla="*/ 15875 h 10"/>
                      <a:gd name="T20" fmla="*/ 7938 w 12"/>
                      <a:gd name="T21" fmla="*/ 15875 h 10"/>
                      <a:gd name="T22" fmla="*/ 11113 w 12"/>
                      <a:gd name="T23" fmla="*/ 15875 h 10"/>
                      <a:gd name="T24" fmla="*/ 15875 w 12"/>
                      <a:gd name="T25" fmla="*/ 15875 h 10"/>
                      <a:gd name="T26" fmla="*/ 19050 w 12"/>
                      <a:gd name="T27" fmla="*/ 15875 h 10"/>
                      <a:gd name="T28" fmla="*/ 19050 w 12"/>
                      <a:gd name="T29" fmla="*/ 15875 h 10"/>
                      <a:gd name="T30" fmla="*/ 19050 w 12"/>
                      <a:gd name="T31" fmla="*/ 15875 h 10"/>
                      <a:gd name="T32" fmla="*/ 19050 w 12"/>
                      <a:gd name="T33" fmla="*/ 11113 h 10"/>
                      <a:gd name="T34" fmla="*/ 19050 w 12"/>
                      <a:gd name="T35" fmla="*/ 11113 h 10"/>
                      <a:gd name="T36" fmla="*/ 15875 w 12"/>
                      <a:gd name="T37" fmla="*/ 7938 h 10"/>
                      <a:gd name="T38" fmla="*/ 15875 w 12"/>
                      <a:gd name="T39" fmla="*/ 4763 h 10"/>
                      <a:gd name="T40" fmla="*/ 11113 w 12"/>
                      <a:gd name="T41" fmla="*/ 4763 h 10"/>
                      <a:gd name="T42" fmla="*/ 11113 w 12"/>
                      <a:gd name="T43" fmla="*/ 0 h 10"/>
                      <a:gd name="T44" fmla="*/ 7938 w 12"/>
                      <a:gd name="T45" fmla="*/ 0 h 10"/>
                      <a:gd name="T46" fmla="*/ 7938 w 12"/>
                      <a:gd name="T47" fmla="*/ 0 h 10"/>
                      <a:gd name="T48" fmla="*/ 7938 w 12"/>
                      <a:gd name="T49" fmla="*/ 0 h 10"/>
                      <a:gd name="T50" fmla="*/ 7938 w 12"/>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10"/>
                      <a:gd name="T80" fmla="*/ 12 w 12"/>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10">
                        <a:moveTo>
                          <a:pt x="5" y="0"/>
                        </a:moveTo>
                        <a:lnTo>
                          <a:pt x="7" y="0"/>
                        </a:lnTo>
                        <a:lnTo>
                          <a:pt x="5" y="0"/>
                        </a:lnTo>
                        <a:lnTo>
                          <a:pt x="3" y="3"/>
                        </a:lnTo>
                        <a:lnTo>
                          <a:pt x="0" y="3"/>
                        </a:lnTo>
                        <a:lnTo>
                          <a:pt x="0" y="5"/>
                        </a:lnTo>
                        <a:lnTo>
                          <a:pt x="0" y="10"/>
                        </a:lnTo>
                        <a:lnTo>
                          <a:pt x="3" y="10"/>
                        </a:lnTo>
                        <a:lnTo>
                          <a:pt x="5" y="10"/>
                        </a:lnTo>
                        <a:lnTo>
                          <a:pt x="7" y="10"/>
                        </a:lnTo>
                        <a:lnTo>
                          <a:pt x="10" y="10"/>
                        </a:lnTo>
                        <a:lnTo>
                          <a:pt x="12" y="10"/>
                        </a:lnTo>
                        <a:lnTo>
                          <a:pt x="12" y="7"/>
                        </a:lnTo>
                        <a:lnTo>
                          <a:pt x="10" y="5"/>
                        </a:lnTo>
                        <a:lnTo>
                          <a:pt x="10" y="3"/>
                        </a:lnTo>
                        <a:lnTo>
                          <a:pt x="7" y="3"/>
                        </a:lnTo>
                        <a:lnTo>
                          <a:pt x="7" y="0"/>
                        </a:lnTo>
                        <a:lnTo>
                          <a:pt x="5"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4" name="Freeform 2038">
                    <a:extLst>
                      <a:ext uri="{FF2B5EF4-FFF2-40B4-BE49-F238E27FC236}">
                        <a16:creationId xmlns:a16="http://schemas.microsoft.com/office/drawing/2014/main" id="{8A5B76D4-1DD5-E33A-4191-E988638538A6}"/>
                      </a:ext>
                    </a:extLst>
                  </p:cNvPr>
                  <p:cNvSpPr>
                    <a:spLocks/>
                  </p:cNvSpPr>
                  <p:nvPr/>
                </p:nvSpPr>
                <p:spPr bwMode="auto">
                  <a:xfrm>
                    <a:off x="7379369" y="2877067"/>
                    <a:ext cx="52388" cy="49213"/>
                  </a:xfrm>
                  <a:custGeom>
                    <a:avLst/>
                    <a:gdLst>
                      <a:gd name="T0" fmla="*/ 22225 w 33"/>
                      <a:gd name="T1" fmla="*/ 0 h 31"/>
                      <a:gd name="T2" fmla="*/ 17463 w 33"/>
                      <a:gd name="T3" fmla="*/ 4763 h 31"/>
                      <a:gd name="T4" fmla="*/ 17463 w 33"/>
                      <a:gd name="T5" fmla="*/ 11113 h 31"/>
                      <a:gd name="T6" fmla="*/ 17463 w 33"/>
                      <a:gd name="T7" fmla="*/ 19050 h 31"/>
                      <a:gd name="T8" fmla="*/ 14288 w 33"/>
                      <a:gd name="T9" fmla="*/ 23813 h 31"/>
                      <a:gd name="T10" fmla="*/ 14288 w 33"/>
                      <a:gd name="T11" fmla="*/ 23813 h 31"/>
                      <a:gd name="T12" fmla="*/ 6350 w 33"/>
                      <a:gd name="T13" fmla="*/ 23813 h 31"/>
                      <a:gd name="T14" fmla="*/ 3175 w 33"/>
                      <a:gd name="T15" fmla="*/ 23813 h 31"/>
                      <a:gd name="T16" fmla="*/ 0 w 33"/>
                      <a:gd name="T17" fmla="*/ 23813 h 31"/>
                      <a:gd name="T18" fmla="*/ 3175 w 33"/>
                      <a:gd name="T19" fmla="*/ 30163 h 31"/>
                      <a:gd name="T20" fmla="*/ 3175 w 33"/>
                      <a:gd name="T21" fmla="*/ 38100 h 31"/>
                      <a:gd name="T22" fmla="*/ 11113 w 33"/>
                      <a:gd name="T23" fmla="*/ 41275 h 31"/>
                      <a:gd name="T24" fmla="*/ 14288 w 33"/>
                      <a:gd name="T25" fmla="*/ 41275 h 31"/>
                      <a:gd name="T26" fmla="*/ 14288 w 33"/>
                      <a:gd name="T27" fmla="*/ 41275 h 31"/>
                      <a:gd name="T28" fmla="*/ 14288 w 33"/>
                      <a:gd name="T29" fmla="*/ 41275 h 31"/>
                      <a:gd name="T30" fmla="*/ 14288 w 33"/>
                      <a:gd name="T31" fmla="*/ 46038 h 31"/>
                      <a:gd name="T32" fmla="*/ 17463 w 33"/>
                      <a:gd name="T33" fmla="*/ 46038 h 31"/>
                      <a:gd name="T34" fmla="*/ 22225 w 33"/>
                      <a:gd name="T35" fmla="*/ 46038 h 31"/>
                      <a:gd name="T36" fmla="*/ 25400 w 33"/>
                      <a:gd name="T37" fmla="*/ 49213 h 31"/>
                      <a:gd name="T38" fmla="*/ 28575 w 33"/>
                      <a:gd name="T39" fmla="*/ 49213 h 31"/>
                      <a:gd name="T40" fmla="*/ 25400 w 33"/>
                      <a:gd name="T41" fmla="*/ 46038 h 31"/>
                      <a:gd name="T42" fmla="*/ 25400 w 33"/>
                      <a:gd name="T43" fmla="*/ 41275 h 31"/>
                      <a:gd name="T44" fmla="*/ 22225 w 33"/>
                      <a:gd name="T45" fmla="*/ 38100 h 31"/>
                      <a:gd name="T46" fmla="*/ 22225 w 33"/>
                      <a:gd name="T47" fmla="*/ 38100 h 31"/>
                      <a:gd name="T48" fmla="*/ 22225 w 33"/>
                      <a:gd name="T49" fmla="*/ 34925 h 31"/>
                      <a:gd name="T50" fmla="*/ 25400 w 33"/>
                      <a:gd name="T51" fmla="*/ 34925 h 31"/>
                      <a:gd name="T52" fmla="*/ 25400 w 33"/>
                      <a:gd name="T53" fmla="*/ 34925 h 31"/>
                      <a:gd name="T54" fmla="*/ 28575 w 33"/>
                      <a:gd name="T55" fmla="*/ 34925 h 31"/>
                      <a:gd name="T56" fmla="*/ 28575 w 33"/>
                      <a:gd name="T57" fmla="*/ 38100 h 31"/>
                      <a:gd name="T58" fmla="*/ 33338 w 33"/>
                      <a:gd name="T59" fmla="*/ 38100 h 31"/>
                      <a:gd name="T60" fmla="*/ 36513 w 33"/>
                      <a:gd name="T61" fmla="*/ 34925 h 31"/>
                      <a:gd name="T62" fmla="*/ 44450 w 33"/>
                      <a:gd name="T63" fmla="*/ 26988 h 31"/>
                      <a:gd name="T64" fmla="*/ 47625 w 33"/>
                      <a:gd name="T65" fmla="*/ 19050 h 31"/>
                      <a:gd name="T66" fmla="*/ 52388 w 33"/>
                      <a:gd name="T67" fmla="*/ 15875 h 31"/>
                      <a:gd name="T68" fmla="*/ 52388 w 33"/>
                      <a:gd name="T69" fmla="*/ 7938 h 31"/>
                      <a:gd name="T70" fmla="*/ 52388 w 33"/>
                      <a:gd name="T71" fmla="*/ 4763 h 31"/>
                      <a:gd name="T72" fmla="*/ 47625 w 33"/>
                      <a:gd name="T73" fmla="*/ 0 h 31"/>
                      <a:gd name="T74" fmla="*/ 44450 w 33"/>
                      <a:gd name="T75" fmla="*/ 0 h 31"/>
                      <a:gd name="T76" fmla="*/ 41275 w 33"/>
                      <a:gd name="T77" fmla="*/ 7938 h 31"/>
                      <a:gd name="T78" fmla="*/ 36513 w 33"/>
                      <a:gd name="T79" fmla="*/ 15875 h 31"/>
                      <a:gd name="T80" fmla="*/ 33338 w 33"/>
                      <a:gd name="T81" fmla="*/ 15875 h 31"/>
                      <a:gd name="T82" fmla="*/ 33338 w 33"/>
                      <a:gd name="T83" fmla="*/ 19050 h 31"/>
                      <a:gd name="T84" fmla="*/ 33338 w 33"/>
                      <a:gd name="T85" fmla="*/ 15875 h 31"/>
                      <a:gd name="T86" fmla="*/ 36513 w 33"/>
                      <a:gd name="T87" fmla="*/ 11113 h 31"/>
                      <a:gd name="T88" fmla="*/ 36513 w 33"/>
                      <a:gd name="T89" fmla="*/ 4763 h 31"/>
                      <a:gd name="T90" fmla="*/ 36513 w 33"/>
                      <a:gd name="T91" fmla="*/ 0 h 31"/>
                      <a:gd name="T92" fmla="*/ 28575 w 33"/>
                      <a:gd name="T93" fmla="*/ 0 h 31"/>
                      <a:gd name="T94" fmla="*/ 22225 w 33"/>
                      <a:gd name="T95" fmla="*/ 0 h 31"/>
                      <a:gd name="T96" fmla="*/ 22225 w 33"/>
                      <a:gd name="T97" fmla="*/ 0 h 31"/>
                      <a:gd name="T98" fmla="*/ 22225 w 33"/>
                      <a:gd name="T99" fmla="*/ 0 h 31"/>
                      <a:gd name="T100" fmla="*/ 22225 w 33"/>
                      <a:gd name="T101" fmla="*/ 0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
                      <a:gd name="T154" fmla="*/ 0 h 31"/>
                      <a:gd name="T155" fmla="*/ 33 w 33"/>
                      <a:gd name="T156" fmla="*/ 31 h 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 h="31">
                        <a:moveTo>
                          <a:pt x="14" y="0"/>
                        </a:moveTo>
                        <a:lnTo>
                          <a:pt x="11" y="3"/>
                        </a:lnTo>
                        <a:lnTo>
                          <a:pt x="11" y="7"/>
                        </a:lnTo>
                        <a:lnTo>
                          <a:pt x="11" y="12"/>
                        </a:lnTo>
                        <a:lnTo>
                          <a:pt x="9" y="15"/>
                        </a:lnTo>
                        <a:lnTo>
                          <a:pt x="4" y="15"/>
                        </a:lnTo>
                        <a:lnTo>
                          <a:pt x="2" y="15"/>
                        </a:lnTo>
                        <a:lnTo>
                          <a:pt x="0" y="15"/>
                        </a:lnTo>
                        <a:lnTo>
                          <a:pt x="2" y="19"/>
                        </a:lnTo>
                        <a:lnTo>
                          <a:pt x="2" y="24"/>
                        </a:lnTo>
                        <a:lnTo>
                          <a:pt x="7" y="26"/>
                        </a:lnTo>
                        <a:lnTo>
                          <a:pt x="9" y="26"/>
                        </a:lnTo>
                        <a:lnTo>
                          <a:pt x="9" y="29"/>
                        </a:lnTo>
                        <a:lnTo>
                          <a:pt x="11" y="29"/>
                        </a:lnTo>
                        <a:lnTo>
                          <a:pt x="14" y="29"/>
                        </a:lnTo>
                        <a:lnTo>
                          <a:pt x="16" y="31"/>
                        </a:lnTo>
                        <a:lnTo>
                          <a:pt x="18" y="31"/>
                        </a:lnTo>
                        <a:lnTo>
                          <a:pt x="16" y="29"/>
                        </a:lnTo>
                        <a:lnTo>
                          <a:pt x="16" y="26"/>
                        </a:lnTo>
                        <a:lnTo>
                          <a:pt x="14" y="24"/>
                        </a:lnTo>
                        <a:lnTo>
                          <a:pt x="14" y="22"/>
                        </a:lnTo>
                        <a:lnTo>
                          <a:pt x="16" y="22"/>
                        </a:lnTo>
                        <a:lnTo>
                          <a:pt x="18" y="22"/>
                        </a:lnTo>
                        <a:lnTo>
                          <a:pt x="18" y="24"/>
                        </a:lnTo>
                        <a:lnTo>
                          <a:pt x="21" y="24"/>
                        </a:lnTo>
                        <a:lnTo>
                          <a:pt x="23" y="22"/>
                        </a:lnTo>
                        <a:lnTo>
                          <a:pt x="28" y="17"/>
                        </a:lnTo>
                        <a:lnTo>
                          <a:pt x="30" y="12"/>
                        </a:lnTo>
                        <a:lnTo>
                          <a:pt x="33" y="10"/>
                        </a:lnTo>
                        <a:lnTo>
                          <a:pt x="33" y="5"/>
                        </a:lnTo>
                        <a:lnTo>
                          <a:pt x="33" y="3"/>
                        </a:lnTo>
                        <a:lnTo>
                          <a:pt x="30" y="0"/>
                        </a:lnTo>
                        <a:lnTo>
                          <a:pt x="28" y="0"/>
                        </a:lnTo>
                        <a:lnTo>
                          <a:pt x="26" y="5"/>
                        </a:lnTo>
                        <a:lnTo>
                          <a:pt x="23" y="10"/>
                        </a:lnTo>
                        <a:lnTo>
                          <a:pt x="21" y="10"/>
                        </a:lnTo>
                        <a:lnTo>
                          <a:pt x="21" y="12"/>
                        </a:lnTo>
                        <a:lnTo>
                          <a:pt x="21" y="10"/>
                        </a:lnTo>
                        <a:lnTo>
                          <a:pt x="23" y="7"/>
                        </a:lnTo>
                        <a:lnTo>
                          <a:pt x="23" y="3"/>
                        </a:lnTo>
                        <a:lnTo>
                          <a:pt x="23" y="0"/>
                        </a:lnTo>
                        <a:lnTo>
                          <a:pt x="18" y="0"/>
                        </a:lnTo>
                        <a:lnTo>
                          <a:pt x="1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5" name="Freeform 2039">
                    <a:extLst>
                      <a:ext uri="{FF2B5EF4-FFF2-40B4-BE49-F238E27FC236}">
                        <a16:creationId xmlns:a16="http://schemas.microsoft.com/office/drawing/2014/main" id="{B6E31A54-3CF9-D3C7-B8F4-87D61C5D40B1}"/>
                      </a:ext>
                    </a:extLst>
                  </p:cNvPr>
                  <p:cNvSpPr>
                    <a:spLocks/>
                  </p:cNvSpPr>
                  <p:nvPr/>
                </p:nvSpPr>
                <p:spPr bwMode="auto">
                  <a:xfrm>
                    <a:off x="7442869" y="2862780"/>
                    <a:ext cx="22225" cy="38100"/>
                  </a:xfrm>
                  <a:custGeom>
                    <a:avLst/>
                    <a:gdLst>
                      <a:gd name="T0" fmla="*/ 0 w 14"/>
                      <a:gd name="T1" fmla="*/ 0 h 24"/>
                      <a:gd name="T2" fmla="*/ 0 w 14"/>
                      <a:gd name="T3" fmla="*/ 3175 h 24"/>
                      <a:gd name="T4" fmla="*/ 0 w 14"/>
                      <a:gd name="T5" fmla="*/ 3175 h 24"/>
                      <a:gd name="T6" fmla="*/ 3175 w 14"/>
                      <a:gd name="T7" fmla="*/ 7938 h 24"/>
                      <a:gd name="T8" fmla="*/ 6350 w 14"/>
                      <a:gd name="T9" fmla="*/ 7938 h 24"/>
                      <a:gd name="T10" fmla="*/ 6350 w 14"/>
                      <a:gd name="T11" fmla="*/ 11113 h 24"/>
                      <a:gd name="T12" fmla="*/ 6350 w 14"/>
                      <a:gd name="T13" fmla="*/ 14288 h 24"/>
                      <a:gd name="T14" fmla="*/ 6350 w 14"/>
                      <a:gd name="T15" fmla="*/ 22225 h 24"/>
                      <a:gd name="T16" fmla="*/ 6350 w 14"/>
                      <a:gd name="T17" fmla="*/ 25400 h 24"/>
                      <a:gd name="T18" fmla="*/ 14288 w 14"/>
                      <a:gd name="T19" fmla="*/ 33338 h 24"/>
                      <a:gd name="T20" fmla="*/ 22225 w 14"/>
                      <a:gd name="T21" fmla="*/ 38100 h 24"/>
                      <a:gd name="T22" fmla="*/ 22225 w 14"/>
                      <a:gd name="T23" fmla="*/ 33338 h 24"/>
                      <a:gd name="T24" fmla="*/ 22225 w 14"/>
                      <a:gd name="T25" fmla="*/ 33338 h 24"/>
                      <a:gd name="T26" fmla="*/ 22225 w 14"/>
                      <a:gd name="T27" fmla="*/ 33338 h 24"/>
                      <a:gd name="T28" fmla="*/ 22225 w 14"/>
                      <a:gd name="T29" fmla="*/ 30163 h 24"/>
                      <a:gd name="T30" fmla="*/ 22225 w 14"/>
                      <a:gd name="T31" fmla="*/ 30163 h 24"/>
                      <a:gd name="T32" fmla="*/ 19050 w 14"/>
                      <a:gd name="T33" fmla="*/ 30163 h 24"/>
                      <a:gd name="T34" fmla="*/ 19050 w 14"/>
                      <a:gd name="T35" fmla="*/ 25400 h 24"/>
                      <a:gd name="T36" fmla="*/ 19050 w 14"/>
                      <a:gd name="T37" fmla="*/ 19050 h 24"/>
                      <a:gd name="T38" fmla="*/ 19050 w 14"/>
                      <a:gd name="T39" fmla="*/ 7938 h 24"/>
                      <a:gd name="T40" fmla="*/ 19050 w 14"/>
                      <a:gd name="T41" fmla="*/ 3175 h 24"/>
                      <a:gd name="T42" fmla="*/ 14288 w 14"/>
                      <a:gd name="T43" fmla="*/ 3175 h 24"/>
                      <a:gd name="T44" fmla="*/ 11113 w 14"/>
                      <a:gd name="T45" fmla="*/ 3175 h 24"/>
                      <a:gd name="T46" fmla="*/ 3175 w 14"/>
                      <a:gd name="T47" fmla="*/ 0 h 24"/>
                      <a:gd name="T48" fmla="*/ 0 w 14"/>
                      <a:gd name="T49" fmla="*/ 0 h 24"/>
                      <a:gd name="T50" fmla="*/ 0 w 14"/>
                      <a:gd name="T51" fmla="*/ 0 h 24"/>
                      <a:gd name="T52" fmla="*/ 0 w 14"/>
                      <a:gd name="T53" fmla="*/ 0 h 24"/>
                      <a:gd name="T54" fmla="*/ 0 w 14"/>
                      <a:gd name="T55" fmla="*/ 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
                      <a:gd name="T85" fmla="*/ 0 h 24"/>
                      <a:gd name="T86" fmla="*/ 14 w 14"/>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 h="24">
                        <a:moveTo>
                          <a:pt x="0" y="0"/>
                        </a:moveTo>
                        <a:lnTo>
                          <a:pt x="0" y="2"/>
                        </a:lnTo>
                        <a:lnTo>
                          <a:pt x="2" y="5"/>
                        </a:lnTo>
                        <a:lnTo>
                          <a:pt x="4" y="5"/>
                        </a:lnTo>
                        <a:lnTo>
                          <a:pt x="4" y="7"/>
                        </a:lnTo>
                        <a:lnTo>
                          <a:pt x="4" y="9"/>
                        </a:lnTo>
                        <a:lnTo>
                          <a:pt x="4" y="14"/>
                        </a:lnTo>
                        <a:lnTo>
                          <a:pt x="4" y="16"/>
                        </a:lnTo>
                        <a:lnTo>
                          <a:pt x="9" y="21"/>
                        </a:lnTo>
                        <a:lnTo>
                          <a:pt x="14" y="24"/>
                        </a:lnTo>
                        <a:lnTo>
                          <a:pt x="14" y="21"/>
                        </a:lnTo>
                        <a:lnTo>
                          <a:pt x="14" y="19"/>
                        </a:lnTo>
                        <a:lnTo>
                          <a:pt x="12" y="19"/>
                        </a:lnTo>
                        <a:lnTo>
                          <a:pt x="12" y="16"/>
                        </a:lnTo>
                        <a:lnTo>
                          <a:pt x="12" y="12"/>
                        </a:lnTo>
                        <a:lnTo>
                          <a:pt x="12" y="5"/>
                        </a:lnTo>
                        <a:lnTo>
                          <a:pt x="12" y="2"/>
                        </a:lnTo>
                        <a:lnTo>
                          <a:pt x="9" y="2"/>
                        </a:lnTo>
                        <a:lnTo>
                          <a:pt x="7"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6" name="Freeform 2040">
                    <a:extLst>
                      <a:ext uri="{FF2B5EF4-FFF2-40B4-BE49-F238E27FC236}">
                        <a16:creationId xmlns:a16="http://schemas.microsoft.com/office/drawing/2014/main" id="{4968875F-D696-3C53-DD2B-41CBE6D2E683}"/>
                      </a:ext>
                    </a:extLst>
                  </p:cNvPr>
                  <p:cNvSpPr>
                    <a:spLocks/>
                  </p:cNvSpPr>
                  <p:nvPr/>
                </p:nvSpPr>
                <p:spPr bwMode="auto">
                  <a:xfrm>
                    <a:off x="7250781" y="2862780"/>
                    <a:ext cx="68263" cy="90488"/>
                  </a:xfrm>
                  <a:custGeom>
                    <a:avLst/>
                    <a:gdLst>
                      <a:gd name="T0" fmla="*/ 60325 w 43"/>
                      <a:gd name="T1" fmla="*/ 0 h 57"/>
                      <a:gd name="T2" fmla="*/ 60325 w 43"/>
                      <a:gd name="T3" fmla="*/ 7938 h 57"/>
                      <a:gd name="T4" fmla="*/ 60325 w 43"/>
                      <a:gd name="T5" fmla="*/ 14288 h 57"/>
                      <a:gd name="T6" fmla="*/ 52388 w 43"/>
                      <a:gd name="T7" fmla="*/ 14288 h 57"/>
                      <a:gd name="T8" fmla="*/ 46038 w 43"/>
                      <a:gd name="T9" fmla="*/ 25400 h 57"/>
                      <a:gd name="T10" fmla="*/ 41275 w 43"/>
                      <a:gd name="T11" fmla="*/ 41275 h 57"/>
                      <a:gd name="T12" fmla="*/ 38100 w 43"/>
                      <a:gd name="T13" fmla="*/ 49213 h 57"/>
                      <a:gd name="T14" fmla="*/ 34925 w 43"/>
                      <a:gd name="T15" fmla="*/ 55563 h 57"/>
                      <a:gd name="T16" fmla="*/ 30163 w 43"/>
                      <a:gd name="T17" fmla="*/ 60325 h 57"/>
                      <a:gd name="T18" fmla="*/ 30163 w 43"/>
                      <a:gd name="T19" fmla="*/ 63500 h 57"/>
                      <a:gd name="T20" fmla="*/ 26988 w 43"/>
                      <a:gd name="T21" fmla="*/ 66675 h 57"/>
                      <a:gd name="T22" fmla="*/ 22225 w 43"/>
                      <a:gd name="T23" fmla="*/ 66675 h 57"/>
                      <a:gd name="T24" fmla="*/ 19050 w 43"/>
                      <a:gd name="T25" fmla="*/ 66675 h 57"/>
                      <a:gd name="T26" fmla="*/ 15875 w 43"/>
                      <a:gd name="T27" fmla="*/ 71438 h 57"/>
                      <a:gd name="T28" fmla="*/ 11113 w 43"/>
                      <a:gd name="T29" fmla="*/ 71438 h 57"/>
                      <a:gd name="T30" fmla="*/ 11113 w 43"/>
                      <a:gd name="T31" fmla="*/ 74613 h 57"/>
                      <a:gd name="T32" fmla="*/ 7938 w 43"/>
                      <a:gd name="T33" fmla="*/ 74613 h 57"/>
                      <a:gd name="T34" fmla="*/ 4763 w 43"/>
                      <a:gd name="T35" fmla="*/ 77788 h 57"/>
                      <a:gd name="T36" fmla="*/ 4763 w 43"/>
                      <a:gd name="T37" fmla="*/ 77788 h 57"/>
                      <a:gd name="T38" fmla="*/ 4763 w 43"/>
                      <a:gd name="T39" fmla="*/ 82550 h 57"/>
                      <a:gd name="T40" fmla="*/ 0 w 43"/>
                      <a:gd name="T41" fmla="*/ 85725 h 57"/>
                      <a:gd name="T42" fmla="*/ 0 w 43"/>
                      <a:gd name="T43" fmla="*/ 85725 h 57"/>
                      <a:gd name="T44" fmla="*/ 0 w 43"/>
                      <a:gd name="T45" fmla="*/ 90488 h 57"/>
                      <a:gd name="T46" fmla="*/ 0 w 43"/>
                      <a:gd name="T47" fmla="*/ 90488 h 57"/>
                      <a:gd name="T48" fmla="*/ 4763 w 43"/>
                      <a:gd name="T49" fmla="*/ 90488 h 57"/>
                      <a:gd name="T50" fmla="*/ 4763 w 43"/>
                      <a:gd name="T51" fmla="*/ 90488 h 57"/>
                      <a:gd name="T52" fmla="*/ 11113 w 43"/>
                      <a:gd name="T53" fmla="*/ 85725 h 57"/>
                      <a:gd name="T54" fmla="*/ 22225 w 43"/>
                      <a:gd name="T55" fmla="*/ 82550 h 57"/>
                      <a:gd name="T56" fmla="*/ 26988 w 43"/>
                      <a:gd name="T57" fmla="*/ 77788 h 57"/>
                      <a:gd name="T58" fmla="*/ 30163 w 43"/>
                      <a:gd name="T59" fmla="*/ 77788 h 57"/>
                      <a:gd name="T60" fmla="*/ 34925 w 43"/>
                      <a:gd name="T61" fmla="*/ 74613 h 57"/>
                      <a:gd name="T62" fmla="*/ 38100 w 43"/>
                      <a:gd name="T63" fmla="*/ 74613 h 57"/>
                      <a:gd name="T64" fmla="*/ 38100 w 43"/>
                      <a:gd name="T65" fmla="*/ 71438 h 57"/>
                      <a:gd name="T66" fmla="*/ 38100 w 43"/>
                      <a:gd name="T67" fmla="*/ 66675 h 57"/>
                      <a:gd name="T68" fmla="*/ 41275 w 43"/>
                      <a:gd name="T69" fmla="*/ 63500 h 57"/>
                      <a:gd name="T70" fmla="*/ 41275 w 43"/>
                      <a:gd name="T71" fmla="*/ 60325 h 57"/>
                      <a:gd name="T72" fmla="*/ 41275 w 43"/>
                      <a:gd name="T73" fmla="*/ 60325 h 57"/>
                      <a:gd name="T74" fmla="*/ 41275 w 43"/>
                      <a:gd name="T75" fmla="*/ 55563 h 57"/>
                      <a:gd name="T76" fmla="*/ 41275 w 43"/>
                      <a:gd name="T77" fmla="*/ 52388 h 57"/>
                      <a:gd name="T78" fmla="*/ 46038 w 43"/>
                      <a:gd name="T79" fmla="*/ 49213 h 57"/>
                      <a:gd name="T80" fmla="*/ 49213 w 43"/>
                      <a:gd name="T81" fmla="*/ 44450 h 57"/>
                      <a:gd name="T82" fmla="*/ 57150 w 43"/>
                      <a:gd name="T83" fmla="*/ 38100 h 57"/>
                      <a:gd name="T84" fmla="*/ 60325 w 43"/>
                      <a:gd name="T85" fmla="*/ 38100 h 57"/>
                      <a:gd name="T86" fmla="*/ 63500 w 43"/>
                      <a:gd name="T87" fmla="*/ 33338 h 57"/>
                      <a:gd name="T88" fmla="*/ 63500 w 43"/>
                      <a:gd name="T89" fmla="*/ 30163 h 57"/>
                      <a:gd name="T90" fmla="*/ 68263 w 43"/>
                      <a:gd name="T91" fmla="*/ 25400 h 57"/>
                      <a:gd name="T92" fmla="*/ 63500 w 43"/>
                      <a:gd name="T93" fmla="*/ 22225 h 57"/>
                      <a:gd name="T94" fmla="*/ 63500 w 43"/>
                      <a:gd name="T95" fmla="*/ 11113 h 57"/>
                      <a:gd name="T96" fmla="*/ 60325 w 43"/>
                      <a:gd name="T97" fmla="*/ 3175 h 57"/>
                      <a:gd name="T98" fmla="*/ 60325 w 43"/>
                      <a:gd name="T99" fmla="*/ 0 h 57"/>
                      <a:gd name="T100" fmla="*/ 60325 w 43"/>
                      <a:gd name="T101" fmla="*/ 0 h 57"/>
                      <a:gd name="T102" fmla="*/ 60325 w 43"/>
                      <a:gd name="T103" fmla="*/ 0 h 57"/>
                      <a:gd name="T104" fmla="*/ 60325 w 43"/>
                      <a:gd name="T105" fmla="*/ 0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
                      <a:gd name="T160" fmla="*/ 0 h 57"/>
                      <a:gd name="T161" fmla="*/ 43 w 43"/>
                      <a:gd name="T162" fmla="*/ 57 h 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 h="57">
                        <a:moveTo>
                          <a:pt x="38" y="0"/>
                        </a:moveTo>
                        <a:lnTo>
                          <a:pt x="38" y="5"/>
                        </a:lnTo>
                        <a:lnTo>
                          <a:pt x="38" y="9"/>
                        </a:lnTo>
                        <a:lnTo>
                          <a:pt x="33" y="9"/>
                        </a:lnTo>
                        <a:lnTo>
                          <a:pt x="29" y="16"/>
                        </a:lnTo>
                        <a:lnTo>
                          <a:pt x="26" y="26"/>
                        </a:lnTo>
                        <a:lnTo>
                          <a:pt x="24" y="31"/>
                        </a:lnTo>
                        <a:lnTo>
                          <a:pt x="22" y="35"/>
                        </a:lnTo>
                        <a:lnTo>
                          <a:pt x="19" y="38"/>
                        </a:lnTo>
                        <a:lnTo>
                          <a:pt x="19" y="40"/>
                        </a:lnTo>
                        <a:lnTo>
                          <a:pt x="17" y="42"/>
                        </a:lnTo>
                        <a:lnTo>
                          <a:pt x="14" y="42"/>
                        </a:lnTo>
                        <a:lnTo>
                          <a:pt x="12" y="42"/>
                        </a:lnTo>
                        <a:lnTo>
                          <a:pt x="10" y="45"/>
                        </a:lnTo>
                        <a:lnTo>
                          <a:pt x="7" y="45"/>
                        </a:lnTo>
                        <a:lnTo>
                          <a:pt x="7" y="47"/>
                        </a:lnTo>
                        <a:lnTo>
                          <a:pt x="5" y="47"/>
                        </a:lnTo>
                        <a:lnTo>
                          <a:pt x="3" y="49"/>
                        </a:lnTo>
                        <a:lnTo>
                          <a:pt x="3" y="52"/>
                        </a:lnTo>
                        <a:lnTo>
                          <a:pt x="0" y="54"/>
                        </a:lnTo>
                        <a:lnTo>
                          <a:pt x="0" y="57"/>
                        </a:lnTo>
                        <a:lnTo>
                          <a:pt x="3" y="57"/>
                        </a:lnTo>
                        <a:lnTo>
                          <a:pt x="7" y="54"/>
                        </a:lnTo>
                        <a:lnTo>
                          <a:pt x="14" y="52"/>
                        </a:lnTo>
                        <a:lnTo>
                          <a:pt x="17" y="49"/>
                        </a:lnTo>
                        <a:lnTo>
                          <a:pt x="19" y="49"/>
                        </a:lnTo>
                        <a:lnTo>
                          <a:pt x="22" y="47"/>
                        </a:lnTo>
                        <a:lnTo>
                          <a:pt x="24" y="47"/>
                        </a:lnTo>
                        <a:lnTo>
                          <a:pt x="24" y="45"/>
                        </a:lnTo>
                        <a:lnTo>
                          <a:pt x="24" y="42"/>
                        </a:lnTo>
                        <a:lnTo>
                          <a:pt x="26" y="40"/>
                        </a:lnTo>
                        <a:lnTo>
                          <a:pt x="26" y="38"/>
                        </a:lnTo>
                        <a:lnTo>
                          <a:pt x="26" y="35"/>
                        </a:lnTo>
                        <a:lnTo>
                          <a:pt x="26" y="33"/>
                        </a:lnTo>
                        <a:lnTo>
                          <a:pt x="29" y="31"/>
                        </a:lnTo>
                        <a:lnTo>
                          <a:pt x="31" y="28"/>
                        </a:lnTo>
                        <a:lnTo>
                          <a:pt x="36" y="24"/>
                        </a:lnTo>
                        <a:lnTo>
                          <a:pt x="38" y="24"/>
                        </a:lnTo>
                        <a:lnTo>
                          <a:pt x="40" y="21"/>
                        </a:lnTo>
                        <a:lnTo>
                          <a:pt x="40" y="19"/>
                        </a:lnTo>
                        <a:lnTo>
                          <a:pt x="43" y="16"/>
                        </a:lnTo>
                        <a:lnTo>
                          <a:pt x="40" y="14"/>
                        </a:lnTo>
                        <a:lnTo>
                          <a:pt x="40" y="7"/>
                        </a:lnTo>
                        <a:lnTo>
                          <a:pt x="38" y="2"/>
                        </a:lnTo>
                        <a:lnTo>
                          <a:pt x="38"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7" name="Freeform 2041">
                    <a:extLst>
                      <a:ext uri="{FF2B5EF4-FFF2-40B4-BE49-F238E27FC236}">
                        <a16:creationId xmlns:a16="http://schemas.microsoft.com/office/drawing/2014/main" id="{112F58E9-D546-B26F-F3BE-E50C234A4C19}"/>
                      </a:ext>
                    </a:extLst>
                  </p:cNvPr>
                  <p:cNvSpPr>
                    <a:spLocks/>
                  </p:cNvSpPr>
                  <p:nvPr/>
                </p:nvSpPr>
                <p:spPr bwMode="auto">
                  <a:xfrm>
                    <a:off x="7371431" y="2854842"/>
                    <a:ext cx="30163" cy="30163"/>
                  </a:xfrm>
                  <a:custGeom>
                    <a:avLst/>
                    <a:gdLst>
                      <a:gd name="T0" fmla="*/ 3175 w 19"/>
                      <a:gd name="T1" fmla="*/ 0 h 19"/>
                      <a:gd name="T2" fmla="*/ 3175 w 19"/>
                      <a:gd name="T3" fmla="*/ 11113 h 19"/>
                      <a:gd name="T4" fmla="*/ 3175 w 19"/>
                      <a:gd name="T5" fmla="*/ 22225 h 19"/>
                      <a:gd name="T6" fmla="*/ 3175 w 19"/>
                      <a:gd name="T7" fmla="*/ 22225 h 19"/>
                      <a:gd name="T8" fmla="*/ 0 w 19"/>
                      <a:gd name="T9" fmla="*/ 26988 h 19"/>
                      <a:gd name="T10" fmla="*/ 3175 w 19"/>
                      <a:gd name="T11" fmla="*/ 30163 h 19"/>
                      <a:gd name="T12" fmla="*/ 3175 w 19"/>
                      <a:gd name="T13" fmla="*/ 30163 h 19"/>
                      <a:gd name="T14" fmla="*/ 3175 w 19"/>
                      <a:gd name="T15" fmla="*/ 30163 h 19"/>
                      <a:gd name="T16" fmla="*/ 3175 w 19"/>
                      <a:gd name="T17" fmla="*/ 30163 h 19"/>
                      <a:gd name="T18" fmla="*/ 7938 w 19"/>
                      <a:gd name="T19" fmla="*/ 30163 h 19"/>
                      <a:gd name="T20" fmla="*/ 7938 w 19"/>
                      <a:gd name="T21" fmla="*/ 30163 h 19"/>
                      <a:gd name="T22" fmla="*/ 14288 w 19"/>
                      <a:gd name="T23" fmla="*/ 30163 h 19"/>
                      <a:gd name="T24" fmla="*/ 25400 w 19"/>
                      <a:gd name="T25" fmla="*/ 26988 h 19"/>
                      <a:gd name="T26" fmla="*/ 25400 w 19"/>
                      <a:gd name="T27" fmla="*/ 22225 h 19"/>
                      <a:gd name="T28" fmla="*/ 25400 w 19"/>
                      <a:gd name="T29" fmla="*/ 15875 h 19"/>
                      <a:gd name="T30" fmla="*/ 25400 w 19"/>
                      <a:gd name="T31" fmla="*/ 11113 h 19"/>
                      <a:gd name="T32" fmla="*/ 30163 w 19"/>
                      <a:gd name="T33" fmla="*/ 7938 h 19"/>
                      <a:gd name="T34" fmla="*/ 22225 w 19"/>
                      <a:gd name="T35" fmla="*/ 4763 h 19"/>
                      <a:gd name="T36" fmla="*/ 19050 w 19"/>
                      <a:gd name="T37" fmla="*/ 4763 h 19"/>
                      <a:gd name="T38" fmla="*/ 11113 w 19"/>
                      <a:gd name="T39" fmla="*/ 0 h 19"/>
                      <a:gd name="T40" fmla="*/ 3175 w 19"/>
                      <a:gd name="T41" fmla="*/ 0 h 19"/>
                      <a:gd name="T42" fmla="*/ 3175 w 19"/>
                      <a:gd name="T43" fmla="*/ 0 h 19"/>
                      <a:gd name="T44" fmla="*/ 3175 w 19"/>
                      <a:gd name="T45" fmla="*/ 0 h 19"/>
                      <a:gd name="T46" fmla="*/ 3175 w 19"/>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9"/>
                      <a:gd name="T74" fmla="*/ 19 w 19"/>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9">
                        <a:moveTo>
                          <a:pt x="2" y="0"/>
                        </a:moveTo>
                        <a:lnTo>
                          <a:pt x="2" y="7"/>
                        </a:lnTo>
                        <a:lnTo>
                          <a:pt x="2" y="14"/>
                        </a:lnTo>
                        <a:lnTo>
                          <a:pt x="0" y="17"/>
                        </a:lnTo>
                        <a:lnTo>
                          <a:pt x="2" y="19"/>
                        </a:lnTo>
                        <a:lnTo>
                          <a:pt x="5" y="19"/>
                        </a:lnTo>
                        <a:lnTo>
                          <a:pt x="9" y="19"/>
                        </a:lnTo>
                        <a:lnTo>
                          <a:pt x="16" y="17"/>
                        </a:lnTo>
                        <a:lnTo>
                          <a:pt x="16" y="14"/>
                        </a:lnTo>
                        <a:lnTo>
                          <a:pt x="16" y="10"/>
                        </a:lnTo>
                        <a:lnTo>
                          <a:pt x="16" y="7"/>
                        </a:lnTo>
                        <a:lnTo>
                          <a:pt x="19" y="5"/>
                        </a:lnTo>
                        <a:lnTo>
                          <a:pt x="14" y="3"/>
                        </a:lnTo>
                        <a:lnTo>
                          <a:pt x="12" y="3"/>
                        </a:lnTo>
                        <a:lnTo>
                          <a:pt x="7"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8" name="Freeform 2042">
                    <a:extLst>
                      <a:ext uri="{FF2B5EF4-FFF2-40B4-BE49-F238E27FC236}">
                        <a16:creationId xmlns:a16="http://schemas.microsoft.com/office/drawing/2014/main" id="{B9335255-EAF4-FD3B-0A61-31330F7CFFA8}"/>
                      </a:ext>
                    </a:extLst>
                  </p:cNvPr>
                  <p:cNvSpPr>
                    <a:spLocks/>
                  </p:cNvSpPr>
                  <p:nvPr/>
                </p:nvSpPr>
                <p:spPr bwMode="auto">
                  <a:xfrm>
                    <a:off x="7404769" y="2832617"/>
                    <a:ext cx="22225" cy="19050"/>
                  </a:xfrm>
                  <a:custGeom>
                    <a:avLst/>
                    <a:gdLst>
                      <a:gd name="T0" fmla="*/ 3175 w 14"/>
                      <a:gd name="T1" fmla="*/ 0 h 12"/>
                      <a:gd name="T2" fmla="*/ 3175 w 14"/>
                      <a:gd name="T3" fmla="*/ 3175 h 12"/>
                      <a:gd name="T4" fmla="*/ 3175 w 14"/>
                      <a:gd name="T5" fmla="*/ 3175 h 12"/>
                      <a:gd name="T6" fmla="*/ 3175 w 14"/>
                      <a:gd name="T7" fmla="*/ 7938 h 12"/>
                      <a:gd name="T8" fmla="*/ 3175 w 14"/>
                      <a:gd name="T9" fmla="*/ 7938 h 12"/>
                      <a:gd name="T10" fmla="*/ 0 w 14"/>
                      <a:gd name="T11" fmla="*/ 11113 h 12"/>
                      <a:gd name="T12" fmla="*/ 0 w 14"/>
                      <a:gd name="T13" fmla="*/ 14288 h 12"/>
                      <a:gd name="T14" fmla="*/ 11113 w 14"/>
                      <a:gd name="T15" fmla="*/ 14288 h 12"/>
                      <a:gd name="T16" fmla="*/ 22225 w 14"/>
                      <a:gd name="T17" fmla="*/ 19050 h 12"/>
                      <a:gd name="T18" fmla="*/ 22225 w 14"/>
                      <a:gd name="T19" fmla="*/ 19050 h 12"/>
                      <a:gd name="T20" fmla="*/ 22225 w 14"/>
                      <a:gd name="T21" fmla="*/ 19050 h 12"/>
                      <a:gd name="T22" fmla="*/ 22225 w 14"/>
                      <a:gd name="T23" fmla="*/ 19050 h 12"/>
                      <a:gd name="T24" fmla="*/ 22225 w 14"/>
                      <a:gd name="T25" fmla="*/ 14288 h 12"/>
                      <a:gd name="T26" fmla="*/ 22225 w 14"/>
                      <a:gd name="T27" fmla="*/ 14288 h 12"/>
                      <a:gd name="T28" fmla="*/ 15875 w 14"/>
                      <a:gd name="T29" fmla="*/ 11113 h 12"/>
                      <a:gd name="T30" fmla="*/ 11113 w 14"/>
                      <a:gd name="T31" fmla="*/ 7938 h 12"/>
                      <a:gd name="T32" fmla="*/ 3175 w 14"/>
                      <a:gd name="T33" fmla="*/ 0 h 12"/>
                      <a:gd name="T34" fmla="*/ 3175 w 14"/>
                      <a:gd name="T35" fmla="*/ 0 h 12"/>
                      <a:gd name="T36" fmla="*/ 3175 w 14"/>
                      <a:gd name="T37" fmla="*/ 0 h 12"/>
                      <a:gd name="T38" fmla="*/ 3175 w 14"/>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12"/>
                      <a:gd name="T62" fmla="*/ 14 w 14"/>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12">
                        <a:moveTo>
                          <a:pt x="2" y="0"/>
                        </a:moveTo>
                        <a:lnTo>
                          <a:pt x="2" y="2"/>
                        </a:lnTo>
                        <a:lnTo>
                          <a:pt x="2" y="5"/>
                        </a:lnTo>
                        <a:lnTo>
                          <a:pt x="0" y="7"/>
                        </a:lnTo>
                        <a:lnTo>
                          <a:pt x="0" y="9"/>
                        </a:lnTo>
                        <a:lnTo>
                          <a:pt x="7" y="9"/>
                        </a:lnTo>
                        <a:lnTo>
                          <a:pt x="14" y="12"/>
                        </a:lnTo>
                        <a:lnTo>
                          <a:pt x="14" y="9"/>
                        </a:lnTo>
                        <a:lnTo>
                          <a:pt x="10" y="7"/>
                        </a:lnTo>
                        <a:lnTo>
                          <a:pt x="7" y="5"/>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9" name="Freeform 2043">
                    <a:extLst>
                      <a:ext uri="{FF2B5EF4-FFF2-40B4-BE49-F238E27FC236}">
                        <a16:creationId xmlns:a16="http://schemas.microsoft.com/office/drawing/2014/main" id="{90AD69BE-6FF9-490F-6136-3AB5BF9C37EC}"/>
                      </a:ext>
                    </a:extLst>
                  </p:cNvPr>
                  <p:cNvSpPr>
                    <a:spLocks/>
                  </p:cNvSpPr>
                  <p:nvPr/>
                </p:nvSpPr>
                <p:spPr bwMode="auto">
                  <a:xfrm>
                    <a:off x="7319044" y="2832617"/>
                    <a:ext cx="11113" cy="14288"/>
                  </a:xfrm>
                  <a:custGeom>
                    <a:avLst/>
                    <a:gdLst>
                      <a:gd name="T0" fmla="*/ 0 w 7"/>
                      <a:gd name="T1" fmla="*/ 0 h 9"/>
                      <a:gd name="T2" fmla="*/ 3175 w 7"/>
                      <a:gd name="T3" fmla="*/ 7938 h 9"/>
                      <a:gd name="T4" fmla="*/ 7938 w 7"/>
                      <a:gd name="T5" fmla="*/ 14288 h 9"/>
                      <a:gd name="T6" fmla="*/ 11113 w 7"/>
                      <a:gd name="T7" fmla="*/ 14288 h 9"/>
                      <a:gd name="T8" fmla="*/ 11113 w 7"/>
                      <a:gd name="T9" fmla="*/ 14288 h 9"/>
                      <a:gd name="T10" fmla="*/ 11113 w 7"/>
                      <a:gd name="T11" fmla="*/ 14288 h 9"/>
                      <a:gd name="T12" fmla="*/ 11113 w 7"/>
                      <a:gd name="T13" fmla="*/ 14288 h 9"/>
                      <a:gd name="T14" fmla="*/ 11113 w 7"/>
                      <a:gd name="T15" fmla="*/ 11113 h 9"/>
                      <a:gd name="T16" fmla="*/ 11113 w 7"/>
                      <a:gd name="T17" fmla="*/ 11113 h 9"/>
                      <a:gd name="T18" fmla="*/ 11113 w 7"/>
                      <a:gd name="T19" fmla="*/ 11113 h 9"/>
                      <a:gd name="T20" fmla="*/ 11113 w 7"/>
                      <a:gd name="T21" fmla="*/ 7938 h 9"/>
                      <a:gd name="T22" fmla="*/ 7938 w 7"/>
                      <a:gd name="T23" fmla="*/ 3175 h 9"/>
                      <a:gd name="T24" fmla="*/ 0 w 7"/>
                      <a:gd name="T25" fmla="*/ 0 h 9"/>
                      <a:gd name="T26" fmla="*/ 0 w 7"/>
                      <a:gd name="T27" fmla="*/ 0 h 9"/>
                      <a:gd name="T28" fmla="*/ 0 w 7"/>
                      <a:gd name="T29" fmla="*/ 0 h 9"/>
                      <a:gd name="T30" fmla="*/ 0 w 7"/>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9"/>
                      <a:gd name="T50" fmla="*/ 7 w 7"/>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9">
                        <a:moveTo>
                          <a:pt x="0" y="0"/>
                        </a:moveTo>
                        <a:lnTo>
                          <a:pt x="2" y="5"/>
                        </a:lnTo>
                        <a:lnTo>
                          <a:pt x="5" y="9"/>
                        </a:lnTo>
                        <a:lnTo>
                          <a:pt x="7" y="9"/>
                        </a:lnTo>
                        <a:lnTo>
                          <a:pt x="7" y="7"/>
                        </a:lnTo>
                        <a:lnTo>
                          <a:pt x="7" y="5"/>
                        </a:lnTo>
                        <a:lnTo>
                          <a:pt x="5" y="2"/>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0" name="Freeform 2044">
                    <a:extLst>
                      <a:ext uri="{FF2B5EF4-FFF2-40B4-BE49-F238E27FC236}">
                        <a16:creationId xmlns:a16="http://schemas.microsoft.com/office/drawing/2014/main" id="{A629017A-2BD6-B878-386F-AB58F87AC075}"/>
                      </a:ext>
                    </a:extLst>
                  </p:cNvPr>
                  <p:cNvSpPr>
                    <a:spLocks/>
                  </p:cNvSpPr>
                  <p:nvPr/>
                </p:nvSpPr>
                <p:spPr bwMode="auto">
                  <a:xfrm>
                    <a:off x="7371431" y="2824680"/>
                    <a:ext cx="11113" cy="7938"/>
                  </a:xfrm>
                  <a:custGeom>
                    <a:avLst/>
                    <a:gdLst>
                      <a:gd name="T0" fmla="*/ 0 w 7"/>
                      <a:gd name="T1" fmla="*/ 0 h 5"/>
                      <a:gd name="T2" fmla="*/ 3175 w 7"/>
                      <a:gd name="T3" fmla="*/ 7938 h 5"/>
                      <a:gd name="T4" fmla="*/ 7938 w 7"/>
                      <a:gd name="T5" fmla="*/ 7938 h 5"/>
                      <a:gd name="T6" fmla="*/ 11113 w 7"/>
                      <a:gd name="T7" fmla="*/ 7938 h 5"/>
                      <a:gd name="T8" fmla="*/ 11113 w 7"/>
                      <a:gd name="T9" fmla="*/ 7938 h 5"/>
                      <a:gd name="T10" fmla="*/ 7938 w 7"/>
                      <a:gd name="T11" fmla="*/ 7938 h 5"/>
                      <a:gd name="T12" fmla="*/ 7938 w 7"/>
                      <a:gd name="T13" fmla="*/ 4763 h 5"/>
                      <a:gd name="T14" fmla="*/ 7938 w 7"/>
                      <a:gd name="T15" fmla="*/ 4763 h 5"/>
                      <a:gd name="T16" fmla="*/ 3175 w 7"/>
                      <a:gd name="T17" fmla="*/ 0 h 5"/>
                      <a:gd name="T18" fmla="*/ 0 w 7"/>
                      <a:gd name="T19" fmla="*/ 0 h 5"/>
                      <a:gd name="T20" fmla="*/ 0 w 7"/>
                      <a:gd name="T21" fmla="*/ 0 h 5"/>
                      <a:gd name="T22" fmla="*/ 0 w 7"/>
                      <a:gd name="T23" fmla="*/ 0 h 5"/>
                      <a:gd name="T24" fmla="*/ 0 w 7"/>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5"/>
                      <a:gd name="T41" fmla="*/ 7 w 7"/>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5">
                        <a:moveTo>
                          <a:pt x="0" y="0"/>
                        </a:moveTo>
                        <a:lnTo>
                          <a:pt x="2" y="5"/>
                        </a:lnTo>
                        <a:lnTo>
                          <a:pt x="5" y="5"/>
                        </a:lnTo>
                        <a:lnTo>
                          <a:pt x="7" y="5"/>
                        </a:lnTo>
                        <a:lnTo>
                          <a:pt x="5" y="5"/>
                        </a:lnTo>
                        <a:lnTo>
                          <a:pt x="5" y="3"/>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1" name="Freeform 2045">
                    <a:extLst>
                      <a:ext uri="{FF2B5EF4-FFF2-40B4-BE49-F238E27FC236}">
                        <a16:creationId xmlns:a16="http://schemas.microsoft.com/office/drawing/2014/main" id="{7543E205-5F14-8EBB-2F7C-EEC613665AE6}"/>
                      </a:ext>
                    </a:extLst>
                  </p:cNvPr>
                  <p:cNvSpPr>
                    <a:spLocks/>
                  </p:cNvSpPr>
                  <p:nvPr/>
                </p:nvSpPr>
                <p:spPr bwMode="auto">
                  <a:xfrm>
                    <a:off x="7442869" y="2818330"/>
                    <a:ext cx="22225" cy="41275"/>
                  </a:xfrm>
                  <a:custGeom>
                    <a:avLst/>
                    <a:gdLst>
                      <a:gd name="T0" fmla="*/ 0 w 14"/>
                      <a:gd name="T1" fmla="*/ 0 h 26"/>
                      <a:gd name="T2" fmla="*/ 0 w 14"/>
                      <a:gd name="T3" fmla="*/ 6350 h 26"/>
                      <a:gd name="T4" fmla="*/ 0 w 14"/>
                      <a:gd name="T5" fmla="*/ 11113 h 26"/>
                      <a:gd name="T6" fmla="*/ 0 w 14"/>
                      <a:gd name="T7" fmla="*/ 11113 h 26"/>
                      <a:gd name="T8" fmla="*/ 0 w 14"/>
                      <a:gd name="T9" fmla="*/ 14288 h 26"/>
                      <a:gd name="T10" fmla="*/ 0 w 14"/>
                      <a:gd name="T11" fmla="*/ 14288 h 26"/>
                      <a:gd name="T12" fmla="*/ 0 w 14"/>
                      <a:gd name="T13" fmla="*/ 17463 h 26"/>
                      <a:gd name="T14" fmla="*/ 3175 w 14"/>
                      <a:gd name="T15" fmla="*/ 22225 h 26"/>
                      <a:gd name="T16" fmla="*/ 6350 w 14"/>
                      <a:gd name="T17" fmla="*/ 28575 h 26"/>
                      <a:gd name="T18" fmla="*/ 6350 w 14"/>
                      <a:gd name="T19" fmla="*/ 33338 h 26"/>
                      <a:gd name="T20" fmla="*/ 11113 w 14"/>
                      <a:gd name="T21" fmla="*/ 33338 h 26"/>
                      <a:gd name="T22" fmla="*/ 11113 w 14"/>
                      <a:gd name="T23" fmla="*/ 36513 h 26"/>
                      <a:gd name="T24" fmla="*/ 6350 w 14"/>
                      <a:gd name="T25" fmla="*/ 36513 h 26"/>
                      <a:gd name="T26" fmla="*/ 6350 w 14"/>
                      <a:gd name="T27" fmla="*/ 36513 h 26"/>
                      <a:gd name="T28" fmla="*/ 11113 w 14"/>
                      <a:gd name="T29" fmla="*/ 36513 h 26"/>
                      <a:gd name="T30" fmla="*/ 11113 w 14"/>
                      <a:gd name="T31" fmla="*/ 41275 h 26"/>
                      <a:gd name="T32" fmla="*/ 14288 w 14"/>
                      <a:gd name="T33" fmla="*/ 41275 h 26"/>
                      <a:gd name="T34" fmla="*/ 19050 w 14"/>
                      <a:gd name="T35" fmla="*/ 41275 h 26"/>
                      <a:gd name="T36" fmla="*/ 22225 w 14"/>
                      <a:gd name="T37" fmla="*/ 41275 h 26"/>
                      <a:gd name="T38" fmla="*/ 22225 w 14"/>
                      <a:gd name="T39" fmla="*/ 41275 h 26"/>
                      <a:gd name="T40" fmla="*/ 22225 w 14"/>
                      <a:gd name="T41" fmla="*/ 41275 h 26"/>
                      <a:gd name="T42" fmla="*/ 22225 w 14"/>
                      <a:gd name="T43" fmla="*/ 41275 h 26"/>
                      <a:gd name="T44" fmla="*/ 19050 w 14"/>
                      <a:gd name="T45" fmla="*/ 36513 h 26"/>
                      <a:gd name="T46" fmla="*/ 14288 w 14"/>
                      <a:gd name="T47" fmla="*/ 33338 h 26"/>
                      <a:gd name="T48" fmla="*/ 14288 w 14"/>
                      <a:gd name="T49" fmla="*/ 28575 h 26"/>
                      <a:gd name="T50" fmla="*/ 19050 w 14"/>
                      <a:gd name="T51" fmla="*/ 17463 h 26"/>
                      <a:gd name="T52" fmla="*/ 19050 w 14"/>
                      <a:gd name="T53" fmla="*/ 11113 h 26"/>
                      <a:gd name="T54" fmla="*/ 19050 w 14"/>
                      <a:gd name="T55" fmla="*/ 6350 h 26"/>
                      <a:gd name="T56" fmla="*/ 19050 w 14"/>
                      <a:gd name="T57" fmla="*/ 6350 h 26"/>
                      <a:gd name="T58" fmla="*/ 19050 w 14"/>
                      <a:gd name="T59" fmla="*/ 3175 h 26"/>
                      <a:gd name="T60" fmla="*/ 19050 w 14"/>
                      <a:gd name="T61" fmla="*/ 3175 h 26"/>
                      <a:gd name="T62" fmla="*/ 14288 w 14"/>
                      <a:gd name="T63" fmla="*/ 0 h 26"/>
                      <a:gd name="T64" fmla="*/ 6350 w 14"/>
                      <a:gd name="T65" fmla="*/ 3175 h 26"/>
                      <a:gd name="T66" fmla="*/ 0 w 14"/>
                      <a:gd name="T67" fmla="*/ 0 h 26"/>
                      <a:gd name="T68" fmla="*/ 0 w 14"/>
                      <a:gd name="T69" fmla="*/ 0 h 26"/>
                      <a:gd name="T70" fmla="*/ 0 w 14"/>
                      <a:gd name="T71" fmla="*/ 0 h 26"/>
                      <a:gd name="T72" fmla="*/ 0 w 14"/>
                      <a:gd name="T73" fmla="*/ 0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26"/>
                      <a:gd name="T113" fmla="*/ 14 w 14"/>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26">
                        <a:moveTo>
                          <a:pt x="0" y="0"/>
                        </a:moveTo>
                        <a:lnTo>
                          <a:pt x="0" y="4"/>
                        </a:lnTo>
                        <a:lnTo>
                          <a:pt x="0" y="7"/>
                        </a:lnTo>
                        <a:lnTo>
                          <a:pt x="0" y="9"/>
                        </a:lnTo>
                        <a:lnTo>
                          <a:pt x="0" y="11"/>
                        </a:lnTo>
                        <a:lnTo>
                          <a:pt x="2" y="14"/>
                        </a:lnTo>
                        <a:lnTo>
                          <a:pt x="4" y="18"/>
                        </a:lnTo>
                        <a:lnTo>
                          <a:pt x="4" y="21"/>
                        </a:lnTo>
                        <a:lnTo>
                          <a:pt x="7" y="21"/>
                        </a:lnTo>
                        <a:lnTo>
                          <a:pt x="7" y="23"/>
                        </a:lnTo>
                        <a:lnTo>
                          <a:pt x="4" y="23"/>
                        </a:lnTo>
                        <a:lnTo>
                          <a:pt x="7" y="23"/>
                        </a:lnTo>
                        <a:lnTo>
                          <a:pt x="7" y="26"/>
                        </a:lnTo>
                        <a:lnTo>
                          <a:pt x="9" y="26"/>
                        </a:lnTo>
                        <a:lnTo>
                          <a:pt x="12" y="26"/>
                        </a:lnTo>
                        <a:lnTo>
                          <a:pt x="14" y="26"/>
                        </a:lnTo>
                        <a:lnTo>
                          <a:pt x="12" y="23"/>
                        </a:lnTo>
                        <a:lnTo>
                          <a:pt x="9" y="21"/>
                        </a:lnTo>
                        <a:lnTo>
                          <a:pt x="9" y="18"/>
                        </a:lnTo>
                        <a:lnTo>
                          <a:pt x="12" y="11"/>
                        </a:lnTo>
                        <a:lnTo>
                          <a:pt x="12" y="7"/>
                        </a:lnTo>
                        <a:lnTo>
                          <a:pt x="12" y="4"/>
                        </a:lnTo>
                        <a:lnTo>
                          <a:pt x="12" y="2"/>
                        </a:lnTo>
                        <a:lnTo>
                          <a:pt x="9" y="0"/>
                        </a:lnTo>
                        <a:lnTo>
                          <a:pt x="4" y="2"/>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2" name="Freeform 2046">
                    <a:extLst>
                      <a:ext uri="{FF2B5EF4-FFF2-40B4-BE49-F238E27FC236}">
                        <a16:creationId xmlns:a16="http://schemas.microsoft.com/office/drawing/2014/main" id="{F097B2EF-AD1F-DED1-459C-DF46339C5491}"/>
                      </a:ext>
                    </a:extLst>
                  </p:cNvPr>
                  <p:cNvSpPr>
                    <a:spLocks/>
                  </p:cNvSpPr>
                  <p:nvPr/>
                </p:nvSpPr>
                <p:spPr bwMode="auto">
                  <a:xfrm>
                    <a:off x="7333331" y="2791342"/>
                    <a:ext cx="30163" cy="38100"/>
                  </a:xfrm>
                  <a:custGeom>
                    <a:avLst/>
                    <a:gdLst>
                      <a:gd name="T0" fmla="*/ 4763 w 19"/>
                      <a:gd name="T1" fmla="*/ 0 h 24"/>
                      <a:gd name="T2" fmla="*/ 7938 w 19"/>
                      <a:gd name="T3" fmla="*/ 3175 h 24"/>
                      <a:gd name="T4" fmla="*/ 4763 w 19"/>
                      <a:gd name="T5" fmla="*/ 3175 h 24"/>
                      <a:gd name="T6" fmla="*/ 4763 w 19"/>
                      <a:gd name="T7" fmla="*/ 3175 h 24"/>
                      <a:gd name="T8" fmla="*/ 4763 w 19"/>
                      <a:gd name="T9" fmla="*/ 3175 h 24"/>
                      <a:gd name="T10" fmla="*/ 4763 w 19"/>
                      <a:gd name="T11" fmla="*/ 7938 h 24"/>
                      <a:gd name="T12" fmla="*/ 0 w 19"/>
                      <a:gd name="T13" fmla="*/ 7938 h 24"/>
                      <a:gd name="T14" fmla="*/ 22225 w 19"/>
                      <a:gd name="T15" fmla="*/ 22225 h 24"/>
                      <a:gd name="T16" fmla="*/ 22225 w 19"/>
                      <a:gd name="T17" fmla="*/ 30163 h 24"/>
                      <a:gd name="T18" fmla="*/ 22225 w 19"/>
                      <a:gd name="T19" fmla="*/ 38100 h 24"/>
                      <a:gd name="T20" fmla="*/ 30163 w 19"/>
                      <a:gd name="T21" fmla="*/ 38100 h 24"/>
                      <a:gd name="T22" fmla="*/ 30163 w 19"/>
                      <a:gd name="T23" fmla="*/ 30163 h 24"/>
                      <a:gd name="T24" fmla="*/ 30163 w 19"/>
                      <a:gd name="T25" fmla="*/ 19050 h 24"/>
                      <a:gd name="T26" fmla="*/ 30163 w 19"/>
                      <a:gd name="T27" fmla="*/ 14288 h 24"/>
                      <a:gd name="T28" fmla="*/ 26988 w 19"/>
                      <a:gd name="T29" fmla="*/ 11113 h 24"/>
                      <a:gd name="T30" fmla="*/ 26988 w 19"/>
                      <a:gd name="T31" fmla="*/ 7938 h 24"/>
                      <a:gd name="T32" fmla="*/ 22225 w 19"/>
                      <a:gd name="T33" fmla="*/ 3175 h 24"/>
                      <a:gd name="T34" fmla="*/ 22225 w 19"/>
                      <a:gd name="T35" fmla="*/ 3175 h 24"/>
                      <a:gd name="T36" fmla="*/ 19050 w 19"/>
                      <a:gd name="T37" fmla="*/ 3175 h 24"/>
                      <a:gd name="T38" fmla="*/ 19050 w 19"/>
                      <a:gd name="T39" fmla="*/ 3175 h 24"/>
                      <a:gd name="T40" fmla="*/ 15875 w 19"/>
                      <a:gd name="T41" fmla="*/ 3175 h 24"/>
                      <a:gd name="T42" fmla="*/ 11113 w 19"/>
                      <a:gd name="T43" fmla="*/ 3175 h 24"/>
                      <a:gd name="T44" fmla="*/ 11113 w 19"/>
                      <a:gd name="T45" fmla="*/ 3175 h 24"/>
                      <a:gd name="T46" fmla="*/ 7938 w 19"/>
                      <a:gd name="T47" fmla="*/ 3175 h 24"/>
                      <a:gd name="T48" fmla="*/ 4763 w 19"/>
                      <a:gd name="T49" fmla="*/ 0 h 24"/>
                      <a:gd name="T50" fmla="*/ 4763 w 19"/>
                      <a:gd name="T51" fmla="*/ 0 h 24"/>
                      <a:gd name="T52" fmla="*/ 4763 w 19"/>
                      <a:gd name="T53" fmla="*/ 0 h 24"/>
                      <a:gd name="T54" fmla="*/ 4763 w 19"/>
                      <a:gd name="T55" fmla="*/ 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
                      <a:gd name="T85" fmla="*/ 0 h 24"/>
                      <a:gd name="T86" fmla="*/ 19 w 19"/>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 h="24">
                        <a:moveTo>
                          <a:pt x="3" y="0"/>
                        </a:moveTo>
                        <a:lnTo>
                          <a:pt x="5" y="2"/>
                        </a:lnTo>
                        <a:lnTo>
                          <a:pt x="3" y="2"/>
                        </a:lnTo>
                        <a:lnTo>
                          <a:pt x="3" y="5"/>
                        </a:lnTo>
                        <a:lnTo>
                          <a:pt x="0" y="5"/>
                        </a:lnTo>
                        <a:lnTo>
                          <a:pt x="14" y="14"/>
                        </a:lnTo>
                        <a:lnTo>
                          <a:pt x="14" y="19"/>
                        </a:lnTo>
                        <a:lnTo>
                          <a:pt x="14" y="24"/>
                        </a:lnTo>
                        <a:lnTo>
                          <a:pt x="19" y="24"/>
                        </a:lnTo>
                        <a:lnTo>
                          <a:pt x="19" y="19"/>
                        </a:lnTo>
                        <a:lnTo>
                          <a:pt x="19" y="12"/>
                        </a:lnTo>
                        <a:lnTo>
                          <a:pt x="19" y="9"/>
                        </a:lnTo>
                        <a:lnTo>
                          <a:pt x="17" y="7"/>
                        </a:lnTo>
                        <a:lnTo>
                          <a:pt x="17" y="5"/>
                        </a:lnTo>
                        <a:lnTo>
                          <a:pt x="14" y="2"/>
                        </a:lnTo>
                        <a:lnTo>
                          <a:pt x="12" y="2"/>
                        </a:lnTo>
                        <a:lnTo>
                          <a:pt x="10" y="2"/>
                        </a:lnTo>
                        <a:lnTo>
                          <a:pt x="7" y="2"/>
                        </a:lnTo>
                        <a:lnTo>
                          <a:pt x="5" y="2"/>
                        </a:lnTo>
                        <a:lnTo>
                          <a:pt x="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3" name="Freeform 2047">
                    <a:extLst>
                      <a:ext uri="{FF2B5EF4-FFF2-40B4-BE49-F238E27FC236}">
                        <a16:creationId xmlns:a16="http://schemas.microsoft.com/office/drawing/2014/main" id="{3FC24A1E-29E1-BF88-C80A-451792CE8C3C}"/>
                      </a:ext>
                    </a:extLst>
                  </p:cNvPr>
                  <p:cNvSpPr>
                    <a:spLocks/>
                  </p:cNvSpPr>
                  <p:nvPr/>
                </p:nvSpPr>
                <p:spPr bwMode="auto">
                  <a:xfrm>
                    <a:off x="7434931" y="2783405"/>
                    <a:ext cx="3175" cy="4763"/>
                  </a:xfrm>
                  <a:custGeom>
                    <a:avLst/>
                    <a:gdLst>
                      <a:gd name="T0" fmla="*/ 0 w 2"/>
                      <a:gd name="T1" fmla="*/ 0 h 3"/>
                      <a:gd name="T2" fmla="*/ 3175 w 2"/>
                      <a:gd name="T3" fmla="*/ 4763 h 3"/>
                      <a:gd name="T4" fmla="*/ 3175 w 2"/>
                      <a:gd name="T5" fmla="*/ 0 h 3"/>
                      <a:gd name="T6" fmla="*/ 3175 w 2"/>
                      <a:gd name="T7" fmla="*/ 0 h 3"/>
                      <a:gd name="T8" fmla="*/ 3175 w 2"/>
                      <a:gd name="T9" fmla="*/ 0 h 3"/>
                      <a:gd name="T10" fmla="*/ 3175 w 2"/>
                      <a:gd name="T11" fmla="*/ 0 h 3"/>
                      <a:gd name="T12" fmla="*/ 3175 w 2"/>
                      <a:gd name="T13" fmla="*/ 0 h 3"/>
                      <a:gd name="T14" fmla="*/ 0 w 2"/>
                      <a:gd name="T15" fmla="*/ 0 h 3"/>
                      <a:gd name="T16" fmla="*/ 0 w 2"/>
                      <a:gd name="T17" fmla="*/ 0 h 3"/>
                      <a:gd name="T18" fmla="*/ 0 w 2"/>
                      <a:gd name="T19" fmla="*/ 0 h 3"/>
                      <a:gd name="T20" fmla="*/ 0 w 2"/>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3"/>
                      <a:gd name="T35" fmla="*/ 2 w 2"/>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3">
                        <a:moveTo>
                          <a:pt x="0" y="0"/>
                        </a:moveTo>
                        <a:lnTo>
                          <a:pt x="2" y="3"/>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54" name="Freeform 2048">
                    <a:extLst>
                      <a:ext uri="{FF2B5EF4-FFF2-40B4-BE49-F238E27FC236}">
                        <a16:creationId xmlns:a16="http://schemas.microsoft.com/office/drawing/2014/main" id="{D5477A25-60F9-D72D-84F6-517AA203BF53}"/>
                      </a:ext>
                    </a:extLst>
                  </p:cNvPr>
                  <p:cNvSpPr>
                    <a:spLocks/>
                  </p:cNvSpPr>
                  <p:nvPr/>
                </p:nvSpPr>
                <p:spPr bwMode="auto">
                  <a:xfrm>
                    <a:off x="7319044" y="2634180"/>
                    <a:ext cx="112713" cy="184150"/>
                  </a:xfrm>
                  <a:custGeom>
                    <a:avLst/>
                    <a:gdLst>
                      <a:gd name="T0" fmla="*/ 25400 w 71"/>
                      <a:gd name="T1" fmla="*/ 14288 h 116"/>
                      <a:gd name="T2" fmla="*/ 22225 w 71"/>
                      <a:gd name="T3" fmla="*/ 41275 h 116"/>
                      <a:gd name="T4" fmla="*/ 14288 w 71"/>
                      <a:gd name="T5" fmla="*/ 66675 h 116"/>
                      <a:gd name="T6" fmla="*/ 19050 w 71"/>
                      <a:gd name="T7" fmla="*/ 71438 h 116"/>
                      <a:gd name="T8" fmla="*/ 19050 w 71"/>
                      <a:gd name="T9" fmla="*/ 77788 h 116"/>
                      <a:gd name="T10" fmla="*/ 14288 w 71"/>
                      <a:gd name="T11" fmla="*/ 82550 h 116"/>
                      <a:gd name="T12" fmla="*/ 11113 w 71"/>
                      <a:gd name="T13" fmla="*/ 82550 h 116"/>
                      <a:gd name="T14" fmla="*/ 7938 w 71"/>
                      <a:gd name="T15" fmla="*/ 77788 h 116"/>
                      <a:gd name="T16" fmla="*/ 3175 w 71"/>
                      <a:gd name="T17" fmla="*/ 77788 h 116"/>
                      <a:gd name="T18" fmla="*/ 0 w 71"/>
                      <a:gd name="T19" fmla="*/ 82550 h 116"/>
                      <a:gd name="T20" fmla="*/ 3175 w 71"/>
                      <a:gd name="T21" fmla="*/ 90488 h 116"/>
                      <a:gd name="T22" fmla="*/ 7938 w 71"/>
                      <a:gd name="T23" fmla="*/ 93663 h 116"/>
                      <a:gd name="T24" fmla="*/ 14288 w 71"/>
                      <a:gd name="T25" fmla="*/ 119063 h 116"/>
                      <a:gd name="T26" fmla="*/ 22225 w 71"/>
                      <a:gd name="T27" fmla="*/ 119063 h 116"/>
                      <a:gd name="T28" fmla="*/ 30163 w 71"/>
                      <a:gd name="T29" fmla="*/ 119063 h 116"/>
                      <a:gd name="T30" fmla="*/ 25400 w 71"/>
                      <a:gd name="T31" fmla="*/ 130175 h 116"/>
                      <a:gd name="T32" fmla="*/ 30163 w 71"/>
                      <a:gd name="T33" fmla="*/ 146050 h 116"/>
                      <a:gd name="T34" fmla="*/ 36513 w 71"/>
                      <a:gd name="T35" fmla="*/ 157163 h 116"/>
                      <a:gd name="T36" fmla="*/ 55563 w 71"/>
                      <a:gd name="T37" fmla="*/ 153988 h 116"/>
                      <a:gd name="T38" fmla="*/ 63500 w 71"/>
                      <a:gd name="T39" fmla="*/ 153988 h 116"/>
                      <a:gd name="T40" fmla="*/ 74613 w 71"/>
                      <a:gd name="T41" fmla="*/ 157163 h 116"/>
                      <a:gd name="T42" fmla="*/ 74613 w 71"/>
                      <a:gd name="T43" fmla="*/ 149225 h 116"/>
                      <a:gd name="T44" fmla="*/ 82550 w 71"/>
                      <a:gd name="T45" fmla="*/ 153988 h 116"/>
                      <a:gd name="T46" fmla="*/ 88900 w 71"/>
                      <a:gd name="T47" fmla="*/ 165100 h 116"/>
                      <a:gd name="T48" fmla="*/ 104775 w 71"/>
                      <a:gd name="T49" fmla="*/ 184150 h 116"/>
                      <a:gd name="T50" fmla="*/ 107950 w 71"/>
                      <a:gd name="T51" fmla="*/ 176213 h 116"/>
                      <a:gd name="T52" fmla="*/ 107950 w 71"/>
                      <a:gd name="T53" fmla="*/ 176213 h 116"/>
                      <a:gd name="T54" fmla="*/ 104775 w 71"/>
                      <a:gd name="T55" fmla="*/ 153988 h 116"/>
                      <a:gd name="T56" fmla="*/ 88900 w 71"/>
                      <a:gd name="T57" fmla="*/ 146050 h 116"/>
                      <a:gd name="T58" fmla="*/ 85725 w 71"/>
                      <a:gd name="T59" fmla="*/ 134938 h 116"/>
                      <a:gd name="T60" fmla="*/ 60325 w 71"/>
                      <a:gd name="T61" fmla="*/ 138113 h 116"/>
                      <a:gd name="T62" fmla="*/ 47625 w 71"/>
                      <a:gd name="T63" fmla="*/ 130175 h 116"/>
                      <a:gd name="T64" fmla="*/ 44450 w 71"/>
                      <a:gd name="T65" fmla="*/ 123825 h 116"/>
                      <a:gd name="T66" fmla="*/ 44450 w 71"/>
                      <a:gd name="T67" fmla="*/ 119063 h 116"/>
                      <a:gd name="T68" fmla="*/ 44450 w 71"/>
                      <a:gd name="T69" fmla="*/ 107950 h 116"/>
                      <a:gd name="T70" fmla="*/ 47625 w 71"/>
                      <a:gd name="T71" fmla="*/ 104775 h 116"/>
                      <a:gd name="T72" fmla="*/ 44450 w 71"/>
                      <a:gd name="T73" fmla="*/ 96838 h 116"/>
                      <a:gd name="T74" fmla="*/ 44450 w 71"/>
                      <a:gd name="T75" fmla="*/ 93663 h 116"/>
                      <a:gd name="T76" fmla="*/ 60325 w 71"/>
                      <a:gd name="T77" fmla="*/ 71438 h 116"/>
                      <a:gd name="T78" fmla="*/ 71438 w 71"/>
                      <a:gd name="T79" fmla="*/ 55563 h 116"/>
                      <a:gd name="T80" fmla="*/ 74613 w 71"/>
                      <a:gd name="T81" fmla="*/ 52388 h 116"/>
                      <a:gd name="T82" fmla="*/ 71438 w 71"/>
                      <a:gd name="T83" fmla="*/ 44450 h 116"/>
                      <a:gd name="T84" fmla="*/ 63500 w 71"/>
                      <a:gd name="T85" fmla="*/ 33338 h 116"/>
                      <a:gd name="T86" fmla="*/ 60325 w 71"/>
                      <a:gd name="T87" fmla="*/ 19050 h 116"/>
                      <a:gd name="T88" fmla="*/ 66675 w 71"/>
                      <a:gd name="T89" fmla="*/ 0 h 116"/>
                      <a:gd name="T90" fmla="*/ 63500 w 71"/>
                      <a:gd name="T91" fmla="*/ 0 h 116"/>
                      <a:gd name="T92" fmla="*/ 60325 w 71"/>
                      <a:gd name="T93" fmla="*/ 7938 h 116"/>
                      <a:gd name="T94" fmla="*/ 44450 w 71"/>
                      <a:gd name="T95" fmla="*/ 7938 h 116"/>
                      <a:gd name="T96" fmla="*/ 25400 w 71"/>
                      <a:gd name="T97" fmla="*/ 0 h 116"/>
                      <a:gd name="T98" fmla="*/ 25400 w 71"/>
                      <a:gd name="T99" fmla="*/ 0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116"/>
                      <a:gd name="T152" fmla="*/ 71 w 7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116">
                        <a:moveTo>
                          <a:pt x="16" y="0"/>
                        </a:moveTo>
                        <a:lnTo>
                          <a:pt x="16" y="5"/>
                        </a:lnTo>
                        <a:lnTo>
                          <a:pt x="16" y="9"/>
                        </a:lnTo>
                        <a:lnTo>
                          <a:pt x="14" y="14"/>
                        </a:lnTo>
                        <a:lnTo>
                          <a:pt x="14" y="19"/>
                        </a:lnTo>
                        <a:lnTo>
                          <a:pt x="14" y="26"/>
                        </a:lnTo>
                        <a:lnTo>
                          <a:pt x="14" y="35"/>
                        </a:lnTo>
                        <a:lnTo>
                          <a:pt x="9" y="38"/>
                        </a:lnTo>
                        <a:lnTo>
                          <a:pt x="9" y="42"/>
                        </a:lnTo>
                        <a:lnTo>
                          <a:pt x="9" y="45"/>
                        </a:lnTo>
                        <a:lnTo>
                          <a:pt x="12" y="45"/>
                        </a:lnTo>
                        <a:lnTo>
                          <a:pt x="12" y="47"/>
                        </a:lnTo>
                        <a:lnTo>
                          <a:pt x="12" y="49"/>
                        </a:lnTo>
                        <a:lnTo>
                          <a:pt x="12" y="52"/>
                        </a:lnTo>
                        <a:lnTo>
                          <a:pt x="9" y="52"/>
                        </a:lnTo>
                        <a:lnTo>
                          <a:pt x="7" y="52"/>
                        </a:lnTo>
                        <a:lnTo>
                          <a:pt x="7" y="49"/>
                        </a:lnTo>
                        <a:lnTo>
                          <a:pt x="5" y="49"/>
                        </a:lnTo>
                        <a:lnTo>
                          <a:pt x="2" y="49"/>
                        </a:lnTo>
                        <a:lnTo>
                          <a:pt x="2" y="47"/>
                        </a:lnTo>
                        <a:lnTo>
                          <a:pt x="2" y="49"/>
                        </a:lnTo>
                        <a:lnTo>
                          <a:pt x="0" y="52"/>
                        </a:lnTo>
                        <a:lnTo>
                          <a:pt x="0" y="54"/>
                        </a:lnTo>
                        <a:lnTo>
                          <a:pt x="0" y="57"/>
                        </a:lnTo>
                        <a:lnTo>
                          <a:pt x="2" y="57"/>
                        </a:lnTo>
                        <a:lnTo>
                          <a:pt x="5" y="57"/>
                        </a:lnTo>
                        <a:lnTo>
                          <a:pt x="5" y="59"/>
                        </a:lnTo>
                        <a:lnTo>
                          <a:pt x="7" y="66"/>
                        </a:lnTo>
                        <a:lnTo>
                          <a:pt x="9" y="71"/>
                        </a:lnTo>
                        <a:lnTo>
                          <a:pt x="9" y="75"/>
                        </a:lnTo>
                        <a:lnTo>
                          <a:pt x="12" y="80"/>
                        </a:lnTo>
                        <a:lnTo>
                          <a:pt x="14" y="78"/>
                        </a:lnTo>
                        <a:lnTo>
                          <a:pt x="14" y="75"/>
                        </a:lnTo>
                        <a:lnTo>
                          <a:pt x="16" y="75"/>
                        </a:lnTo>
                        <a:lnTo>
                          <a:pt x="19" y="75"/>
                        </a:lnTo>
                        <a:lnTo>
                          <a:pt x="19" y="80"/>
                        </a:lnTo>
                        <a:lnTo>
                          <a:pt x="16" y="82"/>
                        </a:lnTo>
                        <a:lnTo>
                          <a:pt x="16" y="87"/>
                        </a:lnTo>
                        <a:lnTo>
                          <a:pt x="16" y="90"/>
                        </a:lnTo>
                        <a:lnTo>
                          <a:pt x="19" y="92"/>
                        </a:lnTo>
                        <a:lnTo>
                          <a:pt x="19" y="94"/>
                        </a:lnTo>
                        <a:lnTo>
                          <a:pt x="21" y="94"/>
                        </a:lnTo>
                        <a:lnTo>
                          <a:pt x="23" y="99"/>
                        </a:lnTo>
                        <a:lnTo>
                          <a:pt x="28" y="97"/>
                        </a:lnTo>
                        <a:lnTo>
                          <a:pt x="33" y="97"/>
                        </a:lnTo>
                        <a:lnTo>
                          <a:pt x="35" y="97"/>
                        </a:lnTo>
                        <a:lnTo>
                          <a:pt x="38" y="97"/>
                        </a:lnTo>
                        <a:lnTo>
                          <a:pt x="40" y="97"/>
                        </a:lnTo>
                        <a:lnTo>
                          <a:pt x="45" y="101"/>
                        </a:lnTo>
                        <a:lnTo>
                          <a:pt x="49" y="104"/>
                        </a:lnTo>
                        <a:lnTo>
                          <a:pt x="47" y="99"/>
                        </a:lnTo>
                        <a:lnTo>
                          <a:pt x="47" y="97"/>
                        </a:lnTo>
                        <a:lnTo>
                          <a:pt x="47" y="94"/>
                        </a:lnTo>
                        <a:lnTo>
                          <a:pt x="49" y="94"/>
                        </a:lnTo>
                        <a:lnTo>
                          <a:pt x="52" y="97"/>
                        </a:lnTo>
                        <a:lnTo>
                          <a:pt x="52" y="99"/>
                        </a:lnTo>
                        <a:lnTo>
                          <a:pt x="54" y="101"/>
                        </a:lnTo>
                        <a:lnTo>
                          <a:pt x="56" y="104"/>
                        </a:lnTo>
                        <a:lnTo>
                          <a:pt x="59" y="108"/>
                        </a:lnTo>
                        <a:lnTo>
                          <a:pt x="64" y="113"/>
                        </a:lnTo>
                        <a:lnTo>
                          <a:pt x="66" y="116"/>
                        </a:lnTo>
                        <a:lnTo>
                          <a:pt x="68" y="116"/>
                        </a:lnTo>
                        <a:lnTo>
                          <a:pt x="68" y="113"/>
                        </a:lnTo>
                        <a:lnTo>
                          <a:pt x="68" y="111"/>
                        </a:lnTo>
                        <a:lnTo>
                          <a:pt x="71" y="108"/>
                        </a:lnTo>
                        <a:lnTo>
                          <a:pt x="68" y="104"/>
                        </a:lnTo>
                        <a:lnTo>
                          <a:pt x="66" y="97"/>
                        </a:lnTo>
                        <a:lnTo>
                          <a:pt x="64" y="94"/>
                        </a:lnTo>
                        <a:lnTo>
                          <a:pt x="64" y="90"/>
                        </a:lnTo>
                        <a:lnTo>
                          <a:pt x="56" y="92"/>
                        </a:lnTo>
                        <a:lnTo>
                          <a:pt x="54" y="92"/>
                        </a:lnTo>
                        <a:lnTo>
                          <a:pt x="54" y="87"/>
                        </a:lnTo>
                        <a:lnTo>
                          <a:pt x="54" y="85"/>
                        </a:lnTo>
                        <a:lnTo>
                          <a:pt x="47" y="87"/>
                        </a:lnTo>
                        <a:lnTo>
                          <a:pt x="42" y="87"/>
                        </a:lnTo>
                        <a:lnTo>
                          <a:pt x="38" y="87"/>
                        </a:lnTo>
                        <a:lnTo>
                          <a:pt x="33" y="90"/>
                        </a:lnTo>
                        <a:lnTo>
                          <a:pt x="30" y="87"/>
                        </a:lnTo>
                        <a:lnTo>
                          <a:pt x="30" y="82"/>
                        </a:lnTo>
                        <a:lnTo>
                          <a:pt x="30" y="80"/>
                        </a:lnTo>
                        <a:lnTo>
                          <a:pt x="28" y="78"/>
                        </a:lnTo>
                        <a:lnTo>
                          <a:pt x="28" y="75"/>
                        </a:lnTo>
                        <a:lnTo>
                          <a:pt x="28" y="71"/>
                        </a:lnTo>
                        <a:lnTo>
                          <a:pt x="28" y="68"/>
                        </a:lnTo>
                        <a:lnTo>
                          <a:pt x="30" y="66"/>
                        </a:lnTo>
                        <a:lnTo>
                          <a:pt x="28" y="64"/>
                        </a:lnTo>
                        <a:lnTo>
                          <a:pt x="28" y="61"/>
                        </a:lnTo>
                        <a:lnTo>
                          <a:pt x="28" y="59"/>
                        </a:lnTo>
                        <a:lnTo>
                          <a:pt x="33" y="52"/>
                        </a:lnTo>
                        <a:lnTo>
                          <a:pt x="38" y="45"/>
                        </a:lnTo>
                        <a:lnTo>
                          <a:pt x="40" y="42"/>
                        </a:lnTo>
                        <a:lnTo>
                          <a:pt x="40" y="38"/>
                        </a:lnTo>
                        <a:lnTo>
                          <a:pt x="45" y="35"/>
                        </a:lnTo>
                        <a:lnTo>
                          <a:pt x="47" y="33"/>
                        </a:lnTo>
                        <a:lnTo>
                          <a:pt x="47" y="31"/>
                        </a:lnTo>
                        <a:lnTo>
                          <a:pt x="45" y="31"/>
                        </a:lnTo>
                        <a:lnTo>
                          <a:pt x="45" y="28"/>
                        </a:lnTo>
                        <a:lnTo>
                          <a:pt x="42" y="26"/>
                        </a:lnTo>
                        <a:lnTo>
                          <a:pt x="40" y="23"/>
                        </a:lnTo>
                        <a:lnTo>
                          <a:pt x="40" y="21"/>
                        </a:lnTo>
                        <a:lnTo>
                          <a:pt x="38" y="19"/>
                        </a:lnTo>
                        <a:lnTo>
                          <a:pt x="38" y="14"/>
                        </a:lnTo>
                        <a:lnTo>
                          <a:pt x="38" y="12"/>
                        </a:lnTo>
                        <a:lnTo>
                          <a:pt x="40" y="9"/>
                        </a:lnTo>
                        <a:lnTo>
                          <a:pt x="40" y="5"/>
                        </a:lnTo>
                        <a:lnTo>
                          <a:pt x="42" y="0"/>
                        </a:lnTo>
                        <a:lnTo>
                          <a:pt x="40" y="0"/>
                        </a:lnTo>
                        <a:lnTo>
                          <a:pt x="38" y="2"/>
                        </a:lnTo>
                        <a:lnTo>
                          <a:pt x="38" y="5"/>
                        </a:lnTo>
                        <a:lnTo>
                          <a:pt x="33" y="5"/>
                        </a:lnTo>
                        <a:lnTo>
                          <a:pt x="30" y="5"/>
                        </a:lnTo>
                        <a:lnTo>
                          <a:pt x="28" y="5"/>
                        </a:lnTo>
                        <a:lnTo>
                          <a:pt x="26" y="2"/>
                        </a:lnTo>
                        <a:lnTo>
                          <a:pt x="21" y="2"/>
                        </a:lnTo>
                        <a:lnTo>
                          <a:pt x="16"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grpSp>
              <p:nvGrpSpPr>
                <p:cNvPr id="40" name="Papua New Guinea">
                  <a:extLst>
                    <a:ext uri="{FF2B5EF4-FFF2-40B4-BE49-F238E27FC236}">
                      <a16:creationId xmlns:a16="http://schemas.microsoft.com/office/drawing/2014/main" id="{D90B594E-EEF4-304B-BFDB-4439F041606E}"/>
                    </a:ext>
                  </a:extLst>
                </p:cNvPr>
                <p:cNvGrpSpPr/>
                <p:nvPr/>
              </p:nvGrpSpPr>
              <p:grpSpPr>
                <a:xfrm>
                  <a:off x="5273398" y="3257982"/>
                  <a:ext cx="244563" cy="173222"/>
                  <a:chOff x="7832101" y="3282399"/>
                  <a:chExt cx="379413" cy="266700"/>
                </a:xfrm>
                <a:solidFill>
                  <a:schemeClr val="bg2"/>
                </a:solidFill>
              </p:grpSpPr>
              <p:sp>
                <p:nvSpPr>
                  <p:cNvPr id="134" name="Freeform 2028">
                    <a:extLst>
                      <a:ext uri="{FF2B5EF4-FFF2-40B4-BE49-F238E27FC236}">
                        <a16:creationId xmlns:a16="http://schemas.microsoft.com/office/drawing/2014/main" id="{2A07D115-779A-BB23-4C80-DB4DAC4EE20D}"/>
                      </a:ext>
                    </a:extLst>
                  </p:cNvPr>
                  <p:cNvSpPr>
                    <a:spLocks/>
                  </p:cNvSpPr>
                  <p:nvPr/>
                </p:nvSpPr>
                <p:spPr bwMode="auto">
                  <a:xfrm>
                    <a:off x="7832101" y="3301449"/>
                    <a:ext cx="241300" cy="247650"/>
                  </a:xfrm>
                  <a:custGeom>
                    <a:avLst/>
                    <a:gdLst>
                      <a:gd name="T0" fmla="*/ 46038 w 152"/>
                      <a:gd name="T1" fmla="*/ 198438 h 156"/>
                      <a:gd name="T2" fmla="*/ 57150 w 152"/>
                      <a:gd name="T3" fmla="*/ 195263 h 156"/>
                      <a:gd name="T4" fmla="*/ 68263 w 152"/>
                      <a:gd name="T5" fmla="*/ 187325 h 156"/>
                      <a:gd name="T6" fmla="*/ 71438 w 152"/>
                      <a:gd name="T7" fmla="*/ 176213 h 156"/>
                      <a:gd name="T8" fmla="*/ 71438 w 152"/>
                      <a:gd name="T9" fmla="*/ 161925 h 156"/>
                      <a:gd name="T10" fmla="*/ 112713 w 152"/>
                      <a:gd name="T11" fmla="*/ 165100 h 156"/>
                      <a:gd name="T12" fmla="*/ 128588 w 152"/>
                      <a:gd name="T13" fmla="*/ 173038 h 156"/>
                      <a:gd name="T14" fmla="*/ 139700 w 152"/>
                      <a:gd name="T15" fmla="*/ 180975 h 156"/>
                      <a:gd name="T16" fmla="*/ 142875 w 152"/>
                      <a:gd name="T17" fmla="*/ 187325 h 156"/>
                      <a:gd name="T18" fmla="*/ 142875 w 152"/>
                      <a:gd name="T19" fmla="*/ 195263 h 156"/>
                      <a:gd name="T20" fmla="*/ 147638 w 152"/>
                      <a:gd name="T21" fmla="*/ 203200 h 156"/>
                      <a:gd name="T22" fmla="*/ 173038 w 152"/>
                      <a:gd name="T23" fmla="*/ 233363 h 156"/>
                      <a:gd name="T24" fmla="*/ 200025 w 152"/>
                      <a:gd name="T25" fmla="*/ 239713 h 156"/>
                      <a:gd name="T26" fmla="*/ 241300 w 152"/>
                      <a:gd name="T27" fmla="*/ 247650 h 156"/>
                      <a:gd name="T28" fmla="*/ 236538 w 152"/>
                      <a:gd name="T29" fmla="*/ 233363 h 156"/>
                      <a:gd name="T30" fmla="*/ 225425 w 152"/>
                      <a:gd name="T31" fmla="*/ 228600 h 156"/>
                      <a:gd name="T32" fmla="*/ 228600 w 152"/>
                      <a:gd name="T33" fmla="*/ 222250 h 156"/>
                      <a:gd name="T34" fmla="*/ 228600 w 152"/>
                      <a:gd name="T35" fmla="*/ 222250 h 156"/>
                      <a:gd name="T36" fmla="*/ 222250 w 152"/>
                      <a:gd name="T37" fmla="*/ 217488 h 156"/>
                      <a:gd name="T38" fmla="*/ 214313 w 152"/>
                      <a:gd name="T39" fmla="*/ 217488 h 156"/>
                      <a:gd name="T40" fmla="*/ 206375 w 152"/>
                      <a:gd name="T41" fmla="*/ 214313 h 156"/>
                      <a:gd name="T42" fmla="*/ 206375 w 152"/>
                      <a:gd name="T43" fmla="*/ 206375 h 156"/>
                      <a:gd name="T44" fmla="*/ 203200 w 152"/>
                      <a:gd name="T45" fmla="*/ 198438 h 156"/>
                      <a:gd name="T46" fmla="*/ 192088 w 152"/>
                      <a:gd name="T47" fmla="*/ 192088 h 156"/>
                      <a:gd name="T48" fmla="*/ 187325 w 152"/>
                      <a:gd name="T49" fmla="*/ 180975 h 156"/>
                      <a:gd name="T50" fmla="*/ 187325 w 152"/>
                      <a:gd name="T51" fmla="*/ 169863 h 156"/>
                      <a:gd name="T52" fmla="*/ 169863 w 152"/>
                      <a:gd name="T53" fmla="*/ 165100 h 156"/>
                      <a:gd name="T54" fmla="*/ 161925 w 152"/>
                      <a:gd name="T55" fmla="*/ 150813 h 156"/>
                      <a:gd name="T56" fmla="*/ 165100 w 152"/>
                      <a:gd name="T57" fmla="*/ 131763 h 156"/>
                      <a:gd name="T58" fmla="*/ 180975 w 152"/>
                      <a:gd name="T59" fmla="*/ 123825 h 156"/>
                      <a:gd name="T60" fmla="*/ 176213 w 152"/>
                      <a:gd name="T61" fmla="*/ 104775 h 156"/>
                      <a:gd name="T62" fmla="*/ 169863 w 152"/>
                      <a:gd name="T63" fmla="*/ 101600 h 156"/>
                      <a:gd name="T64" fmla="*/ 161925 w 152"/>
                      <a:gd name="T65" fmla="*/ 101600 h 156"/>
                      <a:gd name="T66" fmla="*/ 153988 w 152"/>
                      <a:gd name="T67" fmla="*/ 101600 h 156"/>
                      <a:gd name="T68" fmla="*/ 150813 w 152"/>
                      <a:gd name="T69" fmla="*/ 93663 h 156"/>
                      <a:gd name="T70" fmla="*/ 147638 w 152"/>
                      <a:gd name="T71" fmla="*/ 87313 h 156"/>
                      <a:gd name="T72" fmla="*/ 139700 w 152"/>
                      <a:gd name="T73" fmla="*/ 82550 h 156"/>
                      <a:gd name="T74" fmla="*/ 128588 w 152"/>
                      <a:gd name="T75" fmla="*/ 82550 h 156"/>
                      <a:gd name="T76" fmla="*/ 123825 w 152"/>
                      <a:gd name="T77" fmla="*/ 74613 h 156"/>
                      <a:gd name="T78" fmla="*/ 117475 w 152"/>
                      <a:gd name="T79" fmla="*/ 57150 h 156"/>
                      <a:gd name="T80" fmla="*/ 106363 w 152"/>
                      <a:gd name="T81" fmla="*/ 46038 h 156"/>
                      <a:gd name="T82" fmla="*/ 87313 w 152"/>
                      <a:gd name="T83" fmla="*/ 30163 h 156"/>
                      <a:gd name="T84" fmla="*/ 65088 w 152"/>
                      <a:gd name="T85" fmla="*/ 22225 h 156"/>
                      <a:gd name="T86" fmla="*/ 38100 w 152"/>
                      <a:gd name="T87" fmla="*/ 19050 h 156"/>
                      <a:gd name="T88" fmla="*/ 23813 w 152"/>
                      <a:gd name="T89" fmla="*/ 11113 h 156"/>
                      <a:gd name="T90" fmla="*/ 0 w 152"/>
                      <a:gd name="T91" fmla="*/ 0 h 156"/>
                      <a:gd name="T92" fmla="*/ 4763 w 152"/>
                      <a:gd name="T93" fmla="*/ 134938 h 156"/>
                      <a:gd name="T94" fmla="*/ 4763 w 152"/>
                      <a:gd name="T95" fmla="*/ 198438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2"/>
                      <a:gd name="T145" fmla="*/ 0 h 156"/>
                      <a:gd name="T146" fmla="*/ 152 w 152"/>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2" h="156">
                        <a:moveTo>
                          <a:pt x="3" y="125"/>
                        </a:moveTo>
                        <a:lnTo>
                          <a:pt x="15" y="125"/>
                        </a:lnTo>
                        <a:lnTo>
                          <a:pt x="29" y="125"/>
                        </a:lnTo>
                        <a:lnTo>
                          <a:pt x="31" y="123"/>
                        </a:lnTo>
                        <a:lnTo>
                          <a:pt x="33" y="123"/>
                        </a:lnTo>
                        <a:lnTo>
                          <a:pt x="36" y="123"/>
                        </a:lnTo>
                        <a:lnTo>
                          <a:pt x="38" y="121"/>
                        </a:lnTo>
                        <a:lnTo>
                          <a:pt x="41" y="121"/>
                        </a:lnTo>
                        <a:lnTo>
                          <a:pt x="43" y="118"/>
                        </a:lnTo>
                        <a:lnTo>
                          <a:pt x="43" y="116"/>
                        </a:lnTo>
                        <a:lnTo>
                          <a:pt x="45" y="114"/>
                        </a:lnTo>
                        <a:lnTo>
                          <a:pt x="45" y="111"/>
                        </a:lnTo>
                        <a:lnTo>
                          <a:pt x="45" y="109"/>
                        </a:lnTo>
                        <a:lnTo>
                          <a:pt x="43" y="107"/>
                        </a:lnTo>
                        <a:lnTo>
                          <a:pt x="45" y="102"/>
                        </a:lnTo>
                        <a:lnTo>
                          <a:pt x="55" y="104"/>
                        </a:lnTo>
                        <a:lnTo>
                          <a:pt x="67" y="104"/>
                        </a:lnTo>
                        <a:lnTo>
                          <a:pt x="71" y="104"/>
                        </a:lnTo>
                        <a:lnTo>
                          <a:pt x="74" y="107"/>
                        </a:lnTo>
                        <a:lnTo>
                          <a:pt x="76" y="107"/>
                        </a:lnTo>
                        <a:lnTo>
                          <a:pt x="81" y="109"/>
                        </a:lnTo>
                        <a:lnTo>
                          <a:pt x="83" y="109"/>
                        </a:lnTo>
                        <a:lnTo>
                          <a:pt x="85" y="111"/>
                        </a:lnTo>
                        <a:lnTo>
                          <a:pt x="88" y="114"/>
                        </a:lnTo>
                        <a:lnTo>
                          <a:pt x="88" y="116"/>
                        </a:lnTo>
                        <a:lnTo>
                          <a:pt x="90" y="118"/>
                        </a:lnTo>
                        <a:lnTo>
                          <a:pt x="90" y="121"/>
                        </a:lnTo>
                        <a:lnTo>
                          <a:pt x="90" y="123"/>
                        </a:lnTo>
                        <a:lnTo>
                          <a:pt x="90" y="125"/>
                        </a:lnTo>
                        <a:lnTo>
                          <a:pt x="93" y="128"/>
                        </a:lnTo>
                        <a:lnTo>
                          <a:pt x="97" y="130"/>
                        </a:lnTo>
                        <a:lnTo>
                          <a:pt x="102" y="133"/>
                        </a:lnTo>
                        <a:lnTo>
                          <a:pt x="109" y="147"/>
                        </a:lnTo>
                        <a:lnTo>
                          <a:pt x="114" y="147"/>
                        </a:lnTo>
                        <a:lnTo>
                          <a:pt x="118" y="149"/>
                        </a:lnTo>
                        <a:lnTo>
                          <a:pt x="126" y="151"/>
                        </a:lnTo>
                        <a:lnTo>
                          <a:pt x="130" y="151"/>
                        </a:lnTo>
                        <a:lnTo>
                          <a:pt x="142" y="154"/>
                        </a:lnTo>
                        <a:lnTo>
                          <a:pt x="152" y="156"/>
                        </a:lnTo>
                        <a:lnTo>
                          <a:pt x="152" y="151"/>
                        </a:lnTo>
                        <a:lnTo>
                          <a:pt x="152" y="149"/>
                        </a:lnTo>
                        <a:lnTo>
                          <a:pt x="149" y="147"/>
                        </a:lnTo>
                        <a:lnTo>
                          <a:pt x="147" y="147"/>
                        </a:lnTo>
                        <a:lnTo>
                          <a:pt x="144" y="144"/>
                        </a:lnTo>
                        <a:lnTo>
                          <a:pt x="142" y="144"/>
                        </a:lnTo>
                        <a:lnTo>
                          <a:pt x="142" y="142"/>
                        </a:lnTo>
                        <a:lnTo>
                          <a:pt x="144" y="142"/>
                        </a:lnTo>
                        <a:lnTo>
                          <a:pt x="144" y="140"/>
                        </a:lnTo>
                        <a:lnTo>
                          <a:pt x="142" y="137"/>
                        </a:lnTo>
                        <a:lnTo>
                          <a:pt x="140" y="137"/>
                        </a:lnTo>
                        <a:lnTo>
                          <a:pt x="137" y="137"/>
                        </a:lnTo>
                        <a:lnTo>
                          <a:pt x="135" y="137"/>
                        </a:lnTo>
                        <a:lnTo>
                          <a:pt x="133" y="137"/>
                        </a:lnTo>
                        <a:lnTo>
                          <a:pt x="130" y="135"/>
                        </a:lnTo>
                        <a:lnTo>
                          <a:pt x="130" y="133"/>
                        </a:lnTo>
                        <a:lnTo>
                          <a:pt x="130" y="130"/>
                        </a:lnTo>
                        <a:lnTo>
                          <a:pt x="130" y="128"/>
                        </a:lnTo>
                        <a:lnTo>
                          <a:pt x="133" y="125"/>
                        </a:lnTo>
                        <a:lnTo>
                          <a:pt x="128" y="125"/>
                        </a:lnTo>
                        <a:lnTo>
                          <a:pt x="123" y="123"/>
                        </a:lnTo>
                        <a:lnTo>
                          <a:pt x="121" y="123"/>
                        </a:lnTo>
                        <a:lnTo>
                          <a:pt x="121" y="121"/>
                        </a:lnTo>
                        <a:lnTo>
                          <a:pt x="118" y="118"/>
                        </a:lnTo>
                        <a:lnTo>
                          <a:pt x="118" y="116"/>
                        </a:lnTo>
                        <a:lnTo>
                          <a:pt x="118" y="114"/>
                        </a:lnTo>
                        <a:lnTo>
                          <a:pt x="118" y="111"/>
                        </a:lnTo>
                        <a:lnTo>
                          <a:pt x="118" y="109"/>
                        </a:lnTo>
                        <a:lnTo>
                          <a:pt x="118" y="107"/>
                        </a:lnTo>
                        <a:lnTo>
                          <a:pt x="114" y="107"/>
                        </a:lnTo>
                        <a:lnTo>
                          <a:pt x="107" y="104"/>
                        </a:lnTo>
                        <a:lnTo>
                          <a:pt x="104" y="102"/>
                        </a:lnTo>
                        <a:lnTo>
                          <a:pt x="104" y="97"/>
                        </a:lnTo>
                        <a:lnTo>
                          <a:pt x="102" y="95"/>
                        </a:lnTo>
                        <a:lnTo>
                          <a:pt x="102" y="88"/>
                        </a:lnTo>
                        <a:lnTo>
                          <a:pt x="100" y="83"/>
                        </a:lnTo>
                        <a:lnTo>
                          <a:pt x="104" y="83"/>
                        </a:lnTo>
                        <a:lnTo>
                          <a:pt x="107" y="81"/>
                        </a:lnTo>
                        <a:lnTo>
                          <a:pt x="109" y="81"/>
                        </a:lnTo>
                        <a:lnTo>
                          <a:pt x="114" y="78"/>
                        </a:lnTo>
                        <a:lnTo>
                          <a:pt x="111" y="76"/>
                        </a:lnTo>
                        <a:lnTo>
                          <a:pt x="111" y="69"/>
                        </a:lnTo>
                        <a:lnTo>
                          <a:pt x="111" y="66"/>
                        </a:lnTo>
                        <a:lnTo>
                          <a:pt x="109" y="64"/>
                        </a:lnTo>
                        <a:lnTo>
                          <a:pt x="107" y="64"/>
                        </a:lnTo>
                        <a:lnTo>
                          <a:pt x="104" y="64"/>
                        </a:lnTo>
                        <a:lnTo>
                          <a:pt x="102" y="64"/>
                        </a:lnTo>
                        <a:lnTo>
                          <a:pt x="100" y="64"/>
                        </a:lnTo>
                        <a:lnTo>
                          <a:pt x="97" y="64"/>
                        </a:lnTo>
                        <a:lnTo>
                          <a:pt x="97" y="62"/>
                        </a:lnTo>
                        <a:lnTo>
                          <a:pt x="95" y="59"/>
                        </a:lnTo>
                        <a:lnTo>
                          <a:pt x="95" y="57"/>
                        </a:lnTo>
                        <a:lnTo>
                          <a:pt x="93" y="55"/>
                        </a:lnTo>
                        <a:lnTo>
                          <a:pt x="90" y="52"/>
                        </a:lnTo>
                        <a:lnTo>
                          <a:pt x="88" y="52"/>
                        </a:lnTo>
                        <a:lnTo>
                          <a:pt x="85" y="52"/>
                        </a:lnTo>
                        <a:lnTo>
                          <a:pt x="83" y="52"/>
                        </a:lnTo>
                        <a:lnTo>
                          <a:pt x="81" y="52"/>
                        </a:lnTo>
                        <a:lnTo>
                          <a:pt x="78" y="52"/>
                        </a:lnTo>
                        <a:lnTo>
                          <a:pt x="78" y="47"/>
                        </a:lnTo>
                        <a:lnTo>
                          <a:pt x="78" y="43"/>
                        </a:lnTo>
                        <a:lnTo>
                          <a:pt x="76" y="40"/>
                        </a:lnTo>
                        <a:lnTo>
                          <a:pt x="74" y="36"/>
                        </a:lnTo>
                        <a:lnTo>
                          <a:pt x="71" y="31"/>
                        </a:lnTo>
                        <a:lnTo>
                          <a:pt x="69" y="29"/>
                        </a:lnTo>
                        <a:lnTo>
                          <a:pt x="67" y="29"/>
                        </a:lnTo>
                        <a:lnTo>
                          <a:pt x="62" y="29"/>
                        </a:lnTo>
                        <a:lnTo>
                          <a:pt x="57" y="24"/>
                        </a:lnTo>
                        <a:lnTo>
                          <a:pt x="55" y="19"/>
                        </a:lnTo>
                        <a:lnTo>
                          <a:pt x="50" y="17"/>
                        </a:lnTo>
                        <a:lnTo>
                          <a:pt x="45" y="17"/>
                        </a:lnTo>
                        <a:lnTo>
                          <a:pt x="41" y="14"/>
                        </a:lnTo>
                        <a:lnTo>
                          <a:pt x="36" y="14"/>
                        </a:lnTo>
                        <a:lnTo>
                          <a:pt x="29" y="12"/>
                        </a:lnTo>
                        <a:lnTo>
                          <a:pt x="24" y="12"/>
                        </a:lnTo>
                        <a:lnTo>
                          <a:pt x="19" y="10"/>
                        </a:lnTo>
                        <a:lnTo>
                          <a:pt x="15" y="7"/>
                        </a:lnTo>
                        <a:lnTo>
                          <a:pt x="10" y="5"/>
                        </a:lnTo>
                        <a:lnTo>
                          <a:pt x="5" y="3"/>
                        </a:lnTo>
                        <a:lnTo>
                          <a:pt x="0" y="0"/>
                        </a:lnTo>
                        <a:lnTo>
                          <a:pt x="3" y="71"/>
                        </a:lnTo>
                        <a:lnTo>
                          <a:pt x="0" y="76"/>
                        </a:lnTo>
                        <a:lnTo>
                          <a:pt x="3" y="85"/>
                        </a:lnTo>
                        <a:lnTo>
                          <a:pt x="3" y="125"/>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5" name="Freeform 2029">
                    <a:extLst>
                      <a:ext uri="{FF2B5EF4-FFF2-40B4-BE49-F238E27FC236}">
                        <a16:creationId xmlns:a16="http://schemas.microsoft.com/office/drawing/2014/main" id="{C79EB1CA-F89F-196D-EB2E-85FCB548C394}"/>
                      </a:ext>
                    </a:extLst>
                  </p:cNvPr>
                  <p:cNvSpPr>
                    <a:spLocks/>
                  </p:cNvSpPr>
                  <p:nvPr/>
                </p:nvSpPr>
                <p:spPr bwMode="auto">
                  <a:xfrm>
                    <a:off x="8076576" y="3515761"/>
                    <a:ext cx="7938" cy="7938"/>
                  </a:xfrm>
                  <a:custGeom>
                    <a:avLst/>
                    <a:gdLst>
                      <a:gd name="T0" fmla="*/ 0 w 5"/>
                      <a:gd name="T1" fmla="*/ 0 h 5"/>
                      <a:gd name="T2" fmla="*/ 3175 w 5"/>
                      <a:gd name="T3" fmla="*/ 7938 h 5"/>
                      <a:gd name="T4" fmla="*/ 7938 w 5"/>
                      <a:gd name="T5" fmla="*/ 7938 h 5"/>
                      <a:gd name="T6" fmla="*/ 7938 w 5"/>
                      <a:gd name="T7" fmla="*/ 7938 h 5"/>
                      <a:gd name="T8" fmla="*/ 7938 w 5"/>
                      <a:gd name="T9" fmla="*/ 3175 h 5"/>
                      <a:gd name="T10" fmla="*/ 7938 w 5"/>
                      <a:gd name="T11" fmla="*/ 3175 h 5"/>
                      <a:gd name="T12" fmla="*/ 7938 w 5"/>
                      <a:gd name="T13" fmla="*/ 3175 h 5"/>
                      <a:gd name="T14" fmla="*/ 3175 w 5"/>
                      <a:gd name="T15" fmla="*/ 0 h 5"/>
                      <a:gd name="T16" fmla="*/ 3175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0"/>
                        </a:moveTo>
                        <a:lnTo>
                          <a:pt x="2" y="5"/>
                        </a:lnTo>
                        <a:lnTo>
                          <a:pt x="5" y="5"/>
                        </a:lnTo>
                        <a:lnTo>
                          <a:pt x="5"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6" name="Freeform 2030">
                    <a:extLst>
                      <a:ext uri="{FF2B5EF4-FFF2-40B4-BE49-F238E27FC236}">
                        <a16:creationId xmlns:a16="http://schemas.microsoft.com/office/drawing/2014/main" id="{4F6312AA-5C6F-ADCD-235F-A48148637B44}"/>
                      </a:ext>
                    </a:extLst>
                  </p:cNvPr>
                  <p:cNvSpPr>
                    <a:spLocks/>
                  </p:cNvSpPr>
                  <p:nvPr/>
                </p:nvSpPr>
                <p:spPr bwMode="auto">
                  <a:xfrm>
                    <a:off x="8173414" y="3372886"/>
                    <a:ext cx="38100" cy="60325"/>
                  </a:xfrm>
                  <a:custGeom>
                    <a:avLst/>
                    <a:gdLst>
                      <a:gd name="T0" fmla="*/ 0 w 24"/>
                      <a:gd name="T1" fmla="*/ 0 h 38"/>
                      <a:gd name="T2" fmla="*/ 0 w 24"/>
                      <a:gd name="T3" fmla="*/ 11113 h 38"/>
                      <a:gd name="T4" fmla="*/ 4763 w 24"/>
                      <a:gd name="T5" fmla="*/ 22225 h 38"/>
                      <a:gd name="T6" fmla="*/ 7938 w 24"/>
                      <a:gd name="T7" fmla="*/ 30163 h 38"/>
                      <a:gd name="T8" fmla="*/ 7938 w 24"/>
                      <a:gd name="T9" fmla="*/ 33338 h 38"/>
                      <a:gd name="T10" fmla="*/ 11113 w 24"/>
                      <a:gd name="T11" fmla="*/ 41275 h 38"/>
                      <a:gd name="T12" fmla="*/ 15875 w 24"/>
                      <a:gd name="T13" fmla="*/ 49213 h 38"/>
                      <a:gd name="T14" fmla="*/ 19050 w 24"/>
                      <a:gd name="T15" fmla="*/ 52388 h 38"/>
                      <a:gd name="T16" fmla="*/ 23813 w 24"/>
                      <a:gd name="T17" fmla="*/ 60325 h 38"/>
                      <a:gd name="T18" fmla="*/ 26988 w 24"/>
                      <a:gd name="T19" fmla="*/ 60325 h 38"/>
                      <a:gd name="T20" fmla="*/ 30163 w 24"/>
                      <a:gd name="T21" fmla="*/ 60325 h 38"/>
                      <a:gd name="T22" fmla="*/ 34925 w 24"/>
                      <a:gd name="T23" fmla="*/ 60325 h 38"/>
                      <a:gd name="T24" fmla="*/ 34925 w 24"/>
                      <a:gd name="T25" fmla="*/ 60325 h 38"/>
                      <a:gd name="T26" fmla="*/ 38100 w 24"/>
                      <a:gd name="T27" fmla="*/ 60325 h 38"/>
                      <a:gd name="T28" fmla="*/ 38100 w 24"/>
                      <a:gd name="T29" fmla="*/ 57150 h 38"/>
                      <a:gd name="T30" fmla="*/ 34925 w 24"/>
                      <a:gd name="T31" fmla="*/ 57150 h 38"/>
                      <a:gd name="T32" fmla="*/ 34925 w 24"/>
                      <a:gd name="T33" fmla="*/ 57150 h 38"/>
                      <a:gd name="T34" fmla="*/ 34925 w 24"/>
                      <a:gd name="T35" fmla="*/ 57150 h 38"/>
                      <a:gd name="T36" fmla="*/ 34925 w 24"/>
                      <a:gd name="T37" fmla="*/ 57150 h 38"/>
                      <a:gd name="T38" fmla="*/ 38100 w 24"/>
                      <a:gd name="T39" fmla="*/ 57150 h 38"/>
                      <a:gd name="T40" fmla="*/ 38100 w 24"/>
                      <a:gd name="T41" fmla="*/ 57150 h 38"/>
                      <a:gd name="T42" fmla="*/ 38100 w 24"/>
                      <a:gd name="T43" fmla="*/ 52388 h 38"/>
                      <a:gd name="T44" fmla="*/ 38100 w 24"/>
                      <a:gd name="T45" fmla="*/ 49213 h 38"/>
                      <a:gd name="T46" fmla="*/ 38100 w 24"/>
                      <a:gd name="T47" fmla="*/ 44450 h 38"/>
                      <a:gd name="T48" fmla="*/ 34925 w 24"/>
                      <a:gd name="T49" fmla="*/ 41275 h 38"/>
                      <a:gd name="T50" fmla="*/ 19050 w 24"/>
                      <a:gd name="T51" fmla="*/ 26988 h 38"/>
                      <a:gd name="T52" fmla="*/ 7938 w 24"/>
                      <a:gd name="T53" fmla="*/ 7938 h 38"/>
                      <a:gd name="T54" fmla="*/ 0 w 24"/>
                      <a:gd name="T55" fmla="*/ 0 h 38"/>
                      <a:gd name="T56" fmla="*/ 0 w 24"/>
                      <a:gd name="T57" fmla="*/ 0 h 38"/>
                      <a:gd name="T58" fmla="*/ 0 w 24"/>
                      <a:gd name="T59" fmla="*/ 0 h 38"/>
                      <a:gd name="T60" fmla="*/ 0 w 24"/>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
                      <a:gd name="T94" fmla="*/ 0 h 38"/>
                      <a:gd name="T95" fmla="*/ 24 w 24"/>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 h="38">
                        <a:moveTo>
                          <a:pt x="0" y="0"/>
                        </a:moveTo>
                        <a:lnTo>
                          <a:pt x="0" y="7"/>
                        </a:lnTo>
                        <a:lnTo>
                          <a:pt x="3" y="14"/>
                        </a:lnTo>
                        <a:lnTo>
                          <a:pt x="5" y="19"/>
                        </a:lnTo>
                        <a:lnTo>
                          <a:pt x="5" y="21"/>
                        </a:lnTo>
                        <a:lnTo>
                          <a:pt x="7" y="26"/>
                        </a:lnTo>
                        <a:lnTo>
                          <a:pt x="10" y="31"/>
                        </a:lnTo>
                        <a:lnTo>
                          <a:pt x="12" y="33"/>
                        </a:lnTo>
                        <a:lnTo>
                          <a:pt x="15" y="38"/>
                        </a:lnTo>
                        <a:lnTo>
                          <a:pt x="17" y="38"/>
                        </a:lnTo>
                        <a:lnTo>
                          <a:pt x="19" y="38"/>
                        </a:lnTo>
                        <a:lnTo>
                          <a:pt x="22" y="38"/>
                        </a:lnTo>
                        <a:lnTo>
                          <a:pt x="24" y="38"/>
                        </a:lnTo>
                        <a:lnTo>
                          <a:pt x="24" y="36"/>
                        </a:lnTo>
                        <a:lnTo>
                          <a:pt x="22" y="36"/>
                        </a:lnTo>
                        <a:lnTo>
                          <a:pt x="24" y="36"/>
                        </a:lnTo>
                        <a:lnTo>
                          <a:pt x="24" y="33"/>
                        </a:lnTo>
                        <a:lnTo>
                          <a:pt x="24" y="31"/>
                        </a:lnTo>
                        <a:lnTo>
                          <a:pt x="24" y="28"/>
                        </a:lnTo>
                        <a:lnTo>
                          <a:pt x="22" y="26"/>
                        </a:lnTo>
                        <a:lnTo>
                          <a:pt x="12" y="17"/>
                        </a:lnTo>
                        <a:lnTo>
                          <a:pt x="5" y="5"/>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7" name="Freeform 2031">
                    <a:extLst>
                      <a:ext uri="{FF2B5EF4-FFF2-40B4-BE49-F238E27FC236}">
                        <a16:creationId xmlns:a16="http://schemas.microsoft.com/office/drawing/2014/main" id="{6617E846-7DEC-6031-BA24-645DEB9E7419}"/>
                      </a:ext>
                    </a:extLst>
                  </p:cNvPr>
                  <p:cNvSpPr>
                    <a:spLocks/>
                  </p:cNvSpPr>
                  <p:nvPr/>
                </p:nvSpPr>
                <p:spPr bwMode="auto">
                  <a:xfrm>
                    <a:off x="8032126" y="3350661"/>
                    <a:ext cx="93663" cy="60325"/>
                  </a:xfrm>
                  <a:custGeom>
                    <a:avLst/>
                    <a:gdLst>
                      <a:gd name="T0" fmla="*/ 77788 w 59"/>
                      <a:gd name="T1" fmla="*/ 3175 h 38"/>
                      <a:gd name="T2" fmla="*/ 77788 w 59"/>
                      <a:gd name="T3" fmla="*/ 3175 h 38"/>
                      <a:gd name="T4" fmla="*/ 74613 w 59"/>
                      <a:gd name="T5" fmla="*/ 3175 h 38"/>
                      <a:gd name="T6" fmla="*/ 74613 w 59"/>
                      <a:gd name="T7" fmla="*/ 3175 h 38"/>
                      <a:gd name="T8" fmla="*/ 69850 w 59"/>
                      <a:gd name="T9" fmla="*/ 7938 h 38"/>
                      <a:gd name="T10" fmla="*/ 74613 w 59"/>
                      <a:gd name="T11" fmla="*/ 11113 h 38"/>
                      <a:gd name="T12" fmla="*/ 74613 w 59"/>
                      <a:gd name="T13" fmla="*/ 14288 h 38"/>
                      <a:gd name="T14" fmla="*/ 66675 w 59"/>
                      <a:gd name="T15" fmla="*/ 14288 h 38"/>
                      <a:gd name="T16" fmla="*/ 63500 w 59"/>
                      <a:gd name="T17" fmla="*/ 33338 h 38"/>
                      <a:gd name="T18" fmla="*/ 58738 w 59"/>
                      <a:gd name="T19" fmla="*/ 38100 h 38"/>
                      <a:gd name="T20" fmla="*/ 55563 w 59"/>
                      <a:gd name="T21" fmla="*/ 38100 h 38"/>
                      <a:gd name="T22" fmla="*/ 52388 w 59"/>
                      <a:gd name="T23" fmla="*/ 38100 h 38"/>
                      <a:gd name="T24" fmla="*/ 44450 w 59"/>
                      <a:gd name="T25" fmla="*/ 33338 h 38"/>
                      <a:gd name="T26" fmla="*/ 41275 w 59"/>
                      <a:gd name="T27" fmla="*/ 38100 h 38"/>
                      <a:gd name="T28" fmla="*/ 41275 w 59"/>
                      <a:gd name="T29" fmla="*/ 30163 h 38"/>
                      <a:gd name="T30" fmla="*/ 41275 w 59"/>
                      <a:gd name="T31" fmla="*/ 30163 h 38"/>
                      <a:gd name="T32" fmla="*/ 36513 w 59"/>
                      <a:gd name="T33" fmla="*/ 30163 h 38"/>
                      <a:gd name="T34" fmla="*/ 33338 w 59"/>
                      <a:gd name="T35" fmla="*/ 30163 h 38"/>
                      <a:gd name="T36" fmla="*/ 33338 w 59"/>
                      <a:gd name="T37" fmla="*/ 33338 h 38"/>
                      <a:gd name="T38" fmla="*/ 33338 w 59"/>
                      <a:gd name="T39" fmla="*/ 41275 h 38"/>
                      <a:gd name="T40" fmla="*/ 14288 w 59"/>
                      <a:gd name="T41" fmla="*/ 41275 h 38"/>
                      <a:gd name="T42" fmla="*/ 0 w 59"/>
                      <a:gd name="T43" fmla="*/ 41275 h 38"/>
                      <a:gd name="T44" fmla="*/ 3175 w 59"/>
                      <a:gd name="T45" fmla="*/ 49213 h 38"/>
                      <a:gd name="T46" fmla="*/ 11113 w 59"/>
                      <a:gd name="T47" fmla="*/ 55563 h 38"/>
                      <a:gd name="T48" fmla="*/ 17463 w 59"/>
                      <a:gd name="T49" fmla="*/ 60325 h 38"/>
                      <a:gd name="T50" fmla="*/ 33338 w 59"/>
                      <a:gd name="T51" fmla="*/ 60325 h 38"/>
                      <a:gd name="T52" fmla="*/ 47625 w 59"/>
                      <a:gd name="T53" fmla="*/ 55563 h 38"/>
                      <a:gd name="T54" fmla="*/ 63500 w 59"/>
                      <a:gd name="T55" fmla="*/ 52388 h 38"/>
                      <a:gd name="T56" fmla="*/ 66675 w 59"/>
                      <a:gd name="T57" fmla="*/ 49213 h 38"/>
                      <a:gd name="T58" fmla="*/ 69850 w 59"/>
                      <a:gd name="T59" fmla="*/ 44450 h 38"/>
                      <a:gd name="T60" fmla="*/ 74613 w 59"/>
                      <a:gd name="T61" fmla="*/ 38100 h 38"/>
                      <a:gd name="T62" fmla="*/ 74613 w 59"/>
                      <a:gd name="T63" fmla="*/ 33338 h 38"/>
                      <a:gd name="T64" fmla="*/ 74613 w 59"/>
                      <a:gd name="T65" fmla="*/ 33338 h 38"/>
                      <a:gd name="T66" fmla="*/ 85725 w 59"/>
                      <a:gd name="T67" fmla="*/ 33338 h 38"/>
                      <a:gd name="T68" fmla="*/ 88900 w 59"/>
                      <a:gd name="T69" fmla="*/ 25400 h 38"/>
                      <a:gd name="T70" fmla="*/ 88900 w 59"/>
                      <a:gd name="T71" fmla="*/ 19050 h 38"/>
                      <a:gd name="T72" fmla="*/ 88900 w 59"/>
                      <a:gd name="T73" fmla="*/ 11113 h 38"/>
                      <a:gd name="T74" fmla="*/ 93663 w 59"/>
                      <a:gd name="T75" fmla="*/ 3175 h 38"/>
                      <a:gd name="T76" fmla="*/ 77788 w 59"/>
                      <a:gd name="T77" fmla="*/ 0 h 38"/>
                      <a:gd name="T78" fmla="*/ 77788 w 59"/>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38"/>
                      <a:gd name="T122" fmla="*/ 59 w 59"/>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38">
                        <a:moveTo>
                          <a:pt x="49" y="0"/>
                        </a:moveTo>
                        <a:lnTo>
                          <a:pt x="49" y="2"/>
                        </a:lnTo>
                        <a:lnTo>
                          <a:pt x="47" y="2"/>
                        </a:lnTo>
                        <a:lnTo>
                          <a:pt x="44" y="2"/>
                        </a:lnTo>
                        <a:lnTo>
                          <a:pt x="44" y="5"/>
                        </a:lnTo>
                        <a:lnTo>
                          <a:pt x="47" y="5"/>
                        </a:lnTo>
                        <a:lnTo>
                          <a:pt x="47" y="7"/>
                        </a:lnTo>
                        <a:lnTo>
                          <a:pt x="47" y="9"/>
                        </a:lnTo>
                        <a:lnTo>
                          <a:pt x="42" y="9"/>
                        </a:lnTo>
                        <a:lnTo>
                          <a:pt x="42" y="16"/>
                        </a:lnTo>
                        <a:lnTo>
                          <a:pt x="40" y="21"/>
                        </a:lnTo>
                        <a:lnTo>
                          <a:pt x="37" y="21"/>
                        </a:lnTo>
                        <a:lnTo>
                          <a:pt x="37" y="24"/>
                        </a:lnTo>
                        <a:lnTo>
                          <a:pt x="35" y="24"/>
                        </a:lnTo>
                        <a:lnTo>
                          <a:pt x="33" y="24"/>
                        </a:lnTo>
                        <a:lnTo>
                          <a:pt x="30" y="24"/>
                        </a:lnTo>
                        <a:lnTo>
                          <a:pt x="28" y="21"/>
                        </a:lnTo>
                        <a:lnTo>
                          <a:pt x="28" y="24"/>
                        </a:lnTo>
                        <a:lnTo>
                          <a:pt x="26" y="24"/>
                        </a:lnTo>
                        <a:lnTo>
                          <a:pt x="26" y="21"/>
                        </a:lnTo>
                        <a:lnTo>
                          <a:pt x="26" y="19"/>
                        </a:lnTo>
                        <a:lnTo>
                          <a:pt x="23" y="19"/>
                        </a:lnTo>
                        <a:lnTo>
                          <a:pt x="21" y="19"/>
                        </a:lnTo>
                        <a:lnTo>
                          <a:pt x="21" y="21"/>
                        </a:lnTo>
                        <a:lnTo>
                          <a:pt x="21" y="24"/>
                        </a:lnTo>
                        <a:lnTo>
                          <a:pt x="21" y="26"/>
                        </a:lnTo>
                        <a:lnTo>
                          <a:pt x="14" y="26"/>
                        </a:lnTo>
                        <a:lnTo>
                          <a:pt x="9" y="26"/>
                        </a:lnTo>
                        <a:lnTo>
                          <a:pt x="4" y="26"/>
                        </a:lnTo>
                        <a:lnTo>
                          <a:pt x="0" y="26"/>
                        </a:lnTo>
                        <a:lnTo>
                          <a:pt x="0" y="28"/>
                        </a:lnTo>
                        <a:lnTo>
                          <a:pt x="2" y="31"/>
                        </a:lnTo>
                        <a:lnTo>
                          <a:pt x="4" y="33"/>
                        </a:lnTo>
                        <a:lnTo>
                          <a:pt x="7" y="35"/>
                        </a:lnTo>
                        <a:lnTo>
                          <a:pt x="9" y="38"/>
                        </a:lnTo>
                        <a:lnTo>
                          <a:pt x="11" y="38"/>
                        </a:lnTo>
                        <a:lnTo>
                          <a:pt x="16" y="38"/>
                        </a:lnTo>
                        <a:lnTo>
                          <a:pt x="21" y="38"/>
                        </a:lnTo>
                        <a:lnTo>
                          <a:pt x="26" y="38"/>
                        </a:lnTo>
                        <a:lnTo>
                          <a:pt x="30" y="35"/>
                        </a:lnTo>
                        <a:lnTo>
                          <a:pt x="35" y="35"/>
                        </a:lnTo>
                        <a:lnTo>
                          <a:pt x="40" y="33"/>
                        </a:lnTo>
                        <a:lnTo>
                          <a:pt x="42" y="31"/>
                        </a:lnTo>
                        <a:lnTo>
                          <a:pt x="44" y="28"/>
                        </a:lnTo>
                        <a:lnTo>
                          <a:pt x="47" y="26"/>
                        </a:lnTo>
                        <a:lnTo>
                          <a:pt x="47" y="24"/>
                        </a:lnTo>
                        <a:lnTo>
                          <a:pt x="47" y="21"/>
                        </a:lnTo>
                        <a:lnTo>
                          <a:pt x="52" y="21"/>
                        </a:lnTo>
                        <a:lnTo>
                          <a:pt x="54" y="21"/>
                        </a:lnTo>
                        <a:lnTo>
                          <a:pt x="56" y="19"/>
                        </a:lnTo>
                        <a:lnTo>
                          <a:pt x="56" y="16"/>
                        </a:lnTo>
                        <a:lnTo>
                          <a:pt x="56" y="14"/>
                        </a:lnTo>
                        <a:lnTo>
                          <a:pt x="56" y="12"/>
                        </a:lnTo>
                        <a:lnTo>
                          <a:pt x="56" y="9"/>
                        </a:lnTo>
                        <a:lnTo>
                          <a:pt x="56" y="7"/>
                        </a:lnTo>
                        <a:lnTo>
                          <a:pt x="56" y="5"/>
                        </a:lnTo>
                        <a:lnTo>
                          <a:pt x="59" y="2"/>
                        </a:lnTo>
                        <a:lnTo>
                          <a:pt x="49"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8" name="Freeform 2032">
                    <a:extLst>
                      <a:ext uri="{FF2B5EF4-FFF2-40B4-BE49-F238E27FC236}">
                        <a16:creationId xmlns:a16="http://schemas.microsoft.com/office/drawing/2014/main" id="{A76952F7-379D-080F-EDD8-44AEEF9A3CE5}"/>
                      </a:ext>
                    </a:extLst>
                  </p:cNvPr>
                  <p:cNvSpPr>
                    <a:spLocks/>
                  </p:cNvSpPr>
                  <p:nvPr/>
                </p:nvSpPr>
                <p:spPr bwMode="auto">
                  <a:xfrm>
                    <a:off x="8117851" y="3323674"/>
                    <a:ext cx="22225" cy="41275"/>
                  </a:xfrm>
                  <a:custGeom>
                    <a:avLst/>
                    <a:gdLst>
                      <a:gd name="T0" fmla="*/ 0 w 14"/>
                      <a:gd name="T1" fmla="*/ 0 h 26"/>
                      <a:gd name="T2" fmla="*/ 0 w 14"/>
                      <a:gd name="T3" fmla="*/ 7938 h 26"/>
                      <a:gd name="T4" fmla="*/ 3175 w 14"/>
                      <a:gd name="T5" fmla="*/ 11113 h 26"/>
                      <a:gd name="T6" fmla="*/ 3175 w 14"/>
                      <a:gd name="T7" fmla="*/ 15875 h 26"/>
                      <a:gd name="T8" fmla="*/ 7938 w 14"/>
                      <a:gd name="T9" fmla="*/ 19050 h 26"/>
                      <a:gd name="T10" fmla="*/ 7938 w 14"/>
                      <a:gd name="T11" fmla="*/ 26988 h 26"/>
                      <a:gd name="T12" fmla="*/ 11113 w 14"/>
                      <a:gd name="T13" fmla="*/ 41275 h 26"/>
                      <a:gd name="T14" fmla="*/ 11113 w 14"/>
                      <a:gd name="T15" fmla="*/ 38100 h 26"/>
                      <a:gd name="T16" fmla="*/ 19050 w 14"/>
                      <a:gd name="T17" fmla="*/ 38100 h 26"/>
                      <a:gd name="T18" fmla="*/ 19050 w 14"/>
                      <a:gd name="T19" fmla="*/ 34925 h 26"/>
                      <a:gd name="T20" fmla="*/ 19050 w 14"/>
                      <a:gd name="T21" fmla="*/ 34925 h 26"/>
                      <a:gd name="T22" fmla="*/ 19050 w 14"/>
                      <a:gd name="T23" fmla="*/ 30163 h 26"/>
                      <a:gd name="T24" fmla="*/ 19050 w 14"/>
                      <a:gd name="T25" fmla="*/ 30163 h 26"/>
                      <a:gd name="T26" fmla="*/ 19050 w 14"/>
                      <a:gd name="T27" fmla="*/ 30163 h 26"/>
                      <a:gd name="T28" fmla="*/ 19050 w 14"/>
                      <a:gd name="T29" fmla="*/ 30163 h 26"/>
                      <a:gd name="T30" fmla="*/ 19050 w 14"/>
                      <a:gd name="T31" fmla="*/ 30163 h 26"/>
                      <a:gd name="T32" fmla="*/ 19050 w 14"/>
                      <a:gd name="T33" fmla="*/ 30163 h 26"/>
                      <a:gd name="T34" fmla="*/ 19050 w 14"/>
                      <a:gd name="T35" fmla="*/ 30163 h 26"/>
                      <a:gd name="T36" fmla="*/ 22225 w 14"/>
                      <a:gd name="T37" fmla="*/ 26988 h 26"/>
                      <a:gd name="T38" fmla="*/ 22225 w 14"/>
                      <a:gd name="T39" fmla="*/ 23813 h 26"/>
                      <a:gd name="T40" fmla="*/ 22225 w 14"/>
                      <a:gd name="T41" fmla="*/ 23813 h 26"/>
                      <a:gd name="T42" fmla="*/ 14288 w 14"/>
                      <a:gd name="T43" fmla="*/ 15875 h 26"/>
                      <a:gd name="T44" fmla="*/ 11113 w 14"/>
                      <a:gd name="T45" fmla="*/ 11113 h 26"/>
                      <a:gd name="T46" fmla="*/ 3175 w 14"/>
                      <a:gd name="T47" fmla="*/ 4763 h 26"/>
                      <a:gd name="T48" fmla="*/ 0 w 14"/>
                      <a:gd name="T49" fmla="*/ 0 h 26"/>
                      <a:gd name="T50" fmla="*/ 0 w 14"/>
                      <a:gd name="T51" fmla="*/ 0 h 26"/>
                      <a:gd name="T52" fmla="*/ 0 w 14"/>
                      <a:gd name="T53" fmla="*/ 0 h 26"/>
                      <a:gd name="T54" fmla="*/ 0 w 14"/>
                      <a:gd name="T55" fmla="*/ 0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
                      <a:gd name="T85" fmla="*/ 0 h 26"/>
                      <a:gd name="T86" fmla="*/ 14 w 14"/>
                      <a:gd name="T87" fmla="*/ 26 h 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 h="26">
                        <a:moveTo>
                          <a:pt x="0" y="0"/>
                        </a:moveTo>
                        <a:lnTo>
                          <a:pt x="0" y="5"/>
                        </a:lnTo>
                        <a:lnTo>
                          <a:pt x="2" y="7"/>
                        </a:lnTo>
                        <a:lnTo>
                          <a:pt x="2" y="10"/>
                        </a:lnTo>
                        <a:lnTo>
                          <a:pt x="5" y="12"/>
                        </a:lnTo>
                        <a:lnTo>
                          <a:pt x="5" y="17"/>
                        </a:lnTo>
                        <a:lnTo>
                          <a:pt x="7" y="26"/>
                        </a:lnTo>
                        <a:lnTo>
                          <a:pt x="7" y="24"/>
                        </a:lnTo>
                        <a:lnTo>
                          <a:pt x="12" y="24"/>
                        </a:lnTo>
                        <a:lnTo>
                          <a:pt x="12" y="22"/>
                        </a:lnTo>
                        <a:lnTo>
                          <a:pt x="12" y="19"/>
                        </a:lnTo>
                        <a:lnTo>
                          <a:pt x="14" y="17"/>
                        </a:lnTo>
                        <a:lnTo>
                          <a:pt x="14" y="15"/>
                        </a:lnTo>
                        <a:lnTo>
                          <a:pt x="9" y="10"/>
                        </a:lnTo>
                        <a:lnTo>
                          <a:pt x="7" y="7"/>
                        </a:lnTo>
                        <a:lnTo>
                          <a:pt x="2" y="3"/>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9" name="Freeform 2033">
                    <a:extLst>
                      <a:ext uri="{FF2B5EF4-FFF2-40B4-BE49-F238E27FC236}">
                        <a16:creationId xmlns:a16="http://schemas.microsoft.com/office/drawing/2014/main" id="{1BC9E8FA-50AE-6FF1-BB17-9B63286556CA}"/>
                      </a:ext>
                    </a:extLst>
                  </p:cNvPr>
                  <p:cNvSpPr>
                    <a:spLocks/>
                  </p:cNvSpPr>
                  <p:nvPr/>
                </p:nvSpPr>
                <p:spPr bwMode="auto">
                  <a:xfrm>
                    <a:off x="8084514" y="3306211"/>
                    <a:ext cx="30163" cy="22225"/>
                  </a:xfrm>
                  <a:custGeom>
                    <a:avLst/>
                    <a:gdLst>
                      <a:gd name="T0" fmla="*/ 0 w 19"/>
                      <a:gd name="T1" fmla="*/ 0 h 14"/>
                      <a:gd name="T2" fmla="*/ 0 w 19"/>
                      <a:gd name="T3" fmla="*/ 6350 h 14"/>
                      <a:gd name="T4" fmla="*/ 3175 w 19"/>
                      <a:gd name="T5" fmla="*/ 11113 h 14"/>
                      <a:gd name="T6" fmla="*/ 11113 w 19"/>
                      <a:gd name="T7" fmla="*/ 14288 h 14"/>
                      <a:gd name="T8" fmla="*/ 14288 w 19"/>
                      <a:gd name="T9" fmla="*/ 17463 h 14"/>
                      <a:gd name="T10" fmla="*/ 22225 w 19"/>
                      <a:gd name="T11" fmla="*/ 22225 h 14"/>
                      <a:gd name="T12" fmla="*/ 22225 w 19"/>
                      <a:gd name="T13" fmla="*/ 22225 h 14"/>
                      <a:gd name="T14" fmla="*/ 25400 w 19"/>
                      <a:gd name="T15" fmla="*/ 22225 h 14"/>
                      <a:gd name="T16" fmla="*/ 25400 w 19"/>
                      <a:gd name="T17" fmla="*/ 22225 h 14"/>
                      <a:gd name="T18" fmla="*/ 25400 w 19"/>
                      <a:gd name="T19" fmla="*/ 17463 h 14"/>
                      <a:gd name="T20" fmla="*/ 25400 w 19"/>
                      <a:gd name="T21" fmla="*/ 17463 h 14"/>
                      <a:gd name="T22" fmla="*/ 25400 w 19"/>
                      <a:gd name="T23" fmla="*/ 14288 h 14"/>
                      <a:gd name="T24" fmla="*/ 25400 w 19"/>
                      <a:gd name="T25" fmla="*/ 14288 h 14"/>
                      <a:gd name="T26" fmla="*/ 30163 w 19"/>
                      <a:gd name="T27" fmla="*/ 11113 h 14"/>
                      <a:gd name="T28" fmla="*/ 22225 w 19"/>
                      <a:gd name="T29" fmla="*/ 11113 h 14"/>
                      <a:gd name="T30" fmla="*/ 14288 w 19"/>
                      <a:gd name="T31" fmla="*/ 6350 h 14"/>
                      <a:gd name="T32" fmla="*/ 6350 w 19"/>
                      <a:gd name="T33" fmla="*/ 3175 h 14"/>
                      <a:gd name="T34" fmla="*/ 0 w 19"/>
                      <a:gd name="T35" fmla="*/ 0 h 14"/>
                      <a:gd name="T36" fmla="*/ 0 w 19"/>
                      <a:gd name="T37" fmla="*/ 0 h 14"/>
                      <a:gd name="T38" fmla="*/ 0 w 19"/>
                      <a:gd name="T39" fmla="*/ 0 h 14"/>
                      <a:gd name="T40" fmla="*/ 0 w 1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4"/>
                      <a:gd name="T65" fmla="*/ 19 w 19"/>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4">
                        <a:moveTo>
                          <a:pt x="0" y="0"/>
                        </a:moveTo>
                        <a:lnTo>
                          <a:pt x="0" y="4"/>
                        </a:lnTo>
                        <a:lnTo>
                          <a:pt x="2" y="7"/>
                        </a:lnTo>
                        <a:lnTo>
                          <a:pt x="7" y="9"/>
                        </a:lnTo>
                        <a:lnTo>
                          <a:pt x="9" y="11"/>
                        </a:lnTo>
                        <a:lnTo>
                          <a:pt x="14" y="14"/>
                        </a:lnTo>
                        <a:lnTo>
                          <a:pt x="16" y="14"/>
                        </a:lnTo>
                        <a:lnTo>
                          <a:pt x="16" y="11"/>
                        </a:lnTo>
                        <a:lnTo>
                          <a:pt x="16" y="9"/>
                        </a:lnTo>
                        <a:lnTo>
                          <a:pt x="19" y="7"/>
                        </a:lnTo>
                        <a:lnTo>
                          <a:pt x="14" y="7"/>
                        </a:lnTo>
                        <a:lnTo>
                          <a:pt x="9" y="4"/>
                        </a:lnTo>
                        <a:lnTo>
                          <a:pt x="4" y="2"/>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0" name="Freeform 2034">
                    <a:extLst>
                      <a:ext uri="{FF2B5EF4-FFF2-40B4-BE49-F238E27FC236}">
                        <a16:creationId xmlns:a16="http://schemas.microsoft.com/office/drawing/2014/main" id="{67ACD773-F323-8337-17EB-0D51FEFB3442}"/>
                      </a:ext>
                    </a:extLst>
                  </p:cNvPr>
                  <p:cNvSpPr>
                    <a:spLocks/>
                  </p:cNvSpPr>
                  <p:nvPr/>
                </p:nvSpPr>
                <p:spPr bwMode="auto">
                  <a:xfrm>
                    <a:off x="8065464" y="3298274"/>
                    <a:ext cx="14288" cy="11113"/>
                  </a:xfrm>
                  <a:custGeom>
                    <a:avLst/>
                    <a:gdLst>
                      <a:gd name="T0" fmla="*/ 0 w 9"/>
                      <a:gd name="T1" fmla="*/ 0 h 7"/>
                      <a:gd name="T2" fmla="*/ 3175 w 9"/>
                      <a:gd name="T3" fmla="*/ 7938 h 7"/>
                      <a:gd name="T4" fmla="*/ 3175 w 9"/>
                      <a:gd name="T5" fmla="*/ 11113 h 7"/>
                      <a:gd name="T6" fmla="*/ 7938 w 9"/>
                      <a:gd name="T7" fmla="*/ 11113 h 7"/>
                      <a:gd name="T8" fmla="*/ 7938 w 9"/>
                      <a:gd name="T9" fmla="*/ 11113 h 7"/>
                      <a:gd name="T10" fmla="*/ 7938 w 9"/>
                      <a:gd name="T11" fmla="*/ 11113 h 7"/>
                      <a:gd name="T12" fmla="*/ 11113 w 9"/>
                      <a:gd name="T13" fmla="*/ 11113 h 7"/>
                      <a:gd name="T14" fmla="*/ 11113 w 9"/>
                      <a:gd name="T15" fmla="*/ 11113 h 7"/>
                      <a:gd name="T16" fmla="*/ 11113 w 9"/>
                      <a:gd name="T17" fmla="*/ 7938 h 7"/>
                      <a:gd name="T18" fmla="*/ 14288 w 9"/>
                      <a:gd name="T19" fmla="*/ 7938 h 7"/>
                      <a:gd name="T20" fmla="*/ 14288 w 9"/>
                      <a:gd name="T21" fmla="*/ 7938 h 7"/>
                      <a:gd name="T22" fmla="*/ 11113 w 9"/>
                      <a:gd name="T23" fmla="*/ 3175 h 7"/>
                      <a:gd name="T24" fmla="*/ 11113 w 9"/>
                      <a:gd name="T25" fmla="*/ 3175 h 7"/>
                      <a:gd name="T26" fmla="*/ 7938 w 9"/>
                      <a:gd name="T27" fmla="*/ 3175 h 7"/>
                      <a:gd name="T28" fmla="*/ 0 w 9"/>
                      <a:gd name="T29" fmla="*/ 0 h 7"/>
                      <a:gd name="T30" fmla="*/ 0 w 9"/>
                      <a:gd name="T31" fmla="*/ 0 h 7"/>
                      <a:gd name="T32" fmla="*/ 0 w 9"/>
                      <a:gd name="T33" fmla="*/ 0 h 7"/>
                      <a:gd name="T34" fmla="*/ 0 w 9"/>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7"/>
                      <a:gd name="T56" fmla="*/ 9 w 9"/>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7">
                        <a:moveTo>
                          <a:pt x="0" y="0"/>
                        </a:moveTo>
                        <a:lnTo>
                          <a:pt x="2" y="5"/>
                        </a:lnTo>
                        <a:lnTo>
                          <a:pt x="2" y="7"/>
                        </a:lnTo>
                        <a:lnTo>
                          <a:pt x="5" y="7"/>
                        </a:lnTo>
                        <a:lnTo>
                          <a:pt x="7" y="7"/>
                        </a:lnTo>
                        <a:lnTo>
                          <a:pt x="7" y="5"/>
                        </a:lnTo>
                        <a:lnTo>
                          <a:pt x="9" y="5"/>
                        </a:lnTo>
                        <a:lnTo>
                          <a:pt x="7" y="2"/>
                        </a:lnTo>
                        <a:lnTo>
                          <a:pt x="5" y="2"/>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41" name="Freeform 2035">
                    <a:extLst>
                      <a:ext uri="{FF2B5EF4-FFF2-40B4-BE49-F238E27FC236}">
                        <a16:creationId xmlns:a16="http://schemas.microsoft.com/office/drawing/2014/main" id="{CD8108E9-AC53-B65B-62E2-57F88B293CB2}"/>
                      </a:ext>
                    </a:extLst>
                  </p:cNvPr>
                  <p:cNvSpPr>
                    <a:spLocks/>
                  </p:cNvSpPr>
                  <p:nvPr/>
                </p:nvSpPr>
                <p:spPr bwMode="auto">
                  <a:xfrm>
                    <a:off x="7979739" y="3282399"/>
                    <a:ext cx="14288" cy="7938"/>
                  </a:xfrm>
                  <a:custGeom>
                    <a:avLst/>
                    <a:gdLst>
                      <a:gd name="T0" fmla="*/ 0 w 9"/>
                      <a:gd name="T1" fmla="*/ 0 h 5"/>
                      <a:gd name="T2" fmla="*/ 0 w 9"/>
                      <a:gd name="T3" fmla="*/ 7938 h 5"/>
                      <a:gd name="T4" fmla="*/ 3175 w 9"/>
                      <a:gd name="T5" fmla="*/ 7938 h 5"/>
                      <a:gd name="T6" fmla="*/ 6350 w 9"/>
                      <a:gd name="T7" fmla="*/ 7938 h 5"/>
                      <a:gd name="T8" fmla="*/ 11113 w 9"/>
                      <a:gd name="T9" fmla="*/ 7938 h 5"/>
                      <a:gd name="T10" fmla="*/ 11113 w 9"/>
                      <a:gd name="T11" fmla="*/ 7938 h 5"/>
                      <a:gd name="T12" fmla="*/ 14288 w 9"/>
                      <a:gd name="T13" fmla="*/ 7938 h 5"/>
                      <a:gd name="T14" fmla="*/ 14288 w 9"/>
                      <a:gd name="T15" fmla="*/ 7938 h 5"/>
                      <a:gd name="T16" fmla="*/ 11113 w 9"/>
                      <a:gd name="T17" fmla="*/ 7938 h 5"/>
                      <a:gd name="T18" fmla="*/ 11113 w 9"/>
                      <a:gd name="T19" fmla="*/ 4763 h 5"/>
                      <a:gd name="T20" fmla="*/ 3175 w 9"/>
                      <a:gd name="T21" fmla="*/ 0 h 5"/>
                      <a:gd name="T22" fmla="*/ 0 w 9"/>
                      <a:gd name="T23" fmla="*/ 0 h 5"/>
                      <a:gd name="T24" fmla="*/ 0 w 9"/>
                      <a:gd name="T25" fmla="*/ 0 h 5"/>
                      <a:gd name="T26" fmla="*/ 0 w 9"/>
                      <a:gd name="T27" fmla="*/ 0 h 5"/>
                      <a:gd name="T28" fmla="*/ 0 w 9"/>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5"/>
                      <a:gd name="T47" fmla="*/ 9 w 9"/>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5">
                        <a:moveTo>
                          <a:pt x="0" y="0"/>
                        </a:moveTo>
                        <a:lnTo>
                          <a:pt x="0" y="5"/>
                        </a:lnTo>
                        <a:lnTo>
                          <a:pt x="2" y="5"/>
                        </a:lnTo>
                        <a:lnTo>
                          <a:pt x="4" y="5"/>
                        </a:lnTo>
                        <a:lnTo>
                          <a:pt x="7" y="5"/>
                        </a:lnTo>
                        <a:lnTo>
                          <a:pt x="9" y="5"/>
                        </a:lnTo>
                        <a:lnTo>
                          <a:pt x="7" y="5"/>
                        </a:lnTo>
                        <a:lnTo>
                          <a:pt x="7" y="3"/>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41" name="Pakistan">
                  <a:extLst>
                    <a:ext uri="{FF2B5EF4-FFF2-40B4-BE49-F238E27FC236}">
                      <a16:creationId xmlns:a16="http://schemas.microsoft.com/office/drawing/2014/main" id="{2B8F9B91-3723-ED7E-D5CB-192B11CAACED}"/>
                    </a:ext>
                  </a:extLst>
                </p:cNvPr>
                <p:cNvSpPr>
                  <a:spLocks/>
                </p:cNvSpPr>
                <p:nvPr/>
              </p:nvSpPr>
              <p:spPr bwMode="auto">
                <a:xfrm>
                  <a:off x="3986990" y="2447545"/>
                  <a:ext cx="252154" cy="280454"/>
                </a:xfrm>
                <a:custGeom>
                  <a:avLst/>
                  <a:gdLst>
                    <a:gd name="T0" fmla="*/ 187325 w 243"/>
                    <a:gd name="T1" fmla="*/ 407988 h 272"/>
                    <a:gd name="T2" fmla="*/ 212725 w 243"/>
                    <a:gd name="T3" fmla="*/ 382588 h 272"/>
                    <a:gd name="T4" fmla="*/ 209550 w 243"/>
                    <a:gd name="T5" fmla="*/ 352425 h 272"/>
                    <a:gd name="T6" fmla="*/ 212725 w 243"/>
                    <a:gd name="T7" fmla="*/ 314325 h 272"/>
                    <a:gd name="T8" fmla="*/ 234950 w 243"/>
                    <a:gd name="T9" fmla="*/ 303213 h 272"/>
                    <a:gd name="T10" fmla="*/ 261938 w 243"/>
                    <a:gd name="T11" fmla="*/ 266700 h 272"/>
                    <a:gd name="T12" fmla="*/ 292100 w 243"/>
                    <a:gd name="T13" fmla="*/ 239713 h 272"/>
                    <a:gd name="T14" fmla="*/ 306388 w 243"/>
                    <a:gd name="T15" fmla="*/ 201613 h 272"/>
                    <a:gd name="T16" fmla="*/ 322263 w 243"/>
                    <a:gd name="T17" fmla="*/ 165100 h 272"/>
                    <a:gd name="T18" fmla="*/ 295275 w 243"/>
                    <a:gd name="T19" fmla="*/ 142875 h 272"/>
                    <a:gd name="T20" fmla="*/ 276225 w 243"/>
                    <a:gd name="T21" fmla="*/ 52388 h 272"/>
                    <a:gd name="T22" fmla="*/ 276225 w 243"/>
                    <a:gd name="T23" fmla="*/ 11113 h 272"/>
                    <a:gd name="T24" fmla="*/ 317500 w 243"/>
                    <a:gd name="T25" fmla="*/ 3175 h 272"/>
                    <a:gd name="T26" fmla="*/ 369888 w 243"/>
                    <a:gd name="T27" fmla="*/ 19050 h 272"/>
                    <a:gd name="T28" fmla="*/ 374650 w 243"/>
                    <a:gd name="T29" fmla="*/ 25400 h 272"/>
                    <a:gd name="T30" fmla="*/ 325438 w 243"/>
                    <a:gd name="T31" fmla="*/ 0 h 272"/>
                    <a:gd name="T32" fmla="*/ 292100 w 243"/>
                    <a:gd name="T33" fmla="*/ 3175 h 272"/>
                    <a:gd name="T34" fmla="*/ 231775 w 243"/>
                    <a:gd name="T35" fmla="*/ 33338 h 272"/>
                    <a:gd name="T36" fmla="*/ 231775 w 243"/>
                    <a:gd name="T37" fmla="*/ 63500 h 272"/>
                    <a:gd name="T38" fmla="*/ 201613 w 243"/>
                    <a:gd name="T39" fmla="*/ 79375 h 272"/>
                    <a:gd name="T40" fmla="*/ 204788 w 243"/>
                    <a:gd name="T41" fmla="*/ 112713 h 272"/>
                    <a:gd name="T42" fmla="*/ 193675 w 243"/>
                    <a:gd name="T43" fmla="*/ 142875 h 272"/>
                    <a:gd name="T44" fmla="*/ 168275 w 243"/>
                    <a:gd name="T45" fmla="*/ 134938 h 272"/>
                    <a:gd name="T46" fmla="*/ 157163 w 243"/>
                    <a:gd name="T47" fmla="*/ 160338 h 272"/>
                    <a:gd name="T48" fmla="*/ 138113 w 243"/>
                    <a:gd name="T49" fmla="*/ 168275 h 272"/>
                    <a:gd name="T50" fmla="*/ 107950 w 243"/>
                    <a:gd name="T51" fmla="*/ 209550 h 272"/>
                    <a:gd name="T52" fmla="*/ 85725 w 243"/>
                    <a:gd name="T53" fmla="*/ 231775 h 272"/>
                    <a:gd name="T54" fmla="*/ 41275 w 243"/>
                    <a:gd name="T55" fmla="*/ 228600 h 272"/>
                    <a:gd name="T56" fmla="*/ 17463 w 243"/>
                    <a:gd name="T57" fmla="*/ 242888 h 272"/>
                    <a:gd name="T58" fmla="*/ 28575 w 243"/>
                    <a:gd name="T59" fmla="*/ 277813 h 272"/>
                    <a:gd name="T60" fmla="*/ 47625 w 243"/>
                    <a:gd name="T61" fmla="*/ 307975 h 272"/>
                    <a:gd name="T62" fmla="*/ 52388 w 243"/>
                    <a:gd name="T63" fmla="*/ 330200 h 272"/>
                    <a:gd name="T64" fmla="*/ 3175 w 243"/>
                    <a:gd name="T65" fmla="*/ 360363 h 272"/>
                    <a:gd name="T66" fmla="*/ 6350 w 243"/>
                    <a:gd name="T67" fmla="*/ 385763 h 272"/>
                    <a:gd name="T68" fmla="*/ 41275 w 243"/>
                    <a:gd name="T69" fmla="*/ 382588 h 272"/>
                    <a:gd name="T70" fmla="*/ 93663 w 243"/>
                    <a:gd name="T71" fmla="*/ 371475 h 272"/>
                    <a:gd name="T72" fmla="*/ 115888 w 243"/>
                    <a:gd name="T73" fmla="*/ 374650 h 272"/>
                    <a:gd name="T74" fmla="*/ 134938 w 243"/>
                    <a:gd name="T75" fmla="*/ 393700 h 272"/>
                    <a:gd name="T76" fmla="*/ 130175 w 243"/>
                    <a:gd name="T77" fmla="*/ 396875 h 272"/>
                    <a:gd name="T78" fmla="*/ 127000 w 243"/>
                    <a:gd name="T79" fmla="*/ 401638 h 272"/>
                    <a:gd name="T80" fmla="*/ 146050 w 243"/>
                    <a:gd name="T81" fmla="*/ 401638 h 272"/>
                    <a:gd name="T82" fmla="*/ 152400 w 243"/>
                    <a:gd name="T83" fmla="*/ 412750 h 272"/>
                    <a:gd name="T84" fmla="*/ 152400 w 243"/>
                    <a:gd name="T85" fmla="*/ 419100 h 272"/>
                    <a:gd name="T86" fmla="*/ 157163 w 243"/>
                    <a:gd name="T87" fmla="*/ 427038 h 272"/>
                    <a:gd name="T88" fmla="*/ 176213 w 243"/>
                    <a:gd name="T89" fmla="*/ 431800 h 2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3"/>
                    <a:gd name="T136" fmla="*/ 0 h 272"/>
                    <a:gd name="T137" fmla="*/ 243 w 243"/>
                    <a:gd name="T138" fmla="*/ 272 h 2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3" h="272">
                      <a:moveTo>
                        <a:pt x="111" y="272"/>
                      </a:moveTo>
                      <a:lnTo>
                        <a:pt x="115" y="267"/>
                      </a:lnTo>
                      <a:lnTo>
                        <a:pt x="118" y="257"/>
                      </a:lnTo>
                      <a:lnTo>
                        <a:pt x="127" y="255"/>
                      </a:lnTo>
                      <a:lnTo>
                        <a:pt x="137" y="250"/>
                      </a:lnTo>
                      <a:lnTo>
                        <a:pt x="134" y="241"/>
                      </a:lnTo>
                      <a:lnTo>
                        <a:pt x="127" y="234"/>
                      </a:lnTo>
                      <a:lnTo>
                        <a:pt x="127" y="229"/>
                      </a:lnTo>
                      <a:lnTo>
                        <a:pt x="132" y="222"/>
                      </a:lnTo>
                      <a:lnTo>
                        <a:pt x="122" y="210"/>
                      </a:lnTo>
                      <a:lnTo>
                        <a:pt x="129" y="205"/>
                      </a:lnTo>
                      <a:lnTo>
                        <a:pt x="134" y="198"/>
                      </a:lnTo>
                      <a:lnTo>
                        <a:pt x="137" y="194"/>
                      </a:lnTo>
                      <a:lnTo>
                        <a:pt x="144" y="198"/>
                      </a:lnTo>
                      <a:lnTo>
                        <a:pt x="148" y="191"/>
                      </a:lnTo>
                      <a:lnTo>
                        <a:pt x="155" y="184"/>
                      </a:lnTo>
                      <a:lnTo>
                        <a:pt x="160" y="177"/>
                      </a:lnTo>
                      <a:lnTo>
                        <a:pt x="165" y="168"/>
                      </a:lnTo>
                      <a:lnTo>
                        <a:pt x="174" y="163"/>
                      </a:lnTo>
                      <a:lnTo>
                        <a:pt x="181" y="158"/>
                      </a:lnTo>
                      <a:lnTo>
                        <a:pt x="184" y="151"/>
                      </a:lnTo>
                      <a:lnTo>
                        <a:pt x="191" y="146"/>
                      </a:lnTo>
                      <a:lnTo>
                        <a:pt x="191" y="137"/>
                      </a:lnTo>
                      <a:lnTo>
                        <a:pt x="193" y="127"/>
                      </a:lnTo>
                      <a:lnTo>
                        <a:pt x="200" y="120"/>
                      </a:lnTo>
                      <a:lnTo>
                        <a:pt x="203" y="113"/>
                      </a:lnTo>
                      <a:lnTo>
                        <a:pt x="203" y="104"/>
                      </a:lnTo>
                      <a:lnTo>
                        <a:pt x="196" y="97"/>
                      </a:lnTo>
                      <a:lnTo>
                        <a:pt x="191" y="92"/>
                      </a:lnTo>
                      <a:lnTo>
                        <a:pt x="186" y="90"/>
                      </a:lnTo>
                      <a:lnTo>
                        <a:pt x="179" y="73"/>
                      </a:lnTo>
                      <a:lnTo>
                        <a:pt x="189" y="50"/>
                      </a:lnTo>
                      <a:lnTo>
                        <a:pt x="174" y="33"/>
                      </a:lnTo>
                      <a:lnTo>
                        <a:pt x="158" y="26"/>
                      </a:lnTo>
                      <a:lnTo>
                        <a:pt x="165" y="9"/>
                      </a:lnTo>
                      <a:lnTo>
                        <a:pt x="174" y="7"/>
                      </a:lnTo>
                      <a:lnTo>
                        <a:pt x="186" y="2"/>
                      </a:lnTo>
                      <a:lnTo>
                        <a:pt x="196" y="5"/>
                      </a:lnTo>
                      <a:lnTo>
                        <a:pt x="200" y="2"/>
                      </a:lnTo>
                      <a:lnTo>
                        <a:pt x="205" y="0"/>
                      </a:lnTo>
                      <a:lnTo>
                        <a:pt x="212" y="0"/>
                      </a:lnTo>
                      <a:lnTo>
                        <a:pt x="233" y="12"/>
                      </a:lnTo>
                      <a:lnTo>
                        <a:pt x="238" y="16"/>
                      </a:lnTo>
                      <a:lnTo>
                        <a:pt x="243" y="21"/>
                      </a:lnTo>
                      <a:lnTo>
                        <a:pt x="236" y="16"/>
                      </a:lnTo>
                      <a:lnTo>
                        <a:pt x="233" y="12"/>
                      </a:lnTo>
                      <a:lnTo>
                        <a:pt x="215" y="0"/>
                      </a:lnTo>
                      <a:lnTo>
                        <a:pt x="205" y="0"/>
                      </a:lnTo>
                      <a:lnTo>
                        <a:pt x="200" y="2"/>
                      </a:lnTo>
                      <a:lnTo>
                        <a:pt x="196" y="5"/>
                      </a:lnTo>
                      <a:lnTo>
                        <a:pt x="184" y="2"/>
                      </a:lnTo>
                      <a:lnTo>
                        <a:pt x="174" y="7"/>
                      </a:lnTo>
                      <a:lnTo>
                        <a:pt x="165" y="9"/>
                      </a:lnTo>
                      <a:lnTo>
                        <a:pt x="146" y="21"/>
                      </a:lnTo>
                      <a:lnTo>
                        <a:pt x="146" y="28"/>
                      </a:lnTo>
                      <a:lnTo>
                        <a:pt x="141" y="33"/>
                      </a:lnTo>
                      <a:lnTo>
                        <a:pt x="146" y="40"/>
                      </a:lnTo>
                      <a:lnTo>
                        <a:pt x="141" y="50"/>
                      </a:lnTo>
                      <a:lnTo>
                        <a:pt x="134" y="52"/>
                      </a:lnTo>
                      <a:lnTo>
                        <a:pt x="127" y="50"/>
                      </a:lnTo>
                      <a:lnTo>
                        <a:pt x="125" y="57"/>
                      </a:lnTo>
                      <a:lnTo>
                        <a:pt x="129" y="61"/>
                      </a:lnTo>
                      <a:lnTo>
                        <a:pt x="129" y="71"/>
                      </a:lnTo>
                      <a:lnTo>
                        <a:pt x="122" y="75"/>
                      </a:lnTo>
                      <a:lnTo>
                        <a:pt x="122" y="83"/>
                      </a:lnTo>
                      <a:lnTo>
                        <a:pt x="122" y="90"/>
                      </a:lnTo>
                      <a:lnTo>
                        <a:pt x="115" y="92"/>
                      </a:lnTo>
                      <a:lnTo>
                        <a:pt x="108" y="90"/>
                      </a:lnTo>
                      <a:lnTo>
                        <a:pt x="106" y="85"/>
                      </a:lnTo>
                      <a:lnTo>
                        <a:pt x="101" y="90"/>
                      </a:lnTo>
                      <a:lnTo>
                        <a:pt x="94" y="94"/>
                      </a:lnTo>
                      <a:lnTo>
                        <a:pt x="99" y="101"/>
                      </a:lnTo>
                      <a:lnTo>
                        <a:pt x="96" y="106"/>
                      </a:lnTo>
                      <a:lnTo>
                        <a:pt x="92" y="109"/>
                      </a:lnTo>
                      <a:lnTo>
                        <a:pt x="87" y="106"/>
                      </a:lnTo>
                      <a:lnTo>
                        <a:pt x="78" y="120"/>
                      </a:lnTo>
                      <a:lnTo>
                        <a:pt x="68" y="125"/>
                      </a:lnTo>
                      <a:lnTo>
                        <a:pt x="68" y="132"/>
                      </a:lnTo>
                      <a:lnTo>
                        <a:pt x="66" y="139"/>
                      </a:lnTo>
                      <a:lnTo>
                        <a:pt x="56" y="139"/>
                      </a:lnTo>
                      <a:lnTo>
                        <a:pt x="54" y="146"/>
                      </a:lnTo>
                      <a:lnTo>
                        <a:pt x="47" y="144"/>
                      </a:lnTo>
                      <a:lnTo>
                        <a:pt x="33" y="144"/>
                      </a:lnTo>
                      <a:lnTo>
                        <a:pt x="26" y="144"/>
                      </a:lnTo>
                      <a:lnTo>
                        <a:pt x="21" y="146"/>
                      </a:lnTo>
                      <a:lnTo>
                        <a:pt x="4" y="137"/>
                      </a:lnTo>
                      <a:lnTo>
                        <a:pt x="11" y="153"/>
                      </a:lnTo>
                      <a:lnTo>
                        <a:pt x="9" y="158"/>
                      </a:lnTo>
                      <a:lnTo>
                        <a:pt x="11" y="163"/>
                      </a:lnTo>
                      <a:lnTo>
                        <a:pt x="18" y="175"/>
                      </a:lnTo>
                      <a:lnTo>
                        <a:pt x="23" y="175"/>
                      </a:lnTo>
                      <a:lnTo>
                        <a:pt x="30" y="184"/>
                      </a:lnTo>
                      <a:lnTo>
                        <a:pt x="30" y="194"/>
                      </a:lnTo>
                      <a:lnTo>
                        <a:pt x="37" y="196"/>
                      </a:lnTo>
                      <a:lnTo>
                        <a:pt x="37" y="203"/>
                      </a:lnTo>
                      <a:lnTo>
                        <a:pt x="33" y="208"/>
                      </a:lnTo>
                      <a:lnTo>
                        <a:pt x="21" y="210"/>
                      </a:lnTo>
                      <a:lnTo>
                        <a:pt x="14" y="212"/>
                      </a:lnTo>
                      <a:lnTo>
                        <a:pt x="2" y="227"/>
                      </a:lnTo>
                      <a:lnTo>
                        <a:pt x="0" y="243"/>
                      </a:lnTo>
                      <a:lnTo>
                        <a:pt x="2" y="243"/>
                      </a:lnTo>
                      <a:lnTo>
                        <a:pt x="4" y="243"/>
                      </a:lnTo>
                      <a:lnTo>
                        <a:pt x="9" y="243"/>
                      </a:lnTo>
                      <a:lnTo>
                        <a:pt x="14" y="243"/>
                      </a:lnTo>
                      <a:lnTo>
                        <a:pt x="26" y="241"/>
                      </a:lnTo>
                      <a:lnTo>
                        <a:pt x="37" y="238"/>
                      </a:lnTo>
                      <a:lnTo>
                        <a:pt x="49" y="236"/>
                      </a:lnTo>
                      <a:lnTo>
                        <a:pt x="59" y="234"/>
                      </a:lnTo>
                      <a:lnTo>
                        <a:pt x="63" y="234"/>
                      </a:lnTo>
                      <a:lnTo>
                        <a:pt x="68" y="234"/>
                      </a:lnTo>
                      <a:lnTo>
                        <a:pt x="73" y="236"/>
                      </a:lnTo>
                      <a:lnTo>
                        <a:pt x="75" y="236"/>
                      </a:lnTo>
                      <a:lnTo>
                        <a:pt x="82" y="246"/>
                      </a:lnTo>
                      <a:lnTo>
                        <a:pt x="85" y="248"/>
                      </a:lnTo>
                      <a:lnTo>
                        <a:pt x="82" y="248"/>
                      </a:lnTo>
                      <a:lnTo>
                        <a:pt x="82" y="250"/>
                      </a:lnTo>
                      <a:lnTo>
                        <a:pt x="80" y="250"/>
                      </a:lnTo>
                      <a:lnTo>
                        <a:pt x="80" y="253"/>
                      </a:lnTo>
                      <a:lnTo>
                        <a:pt x="85" y="253"/>
                      </a:lnTo>
                      <a:lnTo>
                        <a:pt x="92" y="253"/>
                      </a:lnTo>
                      <a:lnTo>
                        <a:pt x="96" y="257"/>
                      </a:lnTo>
                      <a:lnTo>
                        <a:pt x="96" y="260"/>
                      </a:lnTo>
                      <a:lnTo>
                        <a:pt x="96" y="262"/>
                      </a:lnTo>
                      <a:lnTo>
                        <a:pt x="96" y="264"/>
                      </a:lnTo>
                      <a:lnTo>
                        <a:pt x="96" y="267"/>
                      </a:lnTo>
                      <a:lnTo>
                        <a:pt x="99" y="269"/>
                      </a:lnTo>
                      <a:lnTo>
                        <a:pt x="111" y="272"/>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42" name="North Korea">
                  <a:extLst>
                    <a:ext uri="{FF2B5EF4-FFF2-40B4-BE49-F238E27FC236}">
                      <a16:creationId xmlns:a16="http://schemas.microsoft.com/office/drawing/2014/main" id="{B7739F57-73F9-F5B1-B56C-6BC1CB9029C6}"/>
                    </a:ext>
                  </a:extLst>
                </p:cNvPr>
                <p:cNvSpPr>
                  <a:spLocks/>
                </p:cNvSpPr>
                <p:nvPr/>
              </p:nvSpPr>
              <p:spPr bwMode="auto">
                <a:xfrm>
                  <a:off x="5021229" y="2293913"/>
                  <a:ext cx="98008" cy="131978"/>
                </a:xfrm>
                <a:custGeom>
                  <a:avLst/>
                  <a:gdLst>
                    <a:gd name="T0" fmla="*/ 142875 w 95"/>
                    <a:gd name="T1" fmla="*/ 33338 h 128"/>
                    <a:gd name="T2" fmla="*/ 123825 w 95"/>
                    <a:gd name="T3" fmla="*/ 49213 h 128"/>
                    <a:gd name="T4" fmla="*/ 115888 w 95"/>
                    <a:gd name="T5" fmla="*/ 60325 h 128"/>
                    <a:gd name="T6" fmla="*/ 115888 w 95"/>
                    <a:gd name="T7" fmla="*/ 68263 h 128"/>
                    <a:gd name="T8" fmla="*/ 120650 w 95"/>
                    <a:gd name="T9" fmla="*/ 71438 h 128"/>
                    <a:gd name="T10" fmla="*/ 123825 w 95"/>
                    <a:gd name="T11" fmla="*/ 71438 h 128"/>
                    <a:gd name="T12" fmla="*/ 127000 w 95"/>
                    <a:gd name="T13" fmla="*/ 82550 h 128"/>
                    <a:gd name="T14" fmla="*/ 123825 w 95"/>
                    <a:gd name="T15" fmla="*/ 90488 h 128"/>
                    <a:gd name="T16" fmla="*/ 123825 w 95"/>
                    <a:gd name="T17" fmla="*/ 98425 h 128"/>
                    <a:gd name="T18" fmla="*/ 115888 w 95"/>
                    <a:gd name="T19" fmla="*/ 104775 h 128"/>
                    <a:gd name="T20" fmla="*/ 104775 w 95"/>
                    <a:gd name="T21" fmla="*/ 104775 h 128"/>
                    <a:gd name="T22" fmla="*/ 98425 w 95"/>
                    <a:gd name="T23" fmla="*/ 112713 h 128"/>
                    <a:gd name="T24" fmla="*/ 90488 w 95"/>
                    <a:gd name="T25" fmla="*/ 123825 h 128"/>
                    <a:gd name="T26" fmla="*/ 79375 w 95"/>
                    <a:gd name="T27" fmla="*/ 123825 h 128"/>
                    <a:gd name="T28" fmla="*/ 74613 w 95"/>
                    <a:gd name="T29" fmla="*/ 127000 h 128"/>
                    <a:gd name="T30" fmla="*/ 71438 w 95"/>
                    <a:gd name="T31" fmla="*/ 134938 h 128"/>
                    <a:gd name="T32" fmla="*/ 68263 w 95"/>
                    <a:gd name="T33" fmla="*/ 150813 h 128"/>
                    <a:gd name="T34" fmla="*/ 74613 w 95"/>
                    <a:gd name="T35" fmla="*/ 157163 h 128"/>
                    <a:gd name="T36" fmla="*/ 85725 w 95"/>
                    <a:gd name="T37" fmla="*/ 161925 h 128"/>
                    <a:gd name="T38" fmla="*/ 90488 w 95"/>
                    <a:gd name="T39" fmla="*/ 165100 h 128"/>
                    <a:gd name="T40" fmla="*/ 90488 w 95"/>
                    <a:gd name="T41" fmla="*/ 173038 h 128"/>
                    <a:gd name="T42" fmla="*/ 90488 w 95"/>
                    <a:gd name="T43" fmla="*/ 179388 h 128"/>
                    <a:gd name="T44" fmla="*/ 93663 w 95"/>
                    <a:gd name="T45" fmla="*/ 184150 h 128"/>
                    <a:gd name="T46" fmla="*/ 93663 w 95"/>
                    <a:gd name="T47" fmla="*/ 184150 h 128"/>
                    <a:gd name="T48" fmla="*/ 85725 w 95"/>
                    <a:gd name="T49" fmla="*/ 192088 h 128"/>
                    <a:gd name="T50" fmla="*/ 74613 w 95"/>
                    <a:gd name="T51" fmla="*/ 187325 h 128"/>
                    <a:gd name="T52" fmla="*/ 60325 w 95"/>
                    <a:gd name="T53" fmla="*/ 187325 h 128"/>
                    <a:gd name="T54" fmla="*/ 41275 w 95"/>
                    <a:gd name="T55" fmla="*/ 203200 h 128"/>
                    <a:gd name="T56" fmla="*/ 33338 w 95"/>
                    <a:gd name="T57" fmla="*/ 203200 h 128"/>
                    <a:gd name="T58" fmla="*/ 30163 w 95"/>
                    <a:gd name="T59" fmla="*/ 203200 h 128"/>
                    <a:gd name="T60" fmla="*/ 30163 w 95"/>
                    <a:gd name="T61" fmla="*/ 203200 h 128"/>
                    <a:gd name="T62" fmla="*/ 22225 w 95"/>
                    <a:gd name="T63" fmla="*/ 203200 h 128"/>
                    <a:gd name="T64" fmla="*/ 11113 w 95"/>
                    <a:gd name="T65" fmla="*/ 203200 h 128"/>
                    <a:gd name="T66" fmla="*/ 15875 w 95"/>
                    <a:gd name="T67" fmla="*/ 192088 h 128"/>
                    <a:gd name="T68" fmla="*/ 0 w 95"/>
                    <a:gd name="T69" fmla="*/ 187325 h 128"/>
                    <a:gd name="T70" fmla="*/ 0 w 95"/>
                    <a:gd name="T71" fmla="*/ 176213 h 128"/>
                    <a:gd name="T72" fmla="*/ 3175 w 95"/>
                    <a:gd name="T73" fmla="*/ 176213 h 128"/>
                    <a:gd name="T74" fmla="*/ 7938 w 95"/>
                    <a:gd name="T75" fmla="*/ 168275 h 128"/>
                    <a:gd name="T76" fmla="*/ 19050 w 95"/>
                    <a:gd name="T77" fmla="*/ 168275 h 128"/>
                    <a:gd name="T78" fmla="*/ 19050 w 95"/>
                    <a:gd name="T79" fmla="*/ 165100 h 128"/>
                    <a:gd name="T80" fmla="*/ 19050 w 95"/>
                    <a:gd name="T81" fmla="*/ 161925 h 128"/>
                    <a:gd name="T82" fmla="*/ 11113 w 95"/>
                    <a:gd name="T83" fmla="*/ 157163 h 128"/>
                    <a:gd name="T84" fmla="*/ 15875 w 95"/>
                    <a:gd name="T85" fmla="*/ 150813 h 128"/>
                    <a:gd name="T86" fmla="*/ 19050 w 95"/>
                    <a:gd name="T87" fmla="*/ 146050 h 128"/>
                    <a:gd name="T88" fmla="*/ 15875 w 95"/>
                    <a:gd name="T89" fmla="*/ 142875 h 128"/>
                    <a:gd name="T90" fmla="*/ 15875 w 95"/>
                    <a:gd name="T91" fmla="*/ 139700 h 128"/>
                    <a:gd name="T92" fmla="*/ 11113 w 95"/>
                    <a:gd name="T93" fmla="*/ 134938 h 128"/>
                    <a:gd name="T94" fmla="*/ 3175 w 95"/>
                    <a:gd name="T95" fmla="*/ 131763 h 128"/>
                    <a:gd name="T96" fmla="*/ 22225 w 95"/>
                    <a:gd name="T97" fmla="*/ 101600 h 128"/>
                    <a:gd name="T98" fmla="*/ 41275 w 95"/>
                    <a:gd name="T99" fmla="*/ 74613 h 128"/>
                    <a:gd name="T100" fmla="*/ 57150 w 95"/>
                    <a:gd name="T101" fmla="*/ 44450 h 128"/>
                    <a:gd name="T102" fmla="*/ 71438 w 95"/>
                    <a:gd name="T103" fmla="*/ 52388 h 128"/>
                    <a:gd name="T104" fmla="*/ 98425 w 95"/>
                    <a:gd name="T105" fmla="*/ 57150 h 128"/>
                    <a:gd name="T106" fmla="*/ 93663 w 95"/>
                    <a:gd name="T107" fmla="*/ 38100 h 128"/>
                    <a:gd name="T108" fmla="*/ 115888 w 95"/>
                    <a:gd name="T109" fmla="*/ 33338 h 128"/>
                    <a:gd name="T110" fmla="*/ 120650 w 95"/>
                    <a:gd name="T111" fmla="*/ 22225 h 128"/>
                    <a:gd name="T112" fmla="*/ 134938 w 95"/>
                    <a:gd name="T113" fmla="*/ 0 h 128"/>
                    <a:gd name="T114" fmla="*/ 150813 w 95"/>
                    <a:gd name="T115" fmla="*/ 26988 h 128"/>
                    <a:gd name="T116" fmla="*/ 150813 w 95"/>
                    <a:gd name="T117" fmla="*/ 26988 h 1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
                    <a:gd name="T178" fmla="*/ 0 h 128"/>
                    <a:gd name="T179" fmla="*/ 95 w 95"/>
                    <a:gd name="T180" fmla="*/ 128 h 1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 h="128">
                      <a:moveTo>
                        <a:pt x="95" y="17"/>
                      </a:moveTo>
                      <a:lnTo>
                        <a:pt x="90" y="21"/>
                      </a:lnTo>
                      <a:lnTo>
                        <a:pt x="85" y="26"/>
                      </a:lnTo>
                      <a:lnTo>
                        <a:pt x="78" y="31"/>
                      </a:lnTo>
                      <a:lnTo>
                        <a:pt x="73" y="36"/>
                      </a:lnTo>
                      <a:lnTo>
                        <a:pt x="73" y="38"/>
                      </a:lnTo>
                      <a:lnTo>
                        <a:pt x="73" y="43"/>
                      </a:lnTo>
                      <a:lnTo>
                        <a:pt x="76" y="45"/>
                      </a:lnTo>
                      <a:lnTo>
                        <a:pt x="78" y="45"/>
                      </a:lnTo>
                      <a:lnTo>
                        <a:pt x="80" y="45"/>
                      </a:lnTo>
                      <a:lnTo>
                        <a:pt x="80" y="52"/>
                      </a:lnTo>
                      <a:lnTo>
                        <a:pt x="78" y="57"/>
                      </a:lnTo>
                      <a:lnTo>
                        <a:pt x="78" y="59"/>
                      </a:lnTo>
                      <a:lnTo>
                        <a:pt x="78" y="62"/>
                      </a:lnTo>
                      <a:lnTo>
                        <a:pt x="76" y="64"/>
                      </a:lnTo>
                      <a:lnTo>
                        <a:pt x="73" y="66"/>
                      </a:lnTo>
                      <a:lnTo>
                        <a:pt x="71" y="66"/>
                      </a:lnTo>
                      <a:lnTo>
                        <a:pt x="66" y="66"/>
                      </a:lnTo>
                      <a:lnTo>
                        <a:pt x="64" y="66"/>
                      </a:lnTo>
                      <a:lnTo>
                        <a:pt x="62" y="71"/>
                      </a:lnTo>
                      <a:lnTo>
                        <a:pt x="59" y="76"/>
                      </a:lnTo>
                      <a:lnTo>
                        <a:pt x="57" y="78"/>
                      </a:lnTo>
                      <a:lnTo>
                        <a:pt x="52" y="78"/>
                      </a:lnTo>
                      <a:lnTo>
                        <a:pt x="50" y="78"/>
                      </a:lnTo>
                      <a:lnTo>
                        <a:pt x="50" y="80"/>
                      </a:lnTo>
                      <a:lnTo>
                        <a:pt x="47" y="80"/>
                      </a:lnTo>
                      <a:lnTo>
                        <a:pt x="45" y="85"/>
                      </a:lnTo>
                      <a:lnTo>
                        <a:pt x="45" y="90"/>
                      </a:lnTo>
                      <a:lnTo>
                        <a:pt x="43" y="95"/>
                      </a:lnTo>
                      <a:lnTo>
                        <a:pt x="43" y="99"/>
                      </a:lnTo>
                      <a:lnTo>
                        <a:pt x="47" y="99"/>
                      </a:lnTo>
                      <a:lnTo>
                        <a:pt x="52" y="102"/>
                      </a:lnTo>
                      <a:lnTo>
                        <a:pt x="54" y="102"/>
                      </a:lnTo>
                      <a:lnTo>
                        <a:pt x="57" y="102"/>
                      </a:lnTo>
                      <a:lnTo>
                        <a:pt x="57" y="104"/>
                      </a:lnTo>
                      <a:lnTo>
                        <a:pt x="59" y="106"/>
                      </a:lnTo>
                      <a:lnTo>
                        <a:pt x="57" y="109"/>
                      </a:lnTo>
                      <a:lnTo>
                        <a:pt x="57" y="113"/>
                      </a:lnTo>
                      <a:lnTo>
                        <a:pt x="57" y="116"/>
                      </a:lnTo>
                      <a:lnTo>
                        <a:pt x="59" y="116"/>
                      </a:lnTo>
                      <a:lnTo>
                        <a:pt x="57" y="118"/>
                      </a:lnTo>
                      <a:lnTo>
                        <a:pt x="54" y="121"/>
                      </a:lnTo>
                      <a:lnTo>
                        <a:pt x="52" y="121"/>
                      </a:lnTo>
                      <a:lnTo>
                        <a:pt x="47" y="118"/>
                      </a:lnTo>
                      <a:lnTo>
                        <a:pt x="45" y="116"/>
                      </a:lnTo>
                      <a:lnTo>
                        <a:pt x="38" y="118"/>
                      </a:lnTo>
                      <a:lnTo>
                        <a:pt x="28" y="128"/>
                      </a:lnTo>
                      <a:lnTo>
                        <a:pt x="26" y="128"/>
                      </a:lnTo>
                      <a:lnTo>
                        <a:pt x="24" y="128"/>
                      </a:lnTo>
                      <a:lnTo>
                        <a:pt x="21" y="128"/>
                      </a:lnTo>
                      <a:lnTo>
                        <a:pt x="17" y="128"/>
                      </a:lnTo>
                      <a:lnTo>
                        <a:pt x="19" y="128"/>
                      </a:lnTo>
                      <a:lnTo>
                        <a:pt x="17" y="128"/>
                      </a:lnTo>
                      <a:lnTo>
                        <a:pt x="14" y="128"/>
                      </a:lnTo>
                      <a:lnTo>
                        <a:pt x="10" y="128"/>
                      </a:lnTo>
                      <a:lnTo>
                        <a:pt x="7" y="128"/>
                      </a:lnTo>
                      <a:lnTo>
                        <a:pt x="10" y="123"/>
                      </a:lnTo>
                      <a:lnTo>
                        <a:pt x="10" y="121"/>
                      </a:lnTo>
                      <a:lnTo>
                        <a:pt x="5" y="118"/>
                      </a:lnTo>
                      <a:lnTo>
                        <a:pt x="0" y="118"/>
                      </a:lnTo>
                      <a:lnTo>
                        <a:pt x="0" y="113"/>
                      </a:lnTo>
                      <a:lnTo>
                        <a:pt x="0" y="111"/>
                      </a:lnTo>
                      <a:lnTo>
                        <a:pt x="2" y="111"/>
                      </a:lnTo>
                      <a:lnTo>
                        <a:pt x="5" y="109"/>
                      </a:lnTo>
                      <a:lnTo>
                        <a:pt x="5" y="106"/>
                      </a:lnTo>
                      <a:lnTo>
                        <a:pt x="10" y="106"/>
                      </a:lnTo>
                      <a:lnTo>
                        <a:pt x="12" y="106"/>
                      </a:lnTo>
                      <a:lnTo>
                        <a:pt x="12" y="104"/>
                      </a:lnTo>
                      <a:lnTo>
                        <a:pt x="12" y="102"/>
                      </a:lnTo>
                      <a:lnTo>
                        <a:pt x="10" y="99"/>
                      </a:lnTo>
                      <a:lnTo>
                        <a:pt x="7" y="99"/>
                      </a:lnTo>
                      <a:lnTo>
                        <a:pt x="10" y="97"/>
                      </a:lnTo>
                      <a:lnTo>
                        <a:pt x="10" y="95"/>
                      </a:lnTo>
                      <a:lnTo>
                        <a:pt x="12" y="92"/>
                      </a:lnTo>
                      <a:lnTo>
                        <a:pt x="12" y="90"/>
                      </a:lnTo>
                      <a:lnTo>
                        <a:pt x="10" y="90"/>
                      </a:lnTo>
                      <a:lnTo>
                        <a:pt x="10" y="88"/>
                      </a:lnTo>
                      <a:lnTo>
                        <a:pt x="7" y="85"/>
                      </a:lnTo>
                      <a:lnTo>
                        <a:pt x="5" y="83"/>
                      </a:lnTo>
                      <a:lnTo>
                        <a:pt x="2" y="83"/>
                      </a:lnTo>
                      <a:lnTo>
                        <a:pt x="7" y="71"/>
                      </a:lnTo>
                      <a:lnTo>
                        <a:pt x="14" y="64"/>
                      </a:lnTo>
                      <a:lnTo>
                        <a:pt x="21" y="54"/>
                      </a:lnTo>
                      <a:lnTo>
                        <a:pt x="26" y="47"/>
                      </a:lnTo>
                      <a:lnTo>
                        <a:pt x="36" y="38"/>
                      </a:lnTo>
                      <a:lnTo>
                        <a:pt x="36" y="28"/>
                      </a:lnTo>
                      <a:lnTo>
                        <a:pt x="40" y="26"/>
                      </a:lnTo>
                      <a:lnTo>
                        <a:pt x="45" y="33"/>
                      </a:lnTo>
                      <a:lnTo>
                        <a:pt x="52" y="36"/>
                      </a:lnTo>
                      <a:lnTo>
                        <a:pt x="62" y="36"/>
                      </a:lnTo>
                      <a:lnTo>
                        <a:pt x="62" y="31"/>
                      </a:lnTo>
                      <a:lnTo>
                        <a:pt x="59" y="24"/>
                      </a:lnTo>
                      <a:lnTo>
                        <a:pt x="66" y="21"/>
                      </a:lnTo>
                      <a:lnTo>
                        <a:pt x="73" y="21"/>
                      </a:lnTo>
                      <a:lnTo>
                        <a:pt x="78" y="19"/>
                      </a:lnTo>
                      <a:lnTo>
                        <a:pt x="76" y="14"/>
                      </a:lnTo>
                      <a:lnTo>
                        <a:pt x="83" y="12"/>
                      </a:lnTo>
                      <a:lnTo>
                        <a:pt x="85" y="0"/>
                      </a:lnTo>
                      <a:lnTo>
                        <a:pt x="95" y="17"/>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43" name="Nepal">
                  <a:extLst>
                    <a:ext uri="{FF2B5EF4-FFF2-40B4-BE49-F238E27FC236}">
                      <a16:creationId xmlns:a16="http://schemas.microsoft.com/office/drawing/2014/main" id="{392EEDA7-BBC1-8892-7625-92E0C530F8AE}"/>
                    </a:ext>
                  </a:extLst>
                </p:cNvPr>
                <p:cNvSpPr>
                  <a:spLocks/>
                </p:cNvSpPr>
                <p:nvPr/>
              </p:nvSpPr>
              <p:spPr bwMode="auto">
                <a:xfrm>
                  <a:off x="4293800" y="2596019"/>
                  <a:ext cx="133748" cy="80424"/>
                </a:xfrm>
                <a:custGeom>
                  <a:avLst/>
                  <a:gdLst>
                    <a:gd name="T0" fmla="*/ 206375 w 130"/>
                    <a:gd name="T1" fmla="*/ 79375 h 78"/>
                    <a:gd name="T2" fmla="*/ 184150 w 130"/>
                    <a:gd name="T3" fmla="*/ 74613 h 78"/>
                    <a:gd name="T4" fmla="*/ 165100 w 130"/>
                    <a:gd name="T5" fmla="*/ 71438 h 78"/>
                    <a:gd name="T6" fmla="*/ 153988 w 130"/>
                    <a:gd name="T7" fmla="*/ 63500 h 78"/>
                    <a:gd name="T8" fmla="*/ 139700 w 130"/>
                    <a:gd name="T9" fmla="*/ 63500 h 78"/>
                    <a:gd name="T10" fmla="*/ 134938 w 130"/>
                    <a:gd name="T11" fmla="*/ 55563 h 78"/>
                    <a:gd name="T12" fmla="*/ 123825 w 130"/>
                    <a:gd name="T13" fmla="*/ 44450 h 78"/>
                    <a:gd name="T14" fmla="*/ 109538 w 130"/>
                    <a:gd name="T15" fmla="*/ 38100 h 78"/>
                    <a:gd name="T16" fmla="*/ 109538 w 130"/>
                    <a:gd name="T17" fmla="*/ 26988 h 78"/>
                    <a:gd name="T18" fmla="*/ 101600 w 130"/>
                    <a:gd name="T19" fmla="*/ 19050 h 78"/>
                    <a:gd name="T20" fmla="*/ 87313 w 130"/>
                    <a:gd name="T21" fmla="*/ 22225 h 78"/>
                    <a:gd name="T22" fmla="*/ 74613 w 130"/>
                    <a:gd name="T23" fmla="*/ 22225 h 78"/>
                    <a:gd name="T24" fmla="*/ 63500 w 130"/>
                    <a:gd name="T25" fmla="*/ 3175 h 78"/>
                    <a:gd name="T26" fmla="*/ 57150 w 130"/>
                    <a:gd name="T27" fmla="*/ 0 h 78"/>
                    <a:gd name="T28" fmla="*/ 41275 w 130"/>
                    <a:gd name="T29" fmla="*/ 0 h 78"/>
                    <a:gd name="T30" fmla="*/ 33338 w 130"/>
                    <a:gd name="T31" fmla="*/ 0 h 78"/>
                    <a:gd name="T32" fmla="*/ 26988 w 130"/>
                    <a:gd name="T33" fmla="*/ 0 h 78"/>
                    <a:gd name="T34" fmla="*/ 11113 w 130"/>
                    <a:gd name="T35" fmla="*/ 11113 h 78"/>
                    <a:gd name="T36" fmla="*/ 0 w 130"/>
                    <a:gd name="T37" fmla="*/ 26988 h 78"/>
                    <a:gd name="T38" fmla="*/ 4763 w 130"/>
                    <a:gd name="T39" fmla="*/ 41275 h 78"/>
                    <a:gd name="T40" fmla="*/ 19050 w 130"/>
                    <a:gd name="T41" fmla="*/ 49213 h 78"/>
                    <a:gd name="T42" fmla="*/ 22225 w 130"/>
                    <a:gd name="T43" fmla="*/ 55563 h 78"/>
                    <a:gd name="T44" fmla="*/ 33338 w 130"/>
                    <a:gd name="T45" fmla="*/ 63500 h 78"/>
                    <a:gd name="T46" fmla="*/ 49213 w 130"/>
                    <a:gd name="T47" fmla="*/ 68263 h 78"/>
                    <a:gd name="T48" fmla="*/ 63500 w 130"/>
                    <a:gd name="T49" fmla="*/ 79375 h 78"/>
                    <a:gd name="T50" fmla="*/ 79375 w 130"/>
                    <a:gd name="T51" fmla="*/ 79375 h 78"/>
                    <a:gd name="T52" fmla="*/ 90488 w 130"/>
                    <a:gd name="T53" fmla="*/ 85725 h 78"/>
                    <a:gd name="T54" fmla="*/ 101600 w 130"/>
                    <a:gd name="T55" fmla="*/ 96838 h 78"/>
                    <a:gd name="T56" fmla="*/ 112713 w 130"/>
                    <a:gd name="T57" fmla="*/ 96838 h 78"/>
                    <a:gd name="T58" fmla="*/ 120650 w 130"/>
                    <a:gd name="T59" fmla="*/ 107950 h 78"/>
                    <a:gd name="T60" fmla="*/ 142875 w 130"/>
                    <a:gd name="T61" fmla="*/ 107950 h 78"/>
                    <a:gd name="T62" fmla="*/ 165100 w 130"/>
                    <a:gd name="T63" fmla="*/ 120650 h 78"/>
                    <a:gd name="T64" fmla="*/ 176213 w 130"/>
                    <a:gd name="T65" fmla="*/ 120650 h 78"/>
                    <a:gd name="T66" fmla="*/ 192088 w 130"/>
                    <a:gd name="T67" fmla="*/ 123825 h 78"/>
                    <a:gd name="T68" fmla="*/ 203200 w 130"/>
                    <a:gd name="T69" fmla="*/ 120650 h 78"/>
                    <a:gd name="T70" fmla="*/ 206375 w 130"/>
                    <a:gd name="T71" fmla="*/ 115888 h 78"/>
                    <a:gd name="T72" fmla="*/ 206375 w 130"/>
                    <a:gd name="T73" fmla="*/ 107950 h 78"/>
                    <a:gd name="T74" fmla="*/ 198438 w 130"/>
                    <a:gd name="T75" fmla="*/ 101600 h 78"/>
                    <a:gd name="T76" fmla="*/ 206375 w 130"/>
                    <a:gd name="T77" fmla="*/ 93663 h 78"/>
                    <a:gd name="T78" fmla="*/ 206375 w 130"/>
                    <a:gd name="T79" fmla="*/ 79375 h 78"/>
                    <a:gd name="T80" fmla="*/ 206375 w 130"/>
                    <a:gd name="T81" fmla="*/ 79375 h 78"/>
                    <a:gd name="T82" fmla="*/ 206375 w 130"/>
                    <a:gd name="T83" fmla="*/ 79375 h 78"/>
                    <a:gd name="T84" fmla="*/ 206375 w 130"/>
                    <a:gd name="T85" fmla="*/ 79375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0"/>
                    <a:gd name="T130" fmla="*/ 0 h 78"/>
                    <a:gd name="T131" fmla="*/ 130 w 130"/>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0" h="78">
                      <a:moveTo>
                        <a:pt x="130" y="50"/>
                      </a:moveTo>
                      <a:lnTo>
                        <a:pt x="116" y="47"/>
                      </a:lnTo>
                      <a:lnTo>
                        <a:pt x="104" y="45"/>
                      </a:lnTo>
                      <a:lnTo>
                        <a:pt x="97" y="40"/>
                      </a:lnTo>
                      <a:lnTo>
                        <a:pt x="88" y="40"/>
                      </a:lnTo>
                      <a:lnTo>
                        <a:pt x="85" y="35"/>
                      </a:lnTo>
                      <a:lnTo>
                        <a:pt x="78" y="28"/>
                      </a:lnTo>
                      <a:lnTo>
                        <a:pt x="69" y="24"/>
                      </a:lnTo>
                      <a:lnTo>
                        <a:pt x="69" y="17"/>
                      </a:lnTo>
                      <a:lnTo>
                        <a:pt x="64" y="12"/>
                      </a:lnTo>
                      <a:lnTo>
                        <a:pt x="55" y="14"/>
                      </a:lnTo>
                      <a:lnTo>
                        <a:pt x="47" y="14"/>
                      </a:lnTo>
                      <a:lnTo>
                        <a:pt x="40" y="2"/>
                      </a:lnTo>
                      <a:lnTo>
                        <a:pt x="36" y="0"/>
                      </a:lnTo>
                      <a:lnTo>
                        <a:pt x="26" y="0"/>
                      </a:lnTo>
                      <a:lnTo>
                        <a:pt x="21" y="0"/>
                      </a:lnTo>
                      <a:lnTo>
                        <a:pt x="17" y="0"/>
                      </a:lnTo>
                      <a:lnTo>
                        <a:pt x="7" y="7"/>
                      </a:lnTo>
                      <a:lnTo>
                        <a:pt x="0" y="17"/>
                      </a:lnTo>
                      <a:lnTo>
                        <a:pt x="3" y="26"/>
                      </a:lnTo>
                      <a:lnTo>
                        <a:pt x="12" y="31"/>
                      </a:lnTo>
                      <a:lnTo>
                        <a:pt x="14" y="35"/>
                      </a:lnTo>
                      <a:lnTo>
                        <a:pt x="21" y="40"/>
                      </a:lnTo>
                      <a:lnTo>
                        <a:pt x="31" y="43"/>
                      </a:lnTo>
                      <a:lnTo>
                        <a:pt x="40" y="50"/>
                      </a:lnTo>
                      <a:lnTo>
                        <a:pt x="50" y="50"/>
                      </a:lnTo>
                      <a:lnTo>
                        <a:pt x="57" y="54"/>
                      </a:lnTo>
                      <a:lnTo>
                        <a:pt x="64" y="61"/>
                      </a:lnTo>
                      <a:lnTo>
                        <a:pt x="71" y="61"/>
                      </a:lnTo>
                      <a:lnTo>
                        <a:pt x="76" y="68"/>
                      </a:lnTo>
                      <a:lnTo>
                        <a:pt x="90" y="68"/>
                      </a:lnTo>
                      <a:lnTo>
                        <a:pt x="104" y="76"/>
                      </a:lnTo>
                      <a:lnTo>
                        <a:pt x="111" y="76"/>
                      </a:lnTo>
                      <a:lnTo>
                        <a:pt x="121" y="78"/>
                      </a:lnTo>
                      <a:lnTo>
                        <a:pt x="128" y="76"/>
                      </a:lnTo>
                      <a:lnTo>
                        <a:pt x="130" y="73"/>
                      </a:lnTo>
                      <a:lnTo>
                        <a:pt x="130" y="68"/>
                      </a:lnTo>
                      <a:lnTo>
                        <a:pt x="125" y="64"/>
                      </a:lnTo>
                      <a:lnTo>
                        <a:pt x="130" y="59"/>
                      </a:lnTo>
                      <a:lnTo>
                        <a:pt x="130" y="5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47" name="Malaysia">
                  <a:extLst>
                    <a:ext uri="{FF2B5EF4-FFF2-40B4-BE49-F238E27FC236}">
                      <a16:creationId xmlns:a16="http://schemas.microsoft.com/office/drawing/2014/main" id="{00792F23-2768-D911-7638-3ECFF85AAB50}"/>
                    </a:ext>
                  </a:extLst>
                </p:cNvPr>
                <p:cNvGrpSpPr/>
                <p:nvPr/>
              </p:nvGrpSpPr>
              <p:grpSpPr>
                <a:xfrm>
                  <a:off x="4625608" y="3073410"/>
                  <a:ext cx="304215" cy="119605"/>
                  <a:chOff x="6833948" y="2998009"/>
                  <a:chExt cx="808280" cy="320317"/>
                </a:xfrm>
                <a:solidFill>
                  <a:schemeClr val="bg2"/>
                </a:solidFill>
              </p:grpSpPr>
              <p:sp>
                <p:nvSpPr>
                  <p:cNvPr id="132" name="Freeform 2017">
                    <a:extLst>
                      <a:ext uri="{FF2B5EF4-FFF2-40B4-BE49-F238E27FC236}">
                        <a16:creationId xmlns:a16="http://schemas.microsoft.com/office/drawing/2014/main" id="{4B89A85B-89F0-6676-5F65-CD91C21EB69E}"/>
                      </a:ext>
                    </a:extLst>
                  </p:cNvPr>
                  <p:cNvSpPr>
                    <a:spLocks/>
                  </p:cNvSpPr>
                  <p:nvPr/>
                </p:nvSpPr>
                <p:spPr bwMode="auto">
                  <a:xfrm>
                    <a:off x="7232665" y="2998009"/>
                    <a:ext cx="409563" cy="320317"/>
                  </a:xfrm>
                  <a:custGeom>
                    <a:avLst/>
                    <a:gdLst>
                      <a:gd name="T0" fmla="*/ 152400 w 148"/>
                      <a:gd name="T1" fmla="*/ 82550 h 116"/>
                      <a:gd name="T2" fmla="*/ 141288 w 148"/>
                      <a:gd name="T3" fmla="*/ 79375 h 116"/>
                      <a:gd name="T4" fmla="*/ 134938 w 148"/>
                      <a:gd name="T5" fmla="*/ 90488 h 116"/>
                      <a:gd name="T6" fmla="*/ 119063 w 148"/>
                      <a:gd name="T7" fmla="*/ 82550 h 116"/>
                      <a:gd name="T8" fmla="*/ 111125 w 148"/>
                      <a:gd name="T9" fmla="*/ 79375 h 116"/>
                      <a:gd name="T10" fmla="*/ 100013 w 148"/>
                      <a:gd name="T11" fmla="*/ 101600 h 116"/>
                      <a:gd name="T12" fmla="*/ 88900 w 148"/>
                      <a:gd name="T13" fmla="*/ 123825 h 116"/>
                      <a:gd name="T14" fmla="*/ 80963 w 148"/>
                      <a:gd name="T15" fmla="*/ 123825 h 116"/>
                      <a:gd name="T16" fmla="*/ 77788 w 148"/>
                      <a:gd name="T17" fmla="*/ 123825 h 116"/>
                      <a:gd name="T18" fmla="*/ 66675 w 148"/>
                      <a:gd name="T19" fmla="*/ 123825 h 116"/>
                      <a:gd name="T20" fmla="*/ 55563 w 148"/>
                      <a:gd name="T21" fmla="*/ 123825 h 116"/>
                      <a:gd name="T22" fmla="*/ 47625 w 148"/>
                      <a:gd name="T23" fmla="*/ 127000 h 116"/>
                      <a:gd name="T24" fmla="*/ 44450 w 148"/>
                      <a:gd name="T25" fmla="*/ 134938 h 116"/>
                      <a:gd name="T26" fmla="*/ 41275 w 148"/>
                      <a:gd name="T27" fmla="*/ 142875 h 116"/>
                      <a:gd name="T28" fmla="*/ 36513 w 148"/>
                      <a:gd name="T29" fmla="*/ 168275 h 116"/>
                      <a:gd name="T30" fmla="*/ 17463 w 148"/>
                      <a:gd name="T31" fmla="*/ 157163 h 116"/>
                      <a:gd name="T32" fmla="*/ 0 w 148"/>
                      <a:gd name="T33" fmla="*/ 149225 h 116"/>
                      <a:gd name="T34" fmla="*/ 3175 w 148"/>
                      <a:gd name="T35" fmla="*/ 176213 h 116"/>
                      <a:gd name="T36" fmla="*/ 22225 w 148"/>
                      <a:gd name="T37" fmla="*/ 184150 h 116"/>
                      <a:gd name="T38" fmla="*/ 44450 w 148"/>
                      <a:gd name="T39" fmla="*/ 184150 h 116"/>
                      <a:gd name="T40" fmla="*/ 66675 w 148"/>
                      <a:gd name="T41" fmla="*/ 173038 h 116"/>
                      <a:gd name="T42" fmla="*/ 85725 w 148"/>
                      <a:gd name="T43" fmla="*/ 176213 h 116"/>
                      <a:gd name="T44" fmla="*/ 111125 w 148"/>
                      <a:gd name="T45" fmla="*/ 168275 h 116"/>
                      <a:gd name="T46" fmla="*/ 119063 w 148"/>
                      <a:gd name="T47" fmla="*/ 149225 h 116"/>
                      <a:gd name="T48" fmla="*/ 130175 w 148"/>
                      <a:gd name="T49" fmla="*/ 134938 h 116"/>
                      <a:gd name="T50" fmla="*/ 138113 w 148"/>
                      <a:gd name="T51" fmla="*/ 123825 h 116"/>
                      <a:gd name="T52" fmla="*/ 149225 w 148"/>
                      <a:gd name="T53" fmla="*/ 96838 h 116"/>
                      <a:gd name="T54" fmla="*/ 171450 w 148"/>
                      <a:gd name="T55" fmla="*/ 93663 h 116"/>
                      <a:gd name="T56" fmla="*/ 190500 w 148"/>
                      <a:gd name="T57" fmla="*/ 90488 h 116"/>
                      <a:gd name="T58" fmla="*/ 198438 w 148"/>
                      <a:gd name="T59" fmla="*/ 85725 h 116"/>
                      <a:gd name="T60" fmla="*/ 209550 w 148"/>
                      <a:gd name="T61" fmla="*/ 82550 h 116"/>
                      <a:gd name="T62" fmla="*/ 212725 w 148"/>
                      <a:gd name="T63" fmla="*/ 79375 h 116"/>
                      <a:gd name="T64" fmla="*/ 212725 w 148"/>
                      <a:gd name="T65" fmla="*/ 74613 h 116"/>
                      <a:gd name="T66" fmla="*/ 212725 w 148"/>
                      <a:gd name="T67" fmla="*/ 71438 h 116"/>
                      <a:gd name="T68" fmla="*/ 212725 w 148"/>
                      <a:gd name="T69" fmla="*/ 63500 h 116"/>
                      <a:gd name="T70" fmla="*/ 212725 w 148"/>
                      <a:gd name="T71" fmla="*/ 60325 h 116"/>
                      <a:gd name="T72" fmla="*/ 223838 w 148"/>
                      <a:gd name="T73" fmla="*/ 63500 h 116"/>
                      <a:gd name="T74" fmla="*/ 234950 w 148"/>
                      <a:gd name="T75" fmla="*/ 55563 h 116"/>
                      <a:gd name="T76" fmla="*/ 228600 w 148"/>
                      <a:gd name="T77" fmla="*/ 49213 h 116"/>
                      <a:gd name="T78" fmla="*/ 228600 w 148"/>
                      <a:gd name="T79" fmla="*/ 41275 h 116"/>
                      <a:gd name="T80" fmla="*/ 223838 w 148"/>
                      <a:gd name="T81" fmla="*/ 38100 h 116"/>
                      <a:gd name="T82" fmla="*/ 212725 w 148"/>
                      <a:gd name="T83" fmla="*/ 33338 h 116"/>
                      <a:gd name="T84" fmla="*/ 209550 w 148"/>
                      <a:gd name="T85" fmla="*/ 33338 h 116"/>
                      <a:gd name="T86" fmla="*/ 204788 w 148"/>
                      <a:gd name="T87" fmla="*/ 30163 h 116"/>
                      <a:gd name="T88" fmla="*/ 201613 w 148"/>
                      <a:gd name="T89" fmla="*/ 25400 h 116"/>
                      <a:gd name="T90" fmla="*/ 204788 w 148"/>
                      <a:gd name="T91" fmla="*/ 22225 h 116"/>
                      <a:gd name="T92" fmla="*/ 209550 w 148"/>
                      <a:gd name="T93" fmla="*/ 19050 h 116"/>
                      <a:gd name="T94" fmla="*/ 193675 w 148"/>
                      <a:gd name="T95" fmla="*/ 7938 h 116"/>
                      <a:gd name="T96" fmla="*/ 187325 w 148"/>
                      <a:gd name="T97" fmla="*/ 3175 h 116"/>
                      <a:gd name="T98" fmla="*/ 171450 w 148"/>
                      <a:gd name="T99" fmla="*/ 0 h 116"/>
                      <a:gd name="T100" fmla="*/ 171450 w 148"/>
                      <a:gd name="T101" fmla="*/ 14288 h 116"/>
                      <a:gd name="T102" fmla="*/ 157163 w 148"/>
                      <a:gd name="T103" fmla="*/ 30163 h 116"/>
                      <a:gd name="T104" fmla="*/ 149225 w 148"/>
                      <a:gd name="T105" fmla="*/ 44450 h 116"/>
                      <a:gd name="T106" fmla="*/ 149225 w 148"/>
                      <a:gd name="T107" fmla="*/ 55563 h 116"/>
                      <a:gd name="T108" fmla="*/ 146050 w 148"/>
                      <a:gd name="T109" fmla="*/ 66675 h 116"/>
                      <a:gd name="T110" fmla="*/ 146050 w 148"/>
                      <a:gd name="T111" fmla="*/ 66675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16"/>
                      <a:gd name="T170" fmla="*/ 148 w 14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16">
                        <a:moveTo>
                          <a:pt x="92" y="42"/>
                        </a:moveTo>
                        <a:lnTo>
                          <a:pt x="96" y="52"/>
                        </a:lnTo>
                        <a:lnTo>
                          <a:pt x="94" y="52"/>
                        </a:lnTo>
                        <a:lnTo>
                          <a:pt x="89" y="50"/>
                        </a:lnTo>
                        <a:lnTo>
                          <a:pt x="87" y="54"/>
                        </a:lnTo>
                        <a:lnTo>
                          <a:pt x="85" y="57"/>
                        </a:lnTo>
                        <a:lnTo>
                          <a:pt x="80" y="57"/>
                        </a:lnTo>
                        <a:lnTo>
                          <a:pt x="75" y="52"/>
                        </a:lnTo>
                        <a:lnTo>
                          <a:pt x="70" y="52"/>
                        </a:lnTo>
                        <a:lnTo>
                          <a:pt x="70" y="50"/>
                        </a:lnTo>
                        <a:lnTo>
                          <a:pt x="68" y="57"/>
                        </a:lnTo>
                        <a:lnTo>
                          <a:pt x="63" y="64"/>
                        </a:lnTo>
                        <a:lnTo>
                          <a:pt x="59" y="73"/>
                        </a:lnTo>
                        <a:lnTo>
                          <a:pt x="56" y="78"/>
                        </a:lnTo>
                        <a:lnTo>
                          <a:pt x="54" y="78"/>
                        </a:lnTo>
                        <a:lnTo>
                          <a:pt x="51" y="78"/>
                        </a:lnTo>
                        <a:lnTo>
                          <a:pt x="49" y="78"/>
                        </a:lnTo>
                        <a:lnTo>
                          <a:pt x="44" y="78"/>
                        </a:lnTo>
                        <a:lnTo>
                          <a:pt x="42" y="78"/>
                        </a:lnTo>
                        <a:lnTo>
                          <a:pt x="37" y="78"/>
                        </a:lnTo>
                        <a:lnTo>
                          <a:pt x="35" y="78"/>
                        </a:lnTo>
                        <a:lnTo>
                          <a:pt x="33" y="80"/>
                        </a:lnTo>
                        <a:lnTo>
                          <a:pt x="30" y="80"/>
                        </a:lnTo>
                        <a:lnTo>
                          <a:pt x="28" y="83"/>
                        </a:lnTo>
                        <a:lnTo>
                          <a:pt x="28" y="85"/>
                        </a:lnTo>
                        <a:lnTo>
                          <a:pt x="26" y="87"/>
                        </a:lnTo>
                        <a:lnTo>
                          <a:pt x="26" y="90"/>
                        </a:lnTo>
                        <a:lnTo>
                          <a:pt x="26" y="97"/>
                        </a:lnTo>
                        <a:lnTo>
                          <a:pt x="23" y="106"/>
                        </a:lnTo>
                        <a:lnTo>
                          <a:pt x="18" y="104"/>
                        </a:lnTo>
                        <a:lnTo>
                          <a:pt x="11" y="99"/>
                        </a:lnTo>
                        <a:lnTo>
                          <a:pt x="7" y="97"/>
                        </a:lnTo>
                        <a:lnTo>
                          <a:pt x="0" y="94"/>
                        </a:lnTo>
                        <a:lnTo>
                          <a:pt x="0" y="101"/>
                        </a:lnTo>
                        <a:lnTo>
                          <a:pt x="2" y="111"/>
                        </a:lnTo>
                        <a:lnTo>
                          <a:pt x="9" y="113"/>
                        </a:lnTo>
                        <a:lnTo>
                          <a:pt x="14" y="116"/>
                        </a:lnTo>
                        <a:lnTo>
                          <a:pt x="21" y="116"/>
                        </a:lnTo>
                        <a:lnTo>
                          <a:pt x="28" y="116"/>
                        </a:lnTo>
                        <a:lnTo>
                          <a:pt x="37" y="113"/>
                        </a:lnTo>
                        <a:lnTo>
                          <a:pt x="42" y="109"/>
                        </a:lnTo>
                        <a:lnTo>
                          <a:pt x="49" y="109"/>
                        </a:lnTo>
                        <a:lnTo>
                          <a:pt x="54" y="111"/>
                        </a:lnTo>
                        <a:lnTo>
                          <a:pt x="63" y="111"/>
                        </a:lnTo>
                        <a:lnTo>
                          <a:pt x="70" y="106"/>
                        </a:lnTo>
                        <a:lnTo>
                          <a:pt x="73" y="101"/>
                        </a:lnTo>
                        <a:lnTo>
                          <a:pt x="75" y="94"/>
                        </a:lnTo>
                        <a:lnTo>
                          <a:pt x="77" y="90"/>
                        </a:lnTo>
                        <a:lnTo>
                          <a:pt x="82" y="85"/>
                        </a:lnTo>
                        <a:lnTo>
                          <a:pt x="85" y="80"/>
                        </a:lnTo>
                        <a:lnTo>
                          <a:pt x="87" y="78"/>
                        </a:lnTo>
                        <a:lnTo>
                          <a:pt x="92" y="73"/>
                        </a:lnTo>
                        <a:lnTo>
                          <a:pt x="94" y="61"/>
                        </a:lnTo>
                        <a:lnTo>
                          <a:pt x="99" y="57"/>
                        </a:lnTo>
                        <a:lnTo>
                          <a:pt x="108" y="59"/>
                        </a:lnTo>
                        <a:lnTo>
                          <a:pt x="120" y="57"/>
                        </a:lnTo>
                        <a:lnTo>
                          <a:pt x="122" y="54"/>
                        </a:lnTo>
                        <a:lnTo>
                          <a:pt x="125" y="54"/>
                        </a:lnTo>
                        <a:lnTo>
                          <a:pt x="129" y="54"/>
                        </a:lnTo>
                        <a:lnTo>
                          <a:pt x="132" y="52"/>
                        </a:lnTo>
                        <a:lnTo>
                          <a:pt x="134" y="50"/>
                        </a:lnTo>
                        <a:lnTo>
                          <a:pt x="134" y="47"/>
                        </a:lnTo>
                        <a:lnTo>
                          <a:pt x="134" y="45"/>
                        </a:lnTo>
                        <a:lnTo>
                          <a:pt x="134" y="42"/>
                        </a:lnTo>
                        <a:lnTo>
                          <a:pt x="134" y="40"/>
                        </a:lnTo>
                        <a:lnTo>
                          <a:pt x="134" y="38"/>
                        </a:lnTo>
                        <a:lnTo>
                          <a:pt x="137" y="40"/>
                        </a:lnTo>
                        <a:lnTo>
                          <a:pt x="141" y="40"/>
                        </a:lnTo>
                        <a:lnTo>
                          <a:pt x="146" y="35"/>
                        </a:lnTo>
                        <a:lnTo>
                          <a:pt x="148" y="35"/>
                        </a:lnTo>
                        <a:lnTo>
                          <a:pt x="146" y="33"/>
                        </a:lnTo>
                        <a:lnTo>
                          <a:pt x="144" y="31"/>
                        </a:lnTo>
                        <a:lnTo>
                          <a:pt x="144" y="28"/>
                        </a:lnTo>
                        <a:lnTo>
                          <a:pt x="144" y="26"/>
                        </a:lnTo>
                        <a:lnTo>
                          <a:pt x="141" y="24"/>
                        </a:lnTo>
                        <a:lnTo>
                          <a:pt x="139" y="24"/>
                        </a:lnTo>
                        <a:lnTo>
                          <a:pt x="134" y="21"/>
                        </a:lnTo>
                        <a:lnTo>
                          <a:pt x="132" y="21"/>
                        </a:lnTo>
                        <a:lnTo>
                          <a:pt x="129" y="19"/>
                        </a:lnTo>
                        <a:lnTo>
                          <a:pt x="127" y="19"/>
                        </a:lnTo>
                        <a:lnTo>
                          <a:pt x="127" y="16"/>
                        </a:lnTo>
                        <a:lnTo>
                          <a:pt x="129" y="14"/>
                        </a:lnTo>
                        <a:lnTo>
                          <a:pt x="129" y="12"/>
                        </a:lnTo>
                        <a:lnTo>
                          <a:pt x="132" y="12"/>
                        </a:lnTo>
                        <a:lnTo>
                          <a:pt x="125" y="7"/>
                        </a:lnTo>
                        <a:lnTo>
                          <a:pt x="122" y="5"/>
                        </a:lnTo>
                        <a:lnTo>
                          <a:pt x="120" y="2"/>
                        </a:lnTo>
                        <a:lnTo>
                          <a:pt x="118" y="2"/>
                        </a:lnTo>
                        <a:lnTo>
                          <a:pt x="113" y="0"/>
                        </a:lnTo>
                        <a:lnTo>
                          <a:pt x="108" y="0"/>
                        </a:lnTo>
                        <a:lnTo>
                          <a:pt x="108" y="5"/>
                        </a:lnTo>
                        <a:lnTo>
                          <a:pt x="108" y="9"/>
                        </a:lnTo>
                        <a:lnTo>
                          <a:pt x="103" y="12"/>
                        </a:lnTo>
                        <a:lnTo>
                          <a:pt x="99" y="19"/>
                        </a:lnTo>
                        <a:lnTo>
                          <a:pt x="96" y="26"/>
                        </a:lnTo>
                        <a:lnTo>
                          <a:pt x="94" y="28"/>
                        </a:lnTo>
                        <a:lnTo>
                          <a:pt x="94" y="33"/>
                        </a:lnTo>
                        <a:lnTo>
                          <a:pt x="94" y="35"/>
                        </a:lnTo>
                        <a:lnTo>
                          <a:pt x="94" y="40"/>
                        </a:lnTo>
                        <a:lnTo>
                          <a:pt x="92" y="42"/>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3" name="MalaysiaC">
                    <a:extLst>
                      <a:ext uri="{FF2B5EF4-FFF2-40B4-BE49-F238E27FC236}">
                        <a16:creationId xmlns:a16="http://schemas.microsoft.com/office/drawing/2014/main" id="{6D9D2CEA-CD40-56F5-310E-4693A776335C}"/>
                      </a:ext>
                    </a:extLst>
                  </p:cNvPr>
                  <p:cNvSpPr>
                    <a:spLocks/>
                  </p:cNvSpPr>
                  <p:nvPr/>
                </p:nvSpPr>
                <p:spPr bwMode="auto">
                  <a:xfrm>
                    <a:off x="6833948" y="3031145"/>
                    <a:ext cx="163273" cy="245761"/>
                  </a:xfrm>
                  <a:custGeom>
                    <a:avLst/>
                    <a:gdLst>
                      <a:gd name="T0" fmla="*/ 68263 w 59"/>
                      <a:gd name="T1" fmla="*/ 141288 h 89"/>
                      <a:gd name="T2" fmla="*/ 79375 w 59"/>
                      <a:gd name="T3" fmla="*/ 134938 h 89"/>
                      <a:gd name="T4" fmla="*/ 93663 w 59"/>
                      <a:gd name="T5" fmla="*/ 138113 h 89"/>
                      <a:gd name="T6" fmla="*/ 93663 w 59"/>
                      <a:gd name="T7" fmla="*/ 130175 h 89"/>
                      <a:gd name="T8" fmla="*/ 90488 w 59"/>
                      <a:gd name="T9" fmla="*/ 123825 h 89"/>
                      <a:gd name="T10" fmla="*/ 90488 w 59"/>
                      <a:gd name="T11" fmla="*/ 115888 h 89"/>
                      <a:gd name="T12" fmla="*/ 87313 w 59"/>
                      <a:gd name="T13" fmla="*/ 107950 h 89"/>
                      <a:gd name="T14" fmla="*/ 79375 w 59"/>
                      <a:gd name="T15" fmla="*/ 107950 h 89"/>
                      <a:gd name="T16" fmla="*/ 79375 w 59"/>
                      <a:gd name="T17" fmla="*/ 101600 h 89"/>
                      <a:gd name="T18" fmla="*/ 79375 w 59"/>
                      <a:gd name="T19" fmla="*/ 93663 h 89"/>
                      <a:gd name="T20" fmla="*/ 76200 w 59"/>
                      <a:gd name="T21" fmla="*/ 85725 h 89"/>
                      <a:gd name="T22" fmla="*/ 76200 w 59"/>
                      <a:gd name="T23" fmla="*/ 77788 h 89"/>
                      <a:gd name="T24" fmla="*/ 79375 w 59"/>
                      <a:gd name="T25" fmla="*/ 77788 h 89"/>
                      <a:gd name="T26" fmla="*/ 79375 w 59"/>
                      <a:gd name="T27" fmla="*/ 66675 h 89"/>
                      <a:gd name="T28" fmla="*/ 79375 w 59"/>
                      <a:gd name="T29" fmla="*/ 60325 h 89"/>
                      <a:gd name="T30" fmla="*/ 76200 w 59"/>
                      <a:gd name="T31" fmla="*/ 47625 h 89"/>
                      <a:gd name="T32" fmla="*/ 76200 w 59"/>
                      <a:gd name="T33" fmla="*/ 41275 h 89"/>
                      <a:gd name="T34" fmla="*/ 71438 w 59"/>
                      <a:gd name="T35" fmla="*/ 33338 h 89"/>
                      <a:gd name="T36" fmla="*/ 68263 w 59"/>
                      <a:gd name="T37" fmla="*/ 25400 h 89"/>
                      <a:gd name="T38" fmla="*/ 65088 w 59"/>
                      <a:gd name="T39" fmla="*/ 19050 h 89"/>
                      <a:gd name="T40" fmla="*/ 60325 w 59"/>
                      <a:gd name="T41" fmla="*/ 11113 h 89"/>
                      <a:gd name="T42" fmla="*/ 57150 w 59"/>
                      <a:gd name="T43" fmla="*/ 11113 h 89"/>
                      <a:gd name="T44" fmla="*/ 57150 w 59"/>
                      <a:gd name="T45" fmla="*/ 6350 h 89"/>
                      <a:gd name="T46" fmla="*/ 53975 w 59"/>
                      <a:gd name="T47" fmla="*/ 6350 h 89"/>
                      <a:gd name="T48" fmla="*/ 49213 w 59"/>
                      <a:gd name="T49" fmla="*/ 3175 h 89"/>
                      <a:gd name="T50" fmla="*/ 46038 w 59"/>
                      <a:gd name="T51" fmla="*/ 3175 h 89"/>
                      <a:gd name="T52" fmla="*/ 46038 w 59"/>
                      <a:gd name="T53" fmla="*/ 3175 h 89"/>
                      <a:gd name="T54" fmla="*/ 41275 w 59"/>
                      <a:gd name="T55" fmla="*/ 0 h 89"/>
                      <a:gd name="T56" fmla="*/ 41275 w 59"/>
                      <a:gd name="T57" fmla="*/ 0 h 89"/>
                      <a:gd name="T58" fmla="*/ 38100 w 59"/>
                      <a:gd name="T59" fmla="*/ 6350 h 89"/>
                      <a:gd name="T60" fmla="*/ 38100 w 59"/>
                      <a:gd name="T61" fmla="*/ 22225 h 89"/>
                      <a:gd name="T62" fmla="*/ 30163 w 59"/>
                      <a:gd name="T63" fmla="*/ 19050 h 89"/>
                      <a:gd name="T64" fmla="*/ 26988 w 59"/>
                      <a:gd name="T65" fmla="*/ 25400 h 89"/>
                      <a:gd name="T66" fmla="*/ 19050 w 59"/>
                      <a:gd name="T67" fmla="*/ 25400 h 89"/>
                      <a:gd name="T68" fmla="*/ 19050 w 59"/>
                      <a:gd name="T69" fmla="*/ 14288 h 89"/>
                      <a:gd name="T70" fmla="*/ 7938 w 59"/>
                      <a:gd name="T71" fmla="*/ 6350 h 89"/>
                      <a:gd name="T72" fmla="*/ 0 w 59"/>
                      <a:gd name="T73" fmla="*/ 6350 h 89"/>
                      <a:gd name="T74" fmla="*/ 0 w 59"/>
                      <a:gd name="T75" fmla="*/ 19050 h 89"/>
                      <a:gd name="T76" fmla="*/ 0 w 59"/>
                      <a:gd name="T77" fmla="*/ 25400 h 89"/>
                      <a:gd name="T78" fmla="*/ 0 w 59"/>
                      <a:gd name="T79" fmla="*/ 36513 h 89"/>
                      <a:gd name="T80" fmla="*/ 0 w 59"/>
                      <a:gd name="T81" fmla="*/ 44450 h 89"/>
                      <a:gd name="T82" fmla="*/ 4763 w 59"/>
                      <a:gd name="T83" fmla="*/ 44450 h 89"/>
                      <a:gd name="T84" fmla="*/ 4763 w 59"/>
                      <a:gd name="T85" fmla="*/ 55563 h 89"/>
                      <a:gd name="T86" fmla="*/ 7938 w 59"/>
                      <a:gd name="T87" fmla="*/ 66675 h 89"/>
                      <a:gd name="T88" fmla="*/ 7938 w 59"/>
                      <a:gd name="T89" fmla="*/ 71438 h 89"/>
                      <a:gd name="T90" fmla="*/ 7938 w 59"/>
                      <a:gd name="T91" fmla="*/ 74613 h 89"/>
                      <a:gd name="T92" fmla="*/ 12700 w 59"/>
                      <a:gd name="T93" fmla="*/ 82550 h 89"/>
                      <a:gd name="T94" fmla="*/ 12700 w 59"/>
                      <a:gd name="T95" fmla="*/ 85725 h 89"/>
                      <a:gd name="T96" fmla="*/ 19050 w 59"/>
                      <a:gd name="T97" fmla="*/ 88900 h 89"/>
                      <a:gd name="T98" fmla="*/ 23813 w 59"/>
                      <a:gd name="T99" fmla="*/ 96838 h 89"/>
                      <a:gd name="T100" fmla="*/ 23813 w 59"/>
                      <a:gd name="T101" fmla="*/ 104775 h 89"/>
                      <a:gd name="T102" fmla="*/ 23813 w 59"/>
                      <a:gd name="T103" fmla="*/ 112713 h 89"/>
                      <a:gd name="T104" fmla="*/ 30163 w 59"/>
                      <a:gd name="T105" fmla="*/ 115888 h 89"/>
                      <a:gd name="T106" fmla="*/ 41275 w 59"/>
                      <a:gd name="T107" fmla="*/ 119063 h 89"/>
                      <a:gd name="T108" fmla="*/ 49213 w 59"/>
                      <a:gd name="T109" fmla="*/ 127000 h 89"/>
                      <a:gd name="T110" fmla="*/ 53975 w 59"/>
                      <a:gd name="T111" fmla="*/ 134938 h 89"/>
                      <a:gd name="T112" fmla="*/ 57150 w 59"/>
                      <a:gd name="T113" fmla="*/ 138113 h 89"/>
                      <a:gd name="T114" fmla="*/ 60325 w 59"/>
                      <a:gd name="T115" fmla="*/ 138113 h 89"/>
                      <a:gd name="T116" fmla="*/ 65088 w 59"/>
                      <a:gd name="T117" fmla="*/ 138113 h 89"/>
                      <a:gd name="T118" fmla="*/ 68263 w 59"/>
                      <a:gd name="T119" fmla="*/ 141288 h 89"/>
                      <a:gd name="T120" fmla="*/ 68263 w 59"/>
                      <a:gd name="T121" fmla="*/ 141288 h 89"/>
                      <a:gd name="T122" fmla="*/ 68263 w 59"/>
                      <a:gd name="T123" fmla="*/ 141288 h 89"/>
                      <a:gd name="T124" fmla="*/ 68263 w 59"/>
                      <a:gd name="T125" fmla="*/ 141288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
                      <a:gd name="T190" fmla="*/ 0 h 89"/>
                      <a:gd name="T191" fmla="*/ 59 w 59"/>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 h="89">
                        <a:moveTo>
                          <a:pt x="43" y="89"/>
                        </a:moveTo>
                        <a:lnTo>
                          <a:pt x="50" y="85"/>
                        </a:lnTo>
                        <a:lnTo>
                          <a:pt x="59" y="87"/>
                        </a:lnTo>
                        <a:lnTo>
                          <a:pt x="59" y="82"/>
                        </a:lnTo>
                        <a:lnTo>
                          <a:pt x="57" y="78"/>
                        </a:lnTo>
                        <a:lnTo>
                          <a:pt x="57" y="73"/>
                        </a:lnTo>
                        <a:lnTo>
                          <a:pt x="55" y="68"/>
                        </a:lnTo>
                        <a:lnTo>
                          <a:pt x="50" y="68"/>
                        </a:lnTo>
                        <a:lnTo>
                          <a:pt x="50" y="64"/>
                        </a:lnTo>
                        <a:lnTo>
                          <a:pt x="50" y="59"/>
                        </a:lnTo>
                        <a:lnTo>
                          <a:pt x="48" y="54"/>
                        </a:lnTo>
                        <a:lnTo>
                          <a:pt x="48" y="49"/>
                        </a:lnTo>
                        <a:lnTo>
                          <a:pt x="50" y="49"/>
                        </a:lnTo>
                        <a:lnTo>
                          <a:pt x="50" y="42"/>
                        </a:lnTo>
                        <a:lnTo>
                          <a:pt x="50" y="38"/>
                        </a:lnTo>
                        <a:lnTo>
                          <a:pt x="48" y="30"/>
                        </a:lnTo>
                        <a:lnTo>
                          <a:pt x="48" y="26"/>
                        </a:lnTo>
                        <a:lnTo>
                          <a:pt x="45" y="21"/>
                        </a:lnTo>
                        <a:lnTo>
                          <a:pt x="43" y="16"/>
                        </a:lnTo>
                        <a:lnTo>
                          <a:pt x="41" y="12"/>
                        </a:lnTo>
                        <a:lnTo>
                          <a:pt x="38" y="7"/>
                        </a:lnTo>
                        <a:lnTo>
                          <a:pt x="36" y="7"/>
                        </a:lnTo>
                        <a:lnTo>
                          <a:pt x="36" y="4"/>
                        </a:lnTo>
                        <a:lnTo>
                          <a:pt x="34" y="4"/>
                        </a:lnTo>
                        <a:lnTo>
                          <a:pt x="31" y="2"/>
                        </a:lnTo>
                        <a:lnTo>
                          <a:pt x="29" y="2"/>
                        </a:lnTo>
                        <a:lnTo>
                          <a:pt x="26" y="0"/>
                        </a:lnTo>
                        <a:lnTo>
                          <a:pt x="24" y="4"/>
                        </a:lnTo>
                        <a:lnTo>
                          <a:pt x="24" y="14"/>
                        </a:lnTo>
                        <a:lnTo>
                          <a:pt x="19" y="12"/>
                        </a:lnTo>
                        <a:lnTo>
                          <a:pt x="17" y="16"/>
                        </a:lnTo>
                        <a:lnTo>
                          <a:pt x="12" y="16"/>
                        </a:lnTo>
                        <a:lnTo>
                          <a:pt x="12" y="9"/>
                        </a:lnTo>
                        <a:lnTo>
                          <a:pt x="5" y="4"/>
                        </a:lnTo>
                        <a:lnTo>
                          <a:pt x="0" y="4"/>
                        </a:lnTo>
                        <a:lnTo>
                          <a:pt x="0" y="12"/>
                        </a:lnTo>
                        <a:lnTo>
                          <a:pt x="0" y="16"/>
                        </a:lnTo>
                        <a:lnTo>
                          <a:pt x="0" y="23"/>
                        </a:lnTo>
                        <a:lnTo>
                          <a:pt x="0" y="28"/>
                        </a:lnTo>
                        <a:lnTo>
                          <a:pt x="3" y="28"/>
                        </a:lnTo>
                        <a:lnTo>
                          <a:pt x="3" y="35"/>
                        </a:lnTo>
                        <a:lnTo>
                          <a:pt x="5" y="42"/>
                        </a:lnTo>
                        <a:lnTo>
                          <a:pt x="5" y="45"/>
                        </a:lnTo>
                        <a:lnTo>
                          <a:pt x="5" y="47"/>
                        </a:lnTo>
                        <a:lnTo>
                          <a:pt x="8" y="52"/>
                        </a:lnTo>
                        <a:lnTo>
                          <a:pt x="8" y="54"/>
                        </a:lnTo>
                        <a:lnTo>
                          <a:pt x="12" y="56"/>
                        </a:lnTo>
                        <a:lnTo>
                          <a:pt x="15" y="61"/>
                        </a:lnTo>
                        <a:lnTo>
                          <a:pt x="15" y="66"/>
                        </a:lnTo>
                        <a:lnTo>
                          <a:pt x="15" y="71"/>
                        </a:lnTo>
                        <a:lnTo>
                          <a:pt x="19" y="73"/>
                        </a:lnTo>
                        <a:lnTo>
                          <a:pt x="26" y="75"/>
                        </a:lnTo>
                        <a:lnTo>
                          <a:pt x="31" y="80"/>
                        </a:lnTo>
                        <a:lnTo>
                          <a:pt x="34" y="85"/>
                        </a:lnTo>
                        <a:lnTo>
                          <a:pt x="36" y="87"/>
                        </a:lnTo>
                        <a:lnTo>
                          <a:pt x="38" y="87"/>
                        </a:lnTo>
                        <a:lnTo>
                          <a:pt x="41" y="87"/>
                        </a:lnTo>
                        <a:lnTo>
                          <a:pt x="43" y="89"/>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48" name="Laos">
                  <a:extLst>
                    <a:ext uri="{FF2B5EF4-FFF2-40B4-BE49-F238E27FC236}">
                      <a16:creationId xmlns:a16="http://schemas.microsoft.com/office/drawing/2014/main" id="{CE394447-7DA7-D352-52BA-9A7C2624AEE9}"/>
                    </a:ext>
                  </a:extLst>
                </p:cNvPr>
                <p:cNvSpPr>
                  <a:spLocks/>
                </p:cNvSpPr>
                <p:nvPr/>
              </p:nvSpPr>
              <p:spPr bwMode="auto">
                <a:xfrm>
                  <a:off x="4628664" y="2744495"/>
                  <a:ext cx="108756" cy="182501"/>
                </a:xfrm>
                <a:custGeom>
                  <a:avLst/>
                  <a:gdLst>
                    <a:gd name="T0" fmla="*/ 127000 w 106"/>
                    <a:gd name="T1" fmla="*/ 258763 h 177"/>
                    <a:gd name="T2" fmla="*/ 127000 w 106"/>
                    <a:gd name="T3" fmla="*/ 244475 h 177"/>
                    <a:gd name="T4" fmla="*/ 119063 w 106"/>
                    <a:gd name="T5" fmla="*/ 220663 h 177"/>
                    <a:gd name="T6" fmla="*/ 107950 w 106"/>
                    <a:gd name="T7" fmla="*/ 206375 h 177"/>
                    <a:gd name="T8" fmla="*/ 101600 w 106"/>
                    <a:gd name="T9" fmla="*/ 184150 h 177"/>
                    <a:gd name="T10" fmla="*/ 93663 w 106"/>
                    <a:gd name="T11" fmla="*/ 153988 h 177"/>
                    <a:gd name="T12" fmla="*/ 74613 w 106"/>
                    <a:gd name="T13" fmla="*/ 150813 h 177"/>
                    <a:gd name="T14" fmla="*/ 60325 w 106"/>
                    <a:gd name="T15" fmla="*/ 138113 h 177"/>
                    <a:gd name="T16" fmla="*/ 44450 w 106"/>
                    <a:gd name="T17" fmla="*/ 146050 h 177"/>
                    <a:gd name="T18" fmla="*/ 33338 w 106"/>
                    <a:gd name="T19" fmla="*/ 157163 h 177"/>
                    <a:gd name="T20" fmla="*/ 19050 w 106"/>
                    <a:gd name="T21" fmla="*/ 150813 h 177"/>
                    <a:gd name="T22" fmla="*/ 7938 w 106"/>
                    <a:gd name="T23" fmla="*/ 138113 h 177"/>
                    <a:gd name="T24" fmla="*/ 7938 w 106"/>
                    <a:gd name="T25" fmla="*/ 123825 h 177"/>
                    <a:gd name="T26" fmla="*/ 14288 w 106"/>
                    <a:gd name="T27" fmla="*/ 101600 h 177"/>
                    <a:gd name="T28" fmla="*/ 0 w 106"/>
                    <a:gd name="T29" fmla="*/ 104775 h 177"/>
                    <a:gd name="T30" fmla="*/ 7938 w 106"/>
                    <a:gd name="T31" fmla="*/ 82550 h 177"/>
                    <a:gd name="T32" fmla="*/ 14288 w 106"/>
                    <a:gd name="T33" fmla="*/ 60325 h 177"/>
                    <a:gd name="T34" fmla="*/ 22225 w 106"/>
                    <a:gd name="T35" fmla="*/ 60325 h 177"/>
                    <a:gd name="T36" fmla="*/ 33338 w 106"/>
                    <a:gd name="T37" fmla="*/ 38100 h 177"/>
                    <a:gd name="T38" fmla="*/ 30163 w 106"/>
                    <a:gd name="T39" fmla="*/ 3175 h 177"/>
                    <a:gd name="T40" fmla="*/ 55563 w 106"/>
                    <a:gd name="T41" fmla="*/ 15875 h 177"/>
                    <a:gd name="T42" fmla="*/ 60325 w 106"/>
                    <a:gd name="T43" fmla="*/ 30163 h 177"/>
                    <a:gd name="T44" fmla="*/ 74613 w 106"/>
                    <a:gd name="T45" fmla="*/ 44450 h 177"/>
                    <a:gd name="T46" fmla="*/ 93663 w 106"/>
                    <a:gd name="T47" fmla="*/ 41275 h 177"/>
                    <a:gd name="T48" fmla="*/ 112713 w 106"/>
                    <a:gd name="T49" fmla="*/ 52388 h 177"/>
                    <a:gd name="T50" fmla="*/ 104775 w 106"/>
                    <a:gd name="T51" fmla="*/ 71438 h 177"/>
                    <a:gd name="T52" fmla="*/ 101600 w 106"/>
                    <a:gd name="T53" fmla="*/ 101600 h 177"/>
                    <a:gd name="T54" fmla="*/ 82550 w 106"/>
                    <a:gd name="T55" fmla="*/ 104775 h 177"/>
                    <a:gd name="T56" fmla="*/ 101600 w 106"/>
                    <a:gd name="T57" fmla="*/ 127000 h 177"/>
                    <a:gd name="T58" fmla="*/ 119063 w 106"/>
                    <a:gd name="T59" fmla="*/ 161925 h 177"/>
                    <a:gd name="T60" fmla="*/ 127000 w 106"/>
                    <a:gd name="T61" fmla="*/ 176213 h 177"/>
                    <a:gd name="T62" fmla="*/ 146050 w 106"/>
                    <a:gd name="T63" fmla="*/ 195263 h 177"/>
                    <a:gd name="T64" fmla="*/ 157163 w 106"/>
                    <a:gd name="T65" fmla="*/ 217488 h 177"/>
                    <a:gd name="T66" fmla="*/ 168275 w 106"/>
                    <a:gd name="T67" fmla="*/ 236538 h 177"/>
                    <a:gd name="T68" fmla="*/ 168275 w 106"/>
                    <a:gd name="T69" fmla="*/ 261938 h 177"/>
                    <a:gd name="T70" fmla="*/ 149225 w 106"/>
                    <a:gd name="T71" fmla="*/ 258763 h 177"/>
                    <a:gd name="T72" fmla="*/ 134938 w 106"/>
                    <a:gd name="T73" fmla="*/ 266700 h 177"/>
                    <a:gd name="T74" fmla="*/ 127000 w 106"/>
                    <a:gd name="T75" fmla="*/ 280988 h 177"/>
                    <a:gd name="T76" fmla="*/ 119063 w 106"/>
                    <a:gd name="T77" fmla="*/ 266700 h 177"/>
                    <a:gd name="T78" fmla="*/ 119063 w 106"/>
                    <a:gd name="T79" fmla="*/ 266700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177"/>
                    <a:gd name="T122" fmla="*/ 106 w 106"/>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177">
                      <a:moveTo>
                        <a:pt x="75" y="168"/>
                      </a:moveTo>
                      <a:lnTo>
                        <a:pt x="80" y="163"/>
                      </a:lnTo>
                      <a:lnTo>
                        <a:pt x="80" y="156"/>
                      </a:lnTo>
                      <a:lnTo>
                        <a:pt x="80" y="154"/>
                      </a:lnTo>
                      <a:lnTo>
                        <a:pt x="78" y="147"/>
                      </a:lnTo>
                      <a:lnTo>
                        <a:pt x="75" y="139"/>
                      </a:lnTo>
                      <a:lnTo>
                        <a:pt x="75" y="135"/>
                      </a:lnTo>
                      <a:lnTo>
                        <a:pt x="68" y="130"/>
                      </a:lnTo>
                      <a:lnTo>
                        <a:pt x="66" y="125"/>
                      </a:lnTo>
                      <a:lnTo>
                        <a:pt x="64" y="116"/>
                      </a:lnTo>
                      <a:lnTo>
                        <a:pt x="64" y="109"/>
                      </a:lnTo>
                      <a:lnTo>
                        <a:pt x="59" y="97"/>
                      </a:lnTo>
                      <a:lnTo>
                        <a:pt x="54" y="97"/>
                      </a:lnTo>
                      <a:lnTo>
                        <a:pt x="47" y="95"/>
                      </a:lnTo>
                      <a:lnTo>
                        <a:pt x="42" y="87"/>
                      </a:lnTo>
                      <a:lnTo>
                        <a:pt x="38" y="87"/>
                      </a:lnTo>
                      <a:lnTo>
                        <a:pt x="33" y="90"/>
                      </a:lnTo>
                      <a:lnTo>
                        <a:pt x="28" y="92"/>
                      </a:lnTo>
                      <a:lnTo>
                        <a:pt x="26" y="99"/>
                      </a:lnTo>
                      <a:lnTo>
                        <a:pt x="21" y="99"/>
                      </a:lnTo>
                      <a:lnTo>
                        <a:pt x="19" y="97"/>
                      </a:lnTo>
                      <a:lnTo>
                        <a:pt x="12" y="95"/>
                      </a:lnTo>
                      <a:lnTo>
                        <a:pt x="7" y="95"/>
                      </a:lnTo>
                      <a:lnTo>
                        <a:pt x="5" y="87"/>
                      </a:lnTo>
                      <a:lnTo>
                        <a:pt x="2" y="83"/>
                      </a:lnTo>
                      <a:lnTo>
                        <a:pt x="5" y="78"/>
                      </a:lnTo>
                      <a:lnTo>
                        <a:pt x="9" y="71"/>
                      </a:lnTo>
                      <a:lnTo>
                        <a:pt x="9" y="64"/>
                      </a:lnTo>
                      <a:lnTo>
                        <a:pt x="2" y="66"/>
                      </a:lnTo>
                      <a:lnTo>
                        <a:pt x="0" y="66"/>
                      </a:lnTo>
                      <a:lnTo>
                        <a:pt x="0" y="61"/>
                      </a:lnTo>
                      <a:lnTo>
                        <a:pt x="5" y="52"/>
                      </a:lnTo>
                      <a:lnTo>
                        <a:pt x="2" y="45"/>
                      </a:lnTo>
                      <a:lnTo>
                        <a:pt x="9" y="38"/>
                      </a:lnTo>
                      <a:lnTo>
                        <a:pt x="12" y="38"/>
                      </a:lnTo>
                      <a:lnTo>
                        <a:pt x="14" y="38"/>
                      </a:lnTo>
                      <a:lnTo>
                        <a:pt x="21" y="33"/>
                      </a:lnTo>
                      <a:lnTo>
                        <a:pt x="21" y="24"/>
                      </a:lnTo>
                      <a:lnTo>
                        <a:pt x="16" y="10"/>
                      </a:lnTo>
                      <a:lnTo>
                        <a:pt x="19" y="2"/>
                      </a:lnTo>
                      <a:lnTo>
                        <a:pt x="26" y="0"/>
                      </a:lnTo>
                      <a:lnTo>
                        <a:pt x="35" y="10"/>
                      </a:lnTo>
                      <a:lnTo>
                        <a:pt x="35" y="14"/>
                      </a:lnTo>
                      <a:lnTo>
                        <a:pt x="38" y="19"/>
                      </a:lnTo>
                      <a:lnTo>
                        <a:pt x="45" y="24"/>
                      </a:lnTo>
                      <a:lnTo>
                        <a:pt x="47" y="28"/>
                      </a:lnTo>
                      <a:lnTo>
                        <a:pt x="54" y="31"/>
                      </a:lnTo>
                      <a:lnTo>
                        <a:pt x="59" y="26"/>
                      </a:lnTo>
                      <a:lnTo>
                        <a:pt x="66" y="26"/>
                      </a:lnTo>
                      <a:lnTo>
                        <a:pt x="71" y="33"/>
                      </a:lnTo>
                      <a:lnTo>
                        <a:pt x="71" y="43"/>
                      </a:lnTo>
                      <a:lnTo>
                        <a:pt x="66" y="45"/>
                      </a:lnTo>
                      <a:lnTo>
                        <a:pt x="66" y="59"/>
                      </a:lnTo>
                      <a:lnTo>
                        <a:pt x="64" y="64"/>
                      </a:lnTo>
                      <a:lnTo>
                        <a:pt x="56" y="64"/>
                      </a:lnTo>
                      <a:lnTo>
                        <a:pt x="52" y="66"/>
                      </a:lnTo>
                      <a:lnTo>
                        <a:pt x="54" y="76"/>
                      </a:lnTo>
                      <a:lnTo>
                        <a:pt x="64" y="80"/>
                      </a:lnTo>
                      <a:lnTo>
                        <a:pt x="68" y="92"/>
                      </a:lnTo>
                      <a:lnTo>
                        <a:pt x="75" y="102"/>
                      </a:lnTo>
                      <a:lnTo>
                        <a:pt x="80" y="106"/>
                      </a:lnTo>
                      <a:lnTo>
                        <a:pt x="80" y="111"/>
                      </a:lnTo>
                      <a:lnTo>
                        <a:pt x="85" y="118"/>
                      </a:lnTo>
                      <a:lnTo>
                        <a:pt x="92" y="123"/>
                      </a:lnTo>
                      <a:lnTo>
                        <a:pt x="97" y="130"/>
                      </a:lnTo>
                      <a:lnTo>
                        <a:pt x="99" y="137"/>
                      </a:lnTo>
                      <a:lnTo>
                        <a:pt x="104" y="142"/>
                      </a:lnTo>
                      <a:lnTo>
                        <a:pt x="106" y="149"/>
                      </a:lnTo>
                      <a:lnTo>
                        <a:pt x="106" y="161"/>
                      </a:lnTo>
                      <a:lnTo>
                        <a:pt x="106" y="165"/>
                      </a:lnTo>
                      <a:lnTo>
                        <a:pt x="99" y="168"/>
                      </a:lnTo>
                      <a:lnTo>
                        <a:pt x="94" y="163"/>
                      </a:lnTo>
                      <a:lnTo>
                        <a:pt x="90" y="161"/>
                      </a:lnTo>
                      <a:lnTo>
                        <a:pt x="85" y="168"/>
                      </a:lnTo>
                      <a:lnTo>
                        <a:pt x="85" y="175"/>
                      </a:lnTo>
                      <a:lnTo>
                        <a:pt x="80" y="177"/>
                      </a:lnTo>
                      <a:lnTo>
                        <a:pt x="75" y="172"/>
                      </a:lnTo>
                      <a:lnTo>
                        <a:pt x="75" y="168"/>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49" name="Japan">
                  <a:extLst>
                    <a:ext uri="{FF2B5EF4-FFF2-40B4-BE49-F238E27FC236}">
                      <a16:creationId xmlns:a16="http://schemas.microsoft.com/office/drawing/2014/main" id="{1D0B6AB6-7A13-6F49-7427-26917B80C8AA}"/>
                    </a:ext>
                  </a:extLst>
                </p:cNvPr>
                <p:cNvGrpSpPr/>
                <p:nvPr/>
              </p:nvGrpSpPr>
              <p:grpSpPr>
                <a:xfrm>
                  <a:off x="5058147" y="2245439"/>
                  <a:ext cx="299119" cy="425832"/>
                  <a:chOff x="7500200" y="1722226"/>
                  <a:chExt cx="457200" cy="655638"/>
                </a:xfrm>
                <a:solidFill>
                  <a:schemeClr val="bg2"/>
                </a:solidFill>
              </p:grpSpPr>
              <p:sp>
                <p:nvSpPr>
                  <p:cNvPr id="125" name="Freeform 2010">
                    <a:extLst>
                      <a:ext uri="{FF2B5EF4-FFF2-40B4-BE49-F238E27FC236}">
                        <a16:creationId xmlns:a16="http://schemas.microsoft.com/office/drawing/2014/main" id="{A913AB13-B360-E1D1-CC7C-24D7B2377612}"/>
                      </a:ext>
                    </a:extLst>
                  </p:cNvPr>
                  <p:cNvSpPr>
                    <a:spLocks/>
                  </p:cNvSpPr>
                  <p:nvPr/>
                </p:nvSpPr>
                <p:spPr bwMode="auto">
                  <a:xfrm>
                    <a:off x="7514488" y="2363576"/>
                    <a:ext cx="11113" cy="14288"/>
                  </a:xfrm>
                  <a:custGeom>
                    <a:avLst/>
                    <a:gdLst>
                      <a:gd name="T0" fmla="*/ 7938 w 7"/>
                      <a:gd name="T1" fmla="*/ 3175 h 9"/>
                      <a:gd name="T2" fmla="*/ 3175 w 7"/>
                      <a:gd name="T3" fmla="*/ 3175 h 9"/>
                      <a:gd name="T4" fmla="*/ 3175 w 7"/>
                      <a:gd name="T5" fmla="*/ 11113 h 9"/>
                      <a:gd name="T6" fmla="*/ 0 w 7"/>
                      <a:gd name="T7" fmla="*/ 14288 h 9"/>
                      <a:gd name="T8" fmla="*/ 3175 w 7"/>
                      <a:gd name="T9" fmla="*/ 14288 h 9"/>
                      <a:gd name="T10" fmla="*/ 3175 w 7"/>
                      <a:gd name="T11" fmla="*/ 14288 h 9"/>
                      <a:gd name="T12" fmla="*/ 3175 w 7"/>
                      <a:gd name="T13" fmla="*/ 14288 h 9"/>
                      <a:gd name="T14" fmla="*/ 3175 w 7"/>
                      <a:gd name="T15" fmla="*/ 14288 h 9"/>
                      <a:gd name="T16" fmla="*/ 7938 w 7"/>
                      <a:gd name="T17" fmla="*/ 14288 h 9"/>
                      <a:gd name="T18" fmla="*/ 7938 w 7"/>
                      <a:gd name="T19" fmla="*/ 11113 h 9"/>
                      <a:gd name="T20" fmla="*/ 11113 w 7"/>
                      <a:gd name="T21" fmla="*/ 3175 h 9"/>
                      <a:gd name="T22" fmla="*/ 11113 w 7"/>
                      <a:gd name="T23" fmla="*/ 3175 h 9"/>
                      <a:gd name="T24" fmla="*/ 11113 w 7"/>
                      <a:gd name="T25" fmla="*/ 0 h 9"/>
                      <a:gd name="T26" fmla="*/ 11113 w 7"/>
                      <a:gd name="T27" fmla="*/ 0 h 9"/>
                      <a:gd name="T28" fmla="*/ 11113 w 7"/>
                      <a:gd name="T29" fmla="*/ 0 h 9"/>
                      <a:gd name="T30" fmla="*/ 7938 w 7"/>
                      <a:gd name="T31" fmla="*/ 0 h 9"/>
                      <a:gd name="T32" fmla="*/ 7938 w 7"/>
                      <a:gd name="T33" fmla="*/ 3175 h 9"/>
                      <a:gd name="T34" fmla="*/ 7938 w 7"/>
                      <a:gd name="T35" fmla="*/ 3175 h 9"/>
                      <a:gd name="T36" fmla="*/ 7938 w 7"/>
                      <a:gd name="T37" fmla="*/ 3175 h 9"/>
                      <a:gd name="T38" fmla="*/ 7938 w 7"/>
                      <a:gd name="T39" fmla="*/ 3175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9"/>
                      <a:gd name="T62" fmla="*/ 7 w 7"/>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9">
                        <a:moveTo>
                          <a:pt x="5" y="2"/>
                        </a:moveTo>
                        <a:lnTo>
                          <a:pt x="2" y="2"/>
                        </a:lnTo>
                        <a:lnTo>
                          <a:pt x="2" y="7"/>
                        </a:lnTo>
                        <a:lnTo>
                          <a:pt x="0" y="9"/>
                        </a:lnTo>
                        <a:lnTo>
                          <a:pt x="2" y="9"/>
                        </a:lnTo>
                        <a:lnTo>
                          <a:pt x="5" y="9"/>
                        </a:lnTo>
                        <a:lnTo>
                          <a:pt x="5" y="7"/>
                        </a:lnTo>
                        <a:lnTo>
                          <a:pt x="7" y="2"/>
                        </a:lnTo>
                        <a:lnTo>
                          <a:pt x="7" y="0"/>
                        </a:lnTo>
                        <a:lnTo>
                          <a:pt x="5" y="0"/>
                        </a:lnTo>
                        <a:lnTo>
                          <a:pt x="5" y="2"/>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6" name="Freeform 2011">
                    <a:extLst>
                      <a:ext uri="{FF2B5EF4-FFF2-40B4-BE49-F238E27FC236}">
                        <a16:creationId xmlns:a16="http://schemas.microsoft.com/office/drawing/2014/main" id="{62070B0D-37B5-CAFD-9F12-B9DBBE3BD5D3}"/>
                      </a:ext>
                    </a:extLst>
                  </p:cNvPr>
                  <p:cNvSpPr>
                    <a:spLocks/>
                  </p:cNvSpPr>
                  <p:nvPr/>
                </p:nvSpPr>
                <p:spPr bwMode="auto">
                  <a:xfrm>
                    <a:off x="7500200" y="2358814"/>
                    <a:ext cx="3175" cy="7938"/>
                  </a:xfrm>
                  <a:custGeom>
                    <a:avLst/>
                    <a:gdLst>
                      <a:gd name="T0" fmla="*/ 0 w 2"/>
                      <a:gd name="T1" fmla="*/ 0 h 5"/>
                      <a:gd name="T2" fmla="*/ 3175 w 2"/>
                      <a:gd name="T3" fmla="*/ 7938 h 5"/>
                      <a:gd name="T4" fmla="*/ 3175 w 2"/>
                      <a:gd name="T5" fmla="*/ 4763 h 5"/>
                      <a:gd name="T6" fmla="*/ 3175 w 2"/>
                      <a:gd name="T7" fmla="*/ 0 h 5"/>
                      <a:gd name="T8" fmla="*/ 3175 w 2"/>
                      <a:gd name="T9" fmla="*/ 0 h 5"/>
                      <a:gd name="T10" fmla="*/ 3175 w 2"/>
                      <a:gd name="T11" fmla="*/ 0 h 5"/>
                      <a:gd name="T12" fmla="*/ 3175 w 2"/>
                      <a:gd name="T13" fmla="*/ 0 h 5"/>
                      <a:gd name="T14" fmla="*/ 0 w 2"/>
                      <a:gd name="T15" fmla="*/ 0 h 5"/>
                      <a:gd name="T16" fmla="*/ 0 w 2"/>
                      <a:gd name="T17" fmla="*/ 0 h 5"/>
                      <a:gd name="T18" fmla="*/ 0 w 2"/>
                      <a:gd name="T19" fmla="*/ 0 h 5"/>
                      <a:gd name="T20" fmla="*/ 0 w 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0"/>
                        </a:moveTo>
                        <a:lnTo>
                          <a:pt x="2" y="5"/>
                        </a:lnTo>
                        <a:lnTo>
                          <a:pt x="2" y="3"/>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7" name="Freeform 2012">
                    <a:extLst>
                      <a:ext uri="{FF2B5EF4-FFF2-40B4-BE49-F238E27FC236}">
                        <a16:creationId xmlns:a16="http://schemas.microsoft.com/office/drawing/2014/main" id="{7DF860BF-B5C3-6135-BA9D-5CD288B4CF0D}"/>
                      </a:ext>
                    </a:extLst>
                  </p:cNvPr>
                  <p:cNvSpPr>
                    <a:spLocks/>
                  </p:cNvSpPr>
                  <p:nvPr/>
                </p:nvSpPr>
                <p:spPr bwMode="auto">
                  <a:xfrm>
                    <a:off x="7593863" y="2242926"/>
                    <a:ext cx="6350" cy="11113"/>
                  </a:xfrm>
                  <a:custGeom>
                    <a:avLst/>
                    <a:gdLst>
                      <a:gd name="T0" fmla="*/ 3175 w 4"/>
                      <a:gd name="T1" fmla="*/ 0 h 7"/>
                      <a:gd name="T2" fmla="*/ 3175 w 4"/>
                      <a:gd name="T3" fmla="*/ 4763 h 7"/>
                      <a:gd name="T4" fmla="*/ 0 w 4"/>
                      <a:gd name="T5" fmla="*/ 7938 h 7"/>
                      <a:gd name="T6" fmla="*/ 0 w 4"/>
                      <a:gd name="T7" fmla="*/ 11113 h 7"/>
                      <a:gd name="T8" fmla="*/ 0 w 4"/>
                      <a:gd name="T9" fmla="*/ 11113 h 7"/>
                      <a:gd name="T10" fmla="*/ 3175 w 4"/>
                      <a:gd name="T11" fmla="*/ 11113 h 7"/>
                      <a:gd name="T12" fmla="*/ 3175 w 4"/>
                      <a:gd name="T13" fmla="*/ 11113 h 7"/>
                      <a:gd name="T14" fmla="*/ 3175 w 4"/>
                      <a:gd name="T15" fmla="*/ 11113 h 7"/>
                      <a:gd name="T16" fmla="*/ 3175 w 4"/>
                      <a:gd name="T17" fmla="*/ 7938 h 7"/>
                      <a:gd name="T18" fmla="*/ 6350 w 4"/>
                      <a:gd name="T19" fmla="*/ 4763 h 7"/>
                      <a:gd name="T20" fmla="*/ 6350 w 4"/>
                      <a:gd name="T21" fmla="*/ 0 h 7"/>
                      <a:gd name="T22" fmla="*/ 6350 w 4"/>
                      <a:gd name="T23" fmla="*/ 0 h 7"/>
                      <a:gd name="T24" fmla="*/ 6350 w 4"/>
                      <a:gd name="T25" fmla="*/ 0 h 7"/>
                      <a:gd name="T26" fmla="*/ 6350 w 4"/>
                      <a:gd name="T27" fmla="*/ 0 h 7"/>
                      <a:gd name="T28" fmla="*/ 3175 w 4"/>
                      <a:gd name="T29" fmla="*/ 0 h 7"/>
                      <a:gd name="T30" fmla="*/ 3175 w 4"/>
                      <a:gd name="T31" fmla="*/ 0 h 7"/>
                      <a:gd name="T32" fmla="*/ 3175 w 4"/>
                      <a:gd name="T33" fmla="*/ 0 h 7"/>
                      <a:gd name="T34" fmla="*/ 3175 w 4"/>
                      <a:gd name="T35" fmla="*/ 0 h 7"/>
                      <a:gd name="T36" fmla="*/ 3175 w 4"/>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7"/>
                      <a:gd name="T59" fmla="*/ 4 w 4"/>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7">
                        <a:moveTo>
                          <a:pt x="2" y="0"/>
                        </a:moveTo>
                        <a:lnTo>
                          <a:pt x="2" y="3"/>
                        </a:lnTo>
                        <a:lnTo>
                          <a:pt x="0" y="5"/>
                        </a:lnTo>
                        <a:lnTo>
                          <a:pt x="0" y="7"/>
                        </a:lnTo>
                        <a:lnTo>
                          <a:pt x="2" y="7"/>
                        </a:lnTo>
                        <a:lnTo>
                          <a:pt x="2" y="5"/>
                        </a:lnTo>
                        <a:lnTo>
                          <a:pt x="4" y="3"/>
                        </a:lnTo>
                        <a:lnTo>
                          <a:pt x="4"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8" name="Freeform 2013">
                    <a:extLst>
                      <a:ext uri="{FF2B5EF4-FFF2-40B4-BE49-F238E27FC236}">
                        <a16:creationId xmlns:a16="http://schemas.microsoft.com/office/drawing/2014/main" id="{2C4DF15C-C831-9C03-903F-BA37E4E32CED}"/>
                      </a:ext>
                    </a:extLst>
                  </p:cNvPr>
                  <p:cNvSpPr>
                    <a:spLocks/>
                  </p:cNvSpPr>
                  <p:nvPr/>
                </p:nvSpPr>
                <p:spPr bwMode="auto">
                  <a:xfrm>
                    <a:off x="7563700" y="2130214"/>
                    <a:ext cx="55563" cy="101600"/>
                  </a:xfrm>
                  <a:custGeom>
                    <a:avLst/>
                    <a:gdLst>
                      <a:gd name="T0" fmla="*/ 14288 w 35"/>
                      <a:gd name="T1" fmla="*/ 15875 h 64"/>
                      <a:gd name="T2" fmla="*/ 11113 w 35"/>
                      <a:gd name="T3" fmla="*/ 19050 h 64"/>
                      <a:gd name="T4" fmla="*/ 6350 w 35"/>
                      <a:gd name="T5" fmla="*/ 15875 h 64"/>
                      <a:gd name="T6" fmla="*/ 3175 w 35"/>
                      <a:gd name="T7" fmla="*/ 11113 h 64"/>
                      <a:gd name="T8" fmla="*/ 0 w 35"/>
                      <a:gd name="T9" fmla="*/ 22225 h 64"/>
                      <a:gd name="T10" fmla="*/ 6350 w 35"/>
                      <a:gd name="T11" fmla="*/ 34925 h 64"/>
                      <a:gd name="T12" fmla="*/ 11113 w 35"/>
                      <a:gd name="T13" fmla="*/ 46038 h 64"/>
                      <a:gd name="T14" fmla="*/ 6350 w 35"/>
                      <a:gd name="T15" fmla="*/ 41275 h 64"/>
                      <a:gd name="T16" fmla="*/ 3175 w 35"/>
                      <a:gd name="T17" fmla="*/ 41275 h 64"/>
                      <a:gd name="T18" fmla="*/ 3175 w 35"/>
                      <a:gd name="T19" fmla="*/ 41275 h 64"/>
                      <a:gd name="T20" fmla="*/ 3175 w 35"/>
                      <a:gd name="T21" fmla="*/ 46038 h 64"/>
                      <a:gd name="T22" fmla="*/ 6350 w 35"/>
                      <a:gd name="T23" fmla="*/ 49213 h 64"/>
                      <a:gd name="T24" fmla="*/ 11113 w 35"/>
                      <a:gd name="T25" fmla="*/ 57150 h 64"/>
                      <a:gd name="T26" fmla="*/ 22225 w 35"/>
                      <a:gd name="T27" fmla="*/ 57150 h 64"/>
                      <a:gd name="T28" fmla="*/ 22225 w 35"/>
                      <a:gd name="T29" fmla="*/ 38100 h 64"/>
                      <a:gd name="T30" fmla="*/ 17463 w 35"/>
                      <a:gd name="T31" fmla="*/ 38100 h 64"/>
                      <a:gd name="T32" fmla="*/ 17463 w 35"/>
                      <a:gd name="T33" fmla="*/ 38100 h 64"/>
                      <a:gd name="T34" fmla="*/ 22225 w 35"/>
                      <a:gd name="T35" fmla="*/ 38100 h 64"/>
                      <a:gd name="T36" fmla="*/ 25400 w 35"/>
                      <a:gd name="T37" fmla="*/ 38100 h 64"/>
                      <a:gd name="T38" fmla="*/ 25400 w 35"/>
                      <a:gd name="T39" fmla="*/ 41275 h 64"/>
                      <a:gd name="T40" fmla="*/ 25400 w 35"/>
                      <a:gd name="T41" fmla="*/ 46038 h 64"/>
                      <a:gd name="T42" fmla="*/ 30163 w 35"/>
                      <a:gd name="T43" fmla="*/ 49213 h 64"/>
                      <a:gd name="T44" fmla="*/ 22225 w 35"/>
                      <a:gd name="T45" fmla="*/ 60325 h 64"/>
                      <a:gd name="T46" fmla="*/ 17463 w 35"/>
                      <a:gd name="T47" fmla="*/ 68263 h 64"/>
                      <a:gd name="T48" fmla="*/ 14288 w 35"/>
                      <a:gd name="T49" fmla="*/ 93663 h 64"/>
                      <a:gd name="T50" fmla="*/ 17463 w 35"/>
                      <a:gd name="T51" fmla="*/ 90488 h 64"/>
                      <a:gd name="T52" fmla="*/ 22225 w 35"/>
                      <a:gd name="T53" fmla="*/ 90488 h 64"/>
                      <a:gd name="T54" fmla="*/ 25400 w 35"/>
                      <a:gd name="T55" fmla="*/ 90488 h 64"/>
                      <a:gd name="T56" fmla="*/ 22225 w 35"/>
                      <a:gd name="T57" fmla="*/ 93663 h 64"/>
                      <a:gd name="T58" fmla="*/ 22225 w 35"/>
                      <a:gd name="T59" fmla="*/ 93663 h 64"/>
                      <a:gd name="T60" fmla="*/ 22225 w 35"/>
                      <a:gd name="T61" fmla="*/ 98425 h 64"/>
                      <a:gd name="T62" fmla="*/ 30163 w 35"/>
                      <a:gd name="T63" fmla="*/ 101600 h 64"/>
                      <a:gd name="T64" fmla="*/ 36513 w 35"/>
                      <a:gd name="T65" fmla="*/ 90488 h 64"/>
                      <a:gd name="T66" fmla="*/ 44450 w 35"/>
                      <a:gd name="T67" fmla="*/ 79375 h 64"/>
                      <a:gd name="T68" fmla="*/ 47625 w 35"/>
                      <a:gd name="T69" fmla="*/ 68263 h 64"/>
                      <a:gd name="T70" fmla="*/ 47625 w 35"/>
                      <a:gd name="T71" fmla="*/ 60325 h 64"/>
                      <a:gd name="T72" fmla="*/ 47625 w 35"/>
                      <a:gd name="T73" fmla="*/ 57150 h 64"/>
                      <a:gd name="T74" fmla="*/ 47625 w 35"/>
                      <a:gd name="T75" fmla="*/ 49213 h 64"/>
                      <a:gd name="T76" fmla="*/ 55563 w 35"/>
                      <a:gd name="T77" fmla="*/ 46038 h 64"/>
                      <a:gd name="T78" fmla="*/ 55563 w 35"/>
                      <a:gd name="T79" fmla="*/ 38100 h 64"/>
                      <a:gd name="T80" fmla="*/ 55563 w 35"/>
                      <a:gd name="T81" fmla="*/ 38100 h 64"/>
                      <a:gd name="T82" fmla="*/ 52388 w 35"/>
                      <a:gd name="T83" fmla="*/ 34925 h 64"/>
                      <a:gd name="T84" fmla="*/ 52388 w 35"/>
                      <a:gd name="T85" fmla="*/ 26988 h 64"/>
                      <a:gd name="T86" fmla="*/ 47625 w 35"/>
                      <a:gd name="T87" fmla="*/ 22225 h 64"/>
                      <a:gd name="T88" fmla="*/ 47625 w 35"/>
                      <a:gd name="T89" fmla="*/ 19050 h 64"/>
                      <a:gd name="T90" fmla="*/ 47625 w 35"/>
                      <a:gd name="T91" fmla="*/ 15875 h 64"/>
                      <a:gd name="T92" fmla="*/ 44450 w 35"/>
                      <a:gd name="T93" fmla="*/ 11113 h 64"/>
                      <a:gd name="T94" fmla="*/ 33338 w 35"/>
                      <a:gd name="T95" fmla="*/ 7938 h 64"/>
                      <a:gd name="T96" fmla="*/ 30163 w 35"/>
                      <a:gd name="T97" fmla="*/ 4763 h 64"/>
                      <a:gd name="T98" fmla="*/ 25400 w 35"/>
                      <a:gd name="T99" fmla="*/ 0 h 64"/>
                      <a:gd name="T100" fmla="*/ 22225 w 35"/>
                      <a:gd name="T101" fmla="*/ 0 h 64"/>
                      <a:gd name="T102" fmla="*/ 22225 w 35"/>
                      <a:gd name="T103" fmla="*/ 0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
                      <a:gd name="T157" fmla="*/ 0 h 64"/>
                      <a:gd name="T158" fmla="*/ 35 w 35"/>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 h="64">
                        <a:moveTo>
                          <a:pt x="14" y="0"/>
                        </a:moveTo>
                        <a:lnTo>
                          <a:pt x="9" y="10"/>
                        </a:lnTo>
                        <a:lnTo>
                          <a:pt x="9" y="12"/>
                        </a:lnTo>
                        <a:lnTo>
                          <a:pt x="7" y="12"/>
                        </a:lnTo>
                        <a:lnTo>
                          <a:pt x="7" y="10"/>
                        </a:lnTo>
                        <a:lnTo>
                          <a:pt x="4" y="10"/>
                        </a:lnTo>
                        <a:lnTo>
                          <a:pt x="2" y="10"/>
                        </a:lnTo>
                        <a:lnTo>
                          <a:pt x="2" y="7"/>
                        </a:lnTo>
                        <a:lnTo>
                          <a:pt x="0" y="12"/>
                        </a:lnTo>
                        <a:lnTo>
                          <a:pt x="0" y="14"/>
                        </a:lnTo>
                        <a:lnTo>
                          <a:pt x="2" y="17"/>
                        </a:lnTo>
                        <a:lnTo>
                          <a:pt x="4" y="22"/>
                        </a:lnTo>
                        <a:lnTo>
                          <a:pt x="4" y="24"/>
                        </a:lnTo>
                        <a:lnTo>
                          <a:pt x="7" y="29"/>
                        </a:lnTo>
                        <a:lnTo>
                          <a:pt x="4" y="26"/>
                        </a:lnTo>
                        <a:lnTo>
                          <a:pt x="2" y="26"/>
                        </a:lnTo>
                        <a:lnTo>
                          <a:pt x="2" y="29"/>
                        </a:lnTo>
                        <a:lnTo>
                          <a:pt x="4" y="31"/>
                        </a:lnTo>
                        <a:lnTo>
                          <a:pt x="4" y="33"/>
                        </a:lnTo>
                        <a:lnTo>
                          <a:pt x="7" y="36"/>
                        </a:lnTo>
                        <a:lnTo>
                          <a:pt x="9" y="33"/>
                        </a:lnTo>
                        <a:lnTo>
                          <a:pt x="14" y="36"/>
                        </a:lnTo>
                        <a:lnTo>
                          <a:pt x="14" y="31"/>
                        </a:lnTo>
                        <a:lnTo>
                          <a:pt x="14" y="24"/>
                        </a:lnTo>
                        <a:lnTo>
                          <a:pt x="14" y="26"/>
                        </a:lnTo>
                        <a:lnTo>
                          <a:pt x="11" y="24"/>
                        </a:lnTo>
                        <a:lnTo>
                          <a:pt x="14" y="24"/>
                        </a:lnTo>
                        <a:lnTo>
                          <a:pt x="14" y="22"/>
                        </a:lnTo>
                        <a:lnTo>
                          <a:pt x="16" y="24"/>
                        </a:lnTo>
                        <a:lnTo>
                          <a:pt x="16" y="26"/>
                        </a:lnTo>
                        <a:lnTo>
                          <a:pt x="16" y="29"/>
                        </a:lnTo>
                        <a:lnTo>
                          <a:pt x="19" y="29"/>
                        </a:lnTo>
                        <a:lnTo>
                          <a:pt x="19" y="31"/>
                        </a:lnTo>
                        <a:lnTo>
                          <a:pt x="16" y="33"/>
                        </a:lnTo>
                        <a:lnTo>
                          <a:pt x="14" y="38"/>
                        </a:lnTo>
                        <a:lnTo>
                          <a:pt x="11" y="40"/>
                        </a:lnTo>
                        <a:lnTo>
                          <a:pt x="11" y="43"/>
                        </a:lnTo>
                        <a:lnTo>
                          <a:pt x="9" y="50"/>
                        </a:lnTo>
                        <a:lnTo>
                          <a:pt x="9" y="59"/>
                        </a:lnTo>
                        <a:lnTo>
                          <a:pt x="11" y="57"/>
                        </a:lnTo>
                        <a:lnTo>
                          <a:pt x="14" y="57"/>
                        </a:lnTo>
                        <a:lnTo>
                          <a:pt x="16" y="57"/>
                        </a:lnTo>
                        <a:lnTo>
                          <a:pt x="14" y="59"/>
                        </a:lnTo>
                        <a:lnTo>
                          <a:pt x="14" y="62"/>
                        </a:lnTo>
                        <a:lnTo>
                          <a:pt x="16" y="62"/>
                        </a:lnTo>
                        <a:lnTo>
                          <a:pt x="19" y="64"/>
                        </a:lnTo>
                        <a:lnTo>
                          <a:pt x="21" y="62"/>
                        </a:lnTo>
                        <a:lnTo>
                          <a:pt x="23" y="57"/>
                        </a:lnTo>
                        <a:lnTo>
                          <a:pt x="28" y="52"/>
                        </a:lnTo>
                        <a:lnTo>
                          <a:pt x="28" y="50"/>
                        </a:lnTo>
                        <a:lnTo>
                          <a:pt x="30" y="45"/>
                        </a:lnTo>
                        <a:lnTo>
                          <a:pt x="30" y="43"/>
                        </a:lnTo>
                        <a:lnTo>
                          <a:pt x="30" y="40"/>
                        </a:lnTo>
                        <a:lnTo>
                          <a:pt x="30" y="38"/>
                        </a:lnTo>
                        <a:lnTo>
                          <a:pt x="30" y="36"/>
                        </a:lnTo>
                        <a:lnTo>
                          <a:pt x="30" y="33"/>
                        </a:lnTo>
                        <a:lnTo>
                          <a:pt x="30" y="31"/>
                        </a:lnTo>
                        <a:lnTo>
                          <a:pt x="33" y="29"/>
                        </a:lnTo>
                        <a:lnTo>
                          <a:pt x="35" y="29"/>
                        </a:lnTo>
                        <a:lnTo>
                          <a:pt x="35" y="26"/>
                        </a:lnTo>
                        <a:lnTo>
                          <a:pt x="35" y="24"/>
                        </a:lnTo>
                        <a:lnTo>
                          <a:pt x="35" y="22"/>
                        </a:lnTo>
                        <a:lnTo>
                          <a:pt x="33" y="22"/>
                        </a:lnTo>
                        <a:lnTo>
                          <a:pt x="33" y="19"/>
                        </a:lnTo>
                        <a:lnTo>
                          <a:pt x="33" y="17"/>
                        </a:lnTo>
                        <a:lnTo>
                          <a:pt x="28" y="17"/>
                        </a:lnTo>
                        <a:lnTo>
                          <a:pt x="30" y="14"/>
                        </a:lnTo>
                        <a:lnTo>
                          <a:pt x="30" y="12"/>
                        </a:lnTo>
                        <a:lnTo>
                          <a:pt x="30" y="10"/>
                        </a:lnTo>
                        <a:lnTo>
                          <a:pt x="30" y="7"/>
                        </a:lnTo>
                        <a:lnTo>
                          <a:pt x="28" y="7"/>
                        </a:lnTo>
                        <a:lnTo>
                          <a:pt x="23" y="7"/>
                        </a:lnTo>
                        <a:lnTo>
                          <a:pt x="21" y="5"/>
                        </a:lnTo>
                        <a:lnTo>
                          <a:pt x="21" y="3"/>
                        </a:lnTo>
                        <a:lnTo>
                          <a:pt x="19" y="3"/>
                        </a:lnTo>
                        <a:lnTo>
                          <a:pt x="19" y="0"/>
                        </a:lnTo>
                        <a:lnTo>
                          <a:pt x="16" y="0"/>
                        </a:lnTo>
                        <a:lnTo>
                          <a:pt x="1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9" name="Freeform 2014">
                    <a:extLst>
                      <a:ext uri="{FF2B5EF4-FFF2-40B4-BE49-F238E27FC236}">
                        <a16:creationId xmlns:a16="http://schemas.microsoft.com/office/drawing/2014/main" id="{2D3BB6B1-1B45-164E-1E19-067ECAD440C3}"/>
                      </a:ext>
                    </a:extLst>
                  </p:cNvPr>
                  <p:cNvSpPr>
                    <a:spLocks/>
                  </p:cNvSpPr>
                  <p:nvPr/>
                </p:nvSpPr>
                <p:spPr bwMode="auto">
                  <a:xfrm>
                    <a:off x="7627200" y="2119101"/>
                    <a:ext cx="60325" cy="60325"/>
                  </a:xfrm>
                  <a:custGeom>
                    <a:avLst/>
                    <a:gdLst>
                      <a:gd name="T0" fmla="*/ 41275 w 38"/>
                      <a:gd name="T1" fmla="*/ 0 h 38"/>
                      <a:gd name="T2" fmla="*/ 33338 w 38"/>
                      <a:gd name="T3" fmla="*/ 4763 h 38"/>
                      <a:gd name="T4" fmla="*/ 30163 w 38"/>
                      <a:gd name="T5" fmla="*/ 11113 h 38"/>
                      <a:gd name="T6" fmla="*/ 25400 w 38"/>
                      <a:gd name="T7" fmla="*/ 11113 h 38"/>
                      <a:gd name="T8" fmla="*/ 25400 w 38"/>
                      <a:gd name="T9" fmla="*/ 11113 h 38"/>
                      <a:gd name="T10" fmla="*/ 25400 w 38"/>
                      <a:gd name="T11" fmla="*/ 11113 h 38"/>
                      <a:gd name="T12" fmla="*/ 25400 w 38"/>
                      <a:gd name="T13" fmla="*/ 11113 h 38"/>
                      <a:gd name="T14" fmla="*/ 25400 w 38"/>
                      <a:gd name="T15" fmla="*/ 7938 h 38"/>
                      <a:gd name="T16" fmla="*/ 25400 w 38"/>
                      <a:gd name="T17" fmla="*/ 7938 h 38"/>
                      <a:gd name="T18" fmla="*/ 19050 w 38"/>
                      <a:gd name="T19" fmla="*/ 7938 h 38"/>
                      <a:gd name="T20" fmla="*/ 11113 w 38"/>
                      <a:gd name="T21" fmla="*/ 11113 h 38"/>
                      <a:gd name="T22" fmla="*/ 11113 w 38"/>
                      <a:gd name="T23" fmla="*/ 19050 h 38"/>
                      <a:gd name="T24" fmla="*/ 11113 w 38"/>
                      <a:gd name="T25" fmla="*/ 26988 h 38"/>
                      <a:gd name="T26" fmla="*/ 7938 w 38"/>
                      <a:gd name="T27" fmla="*/ 26988 h 38"/>
                      <a:gd name="T28" fmla="*/ 0 w 38"/>
                      <a:gd name="T29" fmla="*/ 30163 h 38"/>
                      <a:gd name="T30" fmla="*/ 3175 w 38"/>
                      <a:gd name="T31" fmla="*/ 33338 h 38"/>
                      <a:gd name="T32" fmla="*/ 7938 w 38"/>
                      <a:gd name="T33" fmla="*/ 38100 h 38"/>
                      <a:gd name="T34" fmla="*/ 11113 w 38"/>
                      <a:gd name="T35" fmla="*/ 41275 h 38"/>
                      <a:gd name="T36" fmla="*/ 11113 w 38"/>
                      <a:gd name="T37" fmla="*/ 46038 h 38"/>
                      <a:gd name="T38" fmla="*/ 19050 w 38"/>
                      <a:gd name="T39" fmla="*/ 52388 h 38"/>
                      <a:gd name="T40" fmla="*/ 25400 w 38"/>
                      <a:gd name="T41" fmla="*/ 60325 h 38"/>
                      <a:gd name="T42" fmla="*/ 25400 w 38"/>
                      <a:gd name="T43" fmla="*/ 57150 h 38"/>
                      <a:gd name="T44" fmla="*/ 25400 w 38"/>
                      <a:gd name="T45" fmla="*/ 49213 h 38"/>
                      <a:gd name="T46" fmla="*/ 25400 w 38"/>
                      <a:gd name="T47" fmla="*/ 46038 h 38"/>
                      <a:gd name="T48" fmla="*/ 25400 w 38"/>
                      <a:gd name="T49" fmla="*/ 38100 h 38"/>
                      <a:gd name="T50" fmla="*/ 25400 w 38"/>
                      <a:gd name="T51" fmla="*/ 38100 h 38"/>
                      <a:gd name="T52" fmla="*/ 30163 w 38"/>
                      <a:gd name="T53" fmla="*/ 38100 h 38"/>
                      <a:gd name="T54" fmla="*/ 30163 w 38"/>
                      <a:gd name="T55" fmla="*/ 33338 h 38"/>
                      <a:gd name="T56" fmla="*/ 33338 w 38"/>
                      <a:gd name="T57" fmla="*/ 33338 h 38"/>
                      <a:gd name="T58" fmla="*/ 33338 w 38"/>
                      <a:gd name="T59" fmla="*/ 30163 h 38"/>
                      <a:gd name="T60" fmla="*/ 36513 w 38"/>
                      <a:gd name="T61" fmla="*/ 30163 h 38"/>
                      <a:gd name="T62" fmla="*/ 36513 w 38"/>
                      <a:gd name="T63" fmla="*/ 30163 h 38"/>
                      <a:gd name="T64" fmla="*/ 41275 w 38"/>
                      <a:gd name="T65" fmla="*/ 30163 h 38"/>
                      <a:gd name="T66" fmla="*/ 41275 w 38"/>
                      <a:gd name="T67" fmla="*/ 33338 h 38"/>
                      <a:gd name="T68" fmla="*/ 41275 w 38"/>
                      <a:gd name="T69" fmla="*/ 33338 h 38"/>
                      <a:gd name="T70" fmla="*/ 41275 w 38"/>
                      <a:gd name="T71" fmla="*/ 33338 h 38"/>
                      <a:gd name="T72" fmla="*/ 44450 w 38"/>
                      <a:gd name="T73" fmla="*/ 38100 h 38"/>
                      <a:gd name="T74" fmla="*/ 49213 w 38"/>
                      <a:gd name="T75" fmla="*/ 33338 h 38"/>
                      <a:gd name="T76" fmla="*/ 52388 w 38"/>
                      <a:gd name="T77" fmla="*/ 26988 h 38"/>
                      <a:gd name="T78" fmla="*/ 55563 w 38"/>
                      <a:gd name="T79" fmla="*/ 22225 h 38"/>
                      <a:gd name="T80" fmla="*/ 60325 w 38"/>
                      <a:gd name="T81" fmla="*/ 15875 h 38"/>
                      <a:gd name="T82" fmla="*/ 55563 w 38"/>
                      <a:gd name="T83" fmla="*/ 11113 h 38"/>
                      <a:gd name="T84" fmla="*/ 49213 w 38"/>
                      <a:gd name="T85" fmla="*/ 7938 h 38"/>
                      <a:gd name="T86" fmla="*/ 44450 w 38"/>
                      <a:gd name="T87" fmla="*/ 0 h 38"/>
                      <a:gd name="T88" fmla="*/ 41275 w 38"/>
                      <a:gd name="T89" fmla="*/ 0 h 38"/>
                      <a:gd name="T90" fmla="*/ 41275 w 38"/>
                      <a:gd name="T91" fmla="*/ 0 h 38"/>
                      <a:gd name="T92" fmla="*/ 41275 w 38"/>
                      <a:gd name="T93" fmla="*/ 0 h 38"/>
                      <a:gd name="T94" fmla="*/ 41275 w 38"/>
                      <a:gd name="T95" fmla="*/ 0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38"/>
                      <a:gd name="T146" fmla="*/ 38 w 38"/>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38">
                        <a:moveTo>
                          <a:pt x="26" y="0"/>
                        </a:moveTo>
                        <a:lnTo>
                          <a:pt x="21" y="3"/>
                        </a:lnTo>
                        <a:lnTo>
                          <a:pt x="19" y="7"/>
                        </a:lnTo>
                        <a:lnTo>
                          <a:pt x="16" y="7"/>
                        </a:lnTo>
                        <a:lnTo>
                          <a:pt x="16" y="5"/>
                        </a:lnTo>
                        <a:lnTo>
                          <a:pt x="12" y="5"/>
                        </a:lnTo>
                        <a:lnTo>
                          <a:pt x="7" y="7"/>
                        </a:lnTo>
                        <a:lnTo>
                          <a:pt x="7" y="12"/>
                        </a:lnTo>
                        <a:lnTo>
                          <a:pt x="7" y="17"/>
                        </a:lnTo>
                        <a:lnTo>
                          <a:pt x="5" y="17"/>
                        </a:lnTo>
                        <a:lnTo>
                          <a:pt x="0" y="19"/>
                        </a:lnTo>
                        <a:lnTo>
                          <a:pt x="2" y="21"/>
                        </a:lnTo>
                        <a:lnTo>
                          <a:pt x="5" y="24"/>
                        </a:lnTo>
                        <a:lnTo>
                          <a:pt x="7" y="26"/>
                        </a:lnTo>
                        <a:lnTo>
                          <a:pt x="7" y="29"/>
                        </a:lnTo>
                        <a:lnTo>
                          <a:pt x="12" y="33"/>
                        </a:lnTo>
                        <a:lnTo>
                          <a:pt x="16" y="38"/>
                        </a:lnTo>
                        <a:lnTo>
                          <a:pt x="16" y="36"/>
                        </a:lnTo>
                        <a:lnTo>
                          <a:pt x="16" y="31"/>
                        </a:lnTo>
                        <a:lnTo>
                          <a:pt x="16" y="29"/>
                        </a:lnTo>
                        <a:lnTo>
                          <a:pt x="16" y="24"/>
                        </a:lnTo>
                        <a:lnTo>
                          <a:pt x="19" y="24"/>
                        </a:lnTo>
                        <a:lnTo>
                          <a:pt x="19" y="21"/>
                        </a:lnTo>
                        <a:lnTo>
                          <a:pt x="21" y="21"/>
                        </a:lnTo>
                        <a:lnTo>
                          <a:pt x="21" y="19"/>
                        </a:lnTo>
                        <a:lnTo>
                          <a:pt x="23" y="19"/>
                        </a:lnTo>
                        <a:lnTo>
                          <a:pt x="26" y="19"/>
                        </a:lnTo>
                        <a:lnTo>
                          <a:pt x="26" y="21"/>
                        </a:lnTo>
                        <a:lnTo>
                          <a:pt x="28" y="24"/>
                        </a:lnTo>
                        <a:lnTo>
                          <a:pt x="31" y="21"/>
                        </a:lnTo>
                        <a:lnTo>
                          <a:pt x="33" y="17"/>
                        </a:lnTo>
                        <a:lnTo>
                          <a:pt x="35" y="14"/>
                        </a:lnTo>
                        <a:lnTo>
                          <a:pt x="38" y="10"/>
                        </a:lnTo>
                        <a:lnTo>
                          <a:pt x="35" y="7"/>
                        </a:lnTo>
                        <a:lnTo>
                          <a:pt x="31" y="5"/>
                        </a:lnTo>
                        <a:lnTo>
                          <a:pt x="28" y="0"/>
                        </a:lnTo>
                        <a:lnTo>
                          <a:pt x="26"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0" name="Freeform 2015">
                    <a:extLst>
                      <a:ext uri="{FF2B5EF4-FFF2-40B4-BE49-F238E27FC236}">
                        <a16:creationId xmlns:a16="http://schemas.microsoft.com/office/drawing/2014/main" id="{4889C634-B30F-868D-FEAF-25E20723F40B}"/>
                      </a:ext>
                    </a:extLst>
                  </p:cNvPr>
                  <p:cNvSpPr>
                    <a:spLocks/>
                  </p:cNvSpPr>
                  <p:nvPr/>
                </p:nvSpPr>
                <p:spPr bwMode="auto">
                  <a:xfrm>
                    <a:off x="7597038" y="1879389"/>
                    <a:ext cx="269875" cy="269875"/>
                  </a:xfrm>
                  <a:custGeom>
                    <a:avLst/>
                    <a:gdLst>
                      <a:gd name="T0" fmla="*/ 220663 w 170"/>
                      <a:gd name="T1" fmla="*/ 19050 h 170"/>
                      <a:gd name="T2" fmla="*/ 220663 w 170"/>
                      <a:gd name="T3" fmla="*/ 44450 h 170"/>
                      <a:gd name="T4" fmla="*/ 214313 w 170"/>
                      <a:gd name="T5" fmla="*/ 52388 h 170"/>
                      <a:gd name="T6" fmla="*/ 225425 w 170"/>
                      <a:gd name="T7" fmla="*/ 60325 h 170"/>
                      <a:gd name="T8" fmla="*/ 220663 w 170"/>
                      <a:gd name="T9" fmla="*/ 68263 h 170"/>
                      <a:gd name="T10" fmla="*/ 214313 w 170"/>
                      <a:gd name="T11" fmla="*/ 93663 h 170"/>
                      <a:gd name="T12" fmla="*/ 179388 w 170"/>
                      <a:gd name="T13" fmla="*/ 127000 h 170"/>
                      <a:gd name="T14" fmla="*/ 179388 w 170"/>
                      <a:gd name="T15" fmla="*/ 138113 h 170"/>
                      <a:gd name="T16" fmla="*/ 173038 w 170"/>
                      <a:gd name="T17" fmla="*/ 150813 h 170"/>
                      <a:gd name="T18" fmla="*/ 157163 w 170"/>
                      <a:gd name="T19" fmla="*/ 150813 h 170"/>
                      <a:gd name="T20" fmla="*/ 142875 w 170"/>
                      <a:gd name="T21" fmla="*/ 150813 h 170"/>
                      <a:gd name="T22" fmla="*/ 142875 w 170"/>
                      <a:gd name="T23" fmla="*/ 138113 h 170"/>
                      <a:gd name="T24" fmla="*/ 131763 w 170"/>
                      <a:gd name="T25" fmla="*/ 146050 h 170"/>
                      <a:gd name="T26" fmla="*/ 134938 w 170"/>
                      <a:gd name="T27" fmla="*/ 165100 h 170"/>
                      <a:gd name="T28" fmla="*/ 120650 w 170"/>
                      <a:gd name="T29" fmla="*/ 176213 h 170"/>
                      <a:gd name="T30" fmla="*/ 120650 w 170"/>
                      <a:gd name="T31" fmla="*/ 192088 h 170"/>
                      <a:gd name="T32" fmla="*/ 120650 w 170"/>
                      <a:gd name="T33" fmla="*/ 198438 h 170"/>
                      <a:gd name="T34" fmla="*/ 112713 w 170"/>
                      <a:gd name="T35" fmla="*/ 209550 h 170"/>
                      <a:gd name="T36" fmla="*/ 85725 w 170"/>
                      <a:gd name="T37" fmla="*/ 203200 h 170"/>
                      <a:gd name="T38" fmla="*/ 63500 w 170"/>
                      <a:gd name="T39" fmla="*/ 203200 h 170"/>
                      <a:gd name="T40" fmla="*/ 55563 w 170"/>
                      <a:gd name="T41" fmla="*/ 203200 h 170"/>
                      <a:gd name="T42" fmla="*/ 38100 w 170"/>
                      <a:gd name="T43" fmla="*/ 220663 h 170"/>
                      <a:gd name="T44" fmla="*/ 19050 w 170"/>
                      <a:gd name="T45" fmla="*/ 239713 h 170"/>
                      <a:gd name="T46" fmla="*/ 7938 w 170"/>
                      <a:gd name="T47" fmla="*/ 239713 h 170"/>
                      <a:gd name="T48" fmla="*/ 7938 w 170"/>
                      <a:gd name="T49" fmla="*/ 250825 h 170"/>
                      <a:gd name="T50" fmla="*/ 38100 w 170"/>
                      <a:gd name="T51" fmla="*/ 244475 h 170"/>
                      <a:gd name="T52" fmla="*/ 44450 w 170"/>
                      <a:gd name="T53" fmla="*/ 239713 h 170"/>
                      <a:gd name="T54" fmla="*/ 90488 w 170"/>
                      <a:gd name="T55" fmla="*/ 236538 h 170"/>
                      <a:gd name="T56" fmla="*/ 101600 w 170"/>
                      <a:gd name="T57" fmla="*/ 239713 h 170"/>
                      <a:gd name="T58" fmla="*/ 93663 w 170"/>
                      <a:gd name="T59" fmla="*/ 258763 h 170"/>
                      <a:gd name="T60" fmla="*/ 101600 w 170"/>
                      <a:gd name="T61" fmla="*/ 266700 h 170"/>
                      <a:gd name="T62" fmla="*/ 120650 w 170"/>
                      <a:gd name="T63" fmla="*/ 269875 h 170"/>
                      <a:gd name="T64" fmla="*/ 131763 w 170"/>
                      <a:gd name="T65" fmla="*/ 250825 h 170"/>
                      <a:gd name="T66" fmla="*/ 134938 w 170"/>
                      <a:gd name="T67" fmla="*/ 236538 h 170"/>
                      <a:gd name="T68" fmla="*/ 153988 w 170"/>
                      <a:gd name="T69" fmla="*/ 236538 h 170"/>
                      <a:gd name="T70" fmla="*/ 153988 w 170"/>
                      <a:gd name="T71" fmla="*/ 239713 h 170"/>
                      <a:gd name="T72" fmla="*/ 157163 w 170"/>
                      <a:gd name="T73" fmla="*/ 239713 h 170"/>
                      <a:gd name="T74" fmla="*/ 165100 w 170"/>
                      <a:gd name="T75" fmla="*/ 236538 h 170"/>
                      <a:gd name="T76" fmla="*/ 179388 w 170"/>
                      <a:gd name="T77" fmla="*/ 236538 h 170"/>
                      <a:gd name="T78" fmla="*/ 195263 w 170"/>
                      <a:gd name="T79" fmla="*/ 233363 h 170"/>
                      <a:gd name="T80" fmla="*/ 195263 w 170"/>
                      <a:gd name="T81" fmla="*/ 239713 h 170"/>
                      <a:gd name="T82" fmla="*/ 206375 w 170"/>
                      <a:gd name="T83" fmla="*/ 225425 h 170"/>
                      <a:gd name="T84" fmla="*/ 220663 w 170"/>
                      <a:gd name="T85" fmla="*/ 214313 h 170"/>
                      <a:gd name="T86" fmla="*/ 220663 w 170"/>
                      <a:gd name="T87" fmla="*/ 198438 h 170"/>
                      <a:gd name="T88" fmla="*/ 228600 w 170"/>
                      <a:gd name="T89" fmla="*/ 198438 h 170"/>
                      <a:gd name="T90" fmla="*/ 220663 w 170"/>
                      <a:gd name="T91" fmla="*/ 220663 h 170"/>
                      <a:gd name="T92" fmla="*/ 225425 w 170"/>
                      <a:gd name="T93" fmla="*/ 228600 h 170"/>
                      <a:gd name="T94" fmla="*/ 242888 w 170"/>
                      <a:gd name="T95" fmla="*/ 203200 h 170"/>
                      <a:gd name="T96" fmla="*/ 236538 w 170"/>
                      <a:gd name="T97" fmla="*/ 187325 h 170"/>
                      <a:gd name="T98" fmla="*/ 236538 w 170"/>
                      <a:gd name="T99" fmla="*/ 173038 h 170"/>
                      <a:gd name="T100" fmla="*/ 247650 w 170"/>
                      <a:gd name="T101" fmla="*/ 138113 h 170"/>
                      <a:gd name="T102" fmla="*/ 242888 w 170"/>
                      <a:gd name="T103" fmla="*/ 112713 h 170"/>
                      <a:gd name="T104" fmla="*/ 250825 w 170"/>
                      <a:gd name="T105" fmla="*/ 101600 h 170"/>
                      <a:gd name="T106" fmla="*/ 261938 w 170"/>
                      <a:gd name="T107" fmla="*/ 96838 h 170"/>
                      <a:gd name="T108" fmla="*/ 258763 w 170"/>
                      <a:gd name="T109" fmla="*/ 90488 h 170"/>
                      <a:gd name="T110" fmla="*/ 266700 w 170"/>
                      <a:gd name="T111" fmla="*/ 85725 h 170"/>
                      <a:gd name="T112" fmla="*/ 269875 w 170"/>
                      <a:gd name="T113" fmla="*/ 49213 h 170"/>
                      <a:gd name="T114" fmla="*/ 258763 w 170"/>
                      <a:gd name="T115" fmla="*/ 11113 h 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
                      <a:gd name="T175" fmla="*/ 0 h 170"/>
                      <a:gd name="T176" fmla="*/ 170 w 170"/>
                      <a:gd name="T177" fmla="*/ 170 h 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 h="170">
                        <a:moveTo>
                          <a:pt x="146" y="0"/>
                        </a:moveTo>
                        <a:lnTo>
                          <a:pt x="146" y="5"/>
                        </a:lnTo>
                        <a:lnTo>
                          <a:pt x="146" y="7"/>
                        </a:lnTo>
                        <a:lnTo>
                          <a:pt x="144" y="12"/>
                        </a:lnTo>
                        <a:lnTo>
                          <a:pt x="139" y="12"/>
                        </a:lnTo>
                        <a:lnTo>
                          <a:pt x="139" y="17"/>
                        </a:lnTo>
                        <a:lnTo>
                          <a:pt x="142" y="21"/>
                        </a:lnTo>
                        <a:lnTo>
                          <a:pt x="142" y="24"/>
                        </a:lnTo>
                        <a:lnTo>
                          <a:pt x="142" y="28"/>
                        </a:lnTo>
                        <a:lnTo>
                          <a:pt x="139" y="28"/>
                        </a:lnTo>
                        <a:lnTo>
                          <a:pt x="137" y="28"/>
                        </a:lnTo>
                        <a:lnTo>
                          <a:pt x="137" y="31"/>
                        </a:lnTo>
                        <a:lnTo>
                          <a:pt x="135" y="31"/>
                        </a:lnTo>
                        <a:lnTo>
                          <a:pt x="135" y="33"/>
                        </a:lnTo>
                        <a:lnTo>
                          <a:pt x="137" y="33"/>
                        </a:lnTo>
                        <a:lnTo>
                          <a:pt x="139" y="33"/>
                        </a:lnTo>
                        <a:lnTo>
                          <a:pt x="142" y="36"/>
                        </a:lnTo>
                        <a:lnTo>
                          <a:pt x="142" y="38"/>
                        </a:lnTo>
                        <a:lnTo>
                          <a:pt x="142" y="40"/>
                        </a:lnTo>
                        <a:lnTo>
                          <a:pt x="142" y="43"/>
                        </a:lnTo>
                        <a:lnTo>
                          <a:pt x="139" y="43"/>
                        </a:lnTo>
                        <a:lnTo>
                          <a:pt x="139" y="45"/>
                        </a:lnTo>
                        <a:lnTo>
                          <a:pt x="137" y="45"/>
                        </a:lnTo>
                        <a:lnTo>
                          <a:pt x="137" y="50"/>
                        </a:lnTo>
                        <a:lnTo>
                          <a:pt x="137" y="54"/>
                        </a:lnTo>
                        <a:lnTo>
                          <a:pt x="135" y="59"/>
                        </a:lnTo>
                        <a:lnTo>
                          <a:pt x="127" y="66"/>
                        </a:lnTo>
                        <a:lnTo>
                          <a:pt x="123" y="76"/>
                        </a:lnTo>
                        <a:lnTo>
                          <a:pt x="120" y="78"/>
                        </a:lnTo>
                        <a:lnTo>
                          <a:pt x="116" y="78"/>
                        </a:lnTo>
                        <a:lnTo>
                          <a:pt x="113" y="80"/>
                        </a:lnTo>
                        <a:lnTo>
                          <a:pt x="113" y="83"/>
                        </a:lnTo>
                        <a:lnTo>
                          <a:pt x="113" y="85"/>
                        </a:lnTo>
                        <a:lnTo>
                          <a:pt x="113" y="87"/>
                        </a:lnTo>
                        <a:lnTo>
                          <a:pt x="113" y="90"/>
                        </a:lnTo>
                        <a:lnTo>
                          <a:pt x="111" y="90"/>
                        </a:lnTo>
                        <a:lnTo>
                          <a:pt x="111" y="92"/>
                        </a:lnTo>
                        <a:lnTo>
                          <a:pt x="109" y="95"/>
                        </a:lnTo>
                        <a:lnTo>
                          <a:pt x="106" y="95"/>
                        </a:lnTo>
                        <a:lnTo>
                          <a:pt x="104" y="95"/>
                        </a:lnTo>
                        <a:lnTo>
                          <a:pt x="102" y="95"/>
                        </a:lnTo>
                        <a:lnTo>
                          <a:pt x="99" y="95"/>
                        </a:lnTo>
                        <a:lnTo>
                          <a:pt x="99" y="99"/>
                        </a:lnTo>
                        <a:lnTo>
                          <a:pt x="94" y="99"/>
                        </a:lnTo>
                        <a:lnTo>
                          <a:pt x="90" y="99"/>
                        </a:lnTo>
                        <a:lnTo>
                          <a:pt x="90" y="95"/>
                        </a:lnTo>
                        <a:lnTo>
                          <a:pt x="90" y="90"/>
                        </a:lnTo>
                        <a:lnTo>
                          <a:pt x="92" y="87"/>
                        </a:lnTo>
                        <a:lnTo>
                          <a:pt x="97" y="83"/>
                        </a:lnTo>
                        <a:lnTo>
                          <a:pt x="92" y="85"/>
                        </a:lnTo>
                        <a:lnTo>
                          <a:pt x="90" y="87"/>
                        </a:lnTo>
                        <a:lnTo>
                          <a:pt x="87" y="87"/>
                        </a:lnTo>
                        <a:lnTo>
                          <a:pt x="85" y="87"/>
                        </a:lnTo>
                        <a:lnTo>
                          <a:pt x="85" y="90"/>
                        </a:lnTo>
                        <a:lnTo>
                          <a:pt x="83" y="92"/>
                        </a:lnTo>
                        <a:lnTo>
                          <a:pt x="83" y="95"/>
                        </a:lnTo>
                        <a:lnTo>
                          <a:pt x="83" y="97"/>
                        </a:lnTo>
                        <a:lnTo>
                          <a:pt x="85" y="99"/>
                        </a:lnTo>
                        <a:lnTo>
                          <a:pt x="85" y="104"/>
                        </a:lnTo>
                        <a:lnTo>
                          <a:pt x="83" y="104"/>
                        </a:lnTo>
                        <a:lnTo>
                          <a:pt x="83" y="106"/>
                        </a:lnTo>
                        <a:lnTo>
                          <a:pt x="80" y="109"/>
                        </a:lnTo>
                        <a:lnTo>
                          <a:pt x="78" y="109"/>
                        </a:lnTo>
                        <a:lnTo>
                          <a:pt x="76" y="111"/>
                        </a:lnTo>
                        <a:lnTo>
                          <a:pt x="73" y="116"/>
                        </a:lnTo>
                        <a:lnTo>
                          <a:pt x="73" y="118"/>
                        </a:lnTo>
                        <a:lnTo>
                          <a:pt x="76" y="121"/>
                        </a:lnTo>
                        <a:lnTo>
                          <a:pt x="76" y="123"/>
                        </a:lnTo>
                        <a:lnTo>
                          <a:pt x="76" y="125"/>
                        </a:lnTo>
                        <a:lnTo>
                          <a:pt x="76" y="128"/>
                        </a:lnTo>
                        <a:lnTo>
                          <a:pt x="73" y="128"/>
                        </a:lnTo>
                        <a:lnTo>
                          <a:pt x="73" y="130"/>
                        </a:lnTo>
                        <a:lnTo>
                          <a:pt x="71" y="132"/>
                        </a:lnTo>
                        <a:lnTo>
                          <a:pt x="66" y="130"/>
                        </a:lnTo>
                        <a:lnTo>
                          <a:pt x="64" y="128"/>
                        </a:lnTo>
                        <a:lnTo>
                          <a:pt x="59" y="128"/>
                        </a:lnTo>
                        <a:lnTo>
                          <a:pt x="57" y="128"/>
                        </a:lnTo>
                        <a:lnTo>
                          <a:pt x="54" y="128"/>
                        </a:lnTo>
                        <a:lnTo>
                          <a:pt x="50" y="128"/>
                        </a:lnTo>
                        <a:lnTo>
                          <a:pt x="45" y="130"/>
                        </a:lnTo>
                        <a:lnTo>
                          <a:pt x="40" y="132"/>
                        </a:lnTo>
                        <a:lnTo>
                          <a:pt x="40" y="130"/>
                        </a:lnTo>
                        <a:lnTo>
                          <a:pt x="40" y="128"/>
                        </a:lnTo>
                        <a:lnTo>
                          <a:pt x="38" y="128"/>
                        </a:lnTo>
                        <a:lnTo>
                          <a:pt x="35" y="128"/>
                        </a:lnTo>
                        <a:lnTo>
                          <a:pt x="33" y="130"/>
                        </a:lnTo>
                        <a:lnTo>
                          <a:pt x="31" y="132"/>
                        </a:lnTo>
                        <a:lnTo>
                          <a:pt x="28" y="135"/>
                        </a:lnTo>
                        <a:lnTo>
                          <a:pt x="24" y="139"/>
                        </a:lnTo>
                        <a:lnTo>
                          <a:pt x="21" y="142"/>
                        </a:lnTo>
                        <a:lnTo>
                          <a:pt x="19" y="147"/>
                        </a:lnTo>
                        <a:lnTo>
                          <a:pt x="16" y="147"/>
                        </a:lnTo>
                        <a:lnTo>
                          <a:pt x="14" y="149"/>
                        </a:lnTo>
                        <a:lnTo>
                          <a:pt x="12" y="151"/>
                        </a:lnTo>
                        <a:lnTo>
                          <a:pt x="9" y="151"/>
                        </a:lnTo>
                        <a:lnTo>
                          <a:pt x="7" y="151"/>
                        </a:lnTo>
                        <a:lnTo>
                          <a:pt x="5" y="151"/>
                        </a:lnTo>
                        <a:lnTo>
                          <a:pt x="2" y="149"/>
                        </a:lnTo>
                        <a:lnTo>
                          <a:pt x="0" y="149"/>
                        </a:lnTo>
                        <a:lnTo>
                          <a:pt x="0" y="154"/>
                        </a:lnTo>
                        <a:lnTo>
                          <a:pt x="0" y="158"/>
                        </a:lnTo>
                        <a:lnTo>
                          <a:pt x="5" y="158"/>
                        </a:lnTo>
                        <a:lnTo>
                          <a:pt x="9" y="158"/>
                        </a:lnTo>
                        <a:lnTo>
                          <a:pt x="16" y="158"/>
                        </a:lnTo>
                        <a:lnTo>
                          <a:pt x="24" y="158"/>
                        </a:lnTo>
                        <a:lnTo>
                          <a:pt x="24" y="156"/>
                        </a:lnTo>
                        <a:lnTo>
                          <a:pt x="24" y="154"/>
                        </a:lnTo>
                        <a:lnTo>
                          <a:pt x="24" y="151"/>
                        </a:lnTo>
                        <a:lnTo>
                          <a:pt x="26" y="151"/>
                        </a:lnTo>
                        <a:lnTo>
                          <a:pt x="28" y="151"/>
                        </a:lnTo>
                        <a:lnTo>
                          <a:pt x="35" y="151"/>
                        </a:lnTo>
                        <a:lnTo>
                          <a:pt x="42" y="149"/>
                        </a:lnTo>
                        <a:lnTo>
                          <a:pt x="50" y="149"/>
                        </a:lnTo>
                        <a:lnTo>
                          <a:pt x="52" y="149"/>
                        </a:lnTo>
                        <a:lnTo>
                          <a:pt x="57" y="149"/>
                        </a:lnTo>
                        <a:lnTo>
                          <a:pt x="61" y="149"/>
                        </a:lnTo>
                        <a:lnTo>
                          <a:pt x="64" y="149"/>
                        </a:lnTo>
                        <a:lnTo>
                          <a:pt x="64" y="151"/>
                        </a:lnTo>
                        <a:lnTo>
                          <a:pt x="61" y="151"/>
                        </a:lnTo>
                        <a:lnTo>
                          <a:pt x="61" y="154"/>
                        </a:lnTo>
                        <a:lnTo>
                          <a:pt x="59" y="154"/>
                        </a:lnTo>
                        <a:lnTo>
                          <a:pt x="59" y="158"/>
                        </a:lnTo>
                        <a:lnTo>
                          <a:pt x="59" y="163"/>
                        </a:lnTo>
                        <a:lnTo>
                          <a:pt x="61" y="165"/>
                        </a:lnTo>
                        <a:lnTo>
                          <a:pt x="64" y="165"/>
                        </a:lnTo>
                        <a:lnTo>
                          <a:pt x="64" y="168"/>
                        </a:lnTo>
                        <a:lnTo>
                          <a:pt x="64" y="170"/>
                        </a:lnTo>
                        <a:lnTo>
                          <a:pt x="68" y="170"/>
                        </a:lnTo>
                        <a:lnTo>
                          <a:pt x="73" y="170"/>
                        </a:lnTo>
                        <a:lnTo>
                          <a:pt x="76" y="170"/>
                        </a:lnTo>
                        <a:lnTo>
                          <a:pt x="76" y="168"/>
                        </a:lnTo>
                        <a:lnTo>
                          <a:pt x="76" y="165"/>
                        </a:lnTo>
                        <a:lnTo>
                          <a:pt x="78" y="163"/>
                        </a:lnTo>
                        <a:lnTo>
                          <a:pt x="78" y="161"/>
                        </a:lnTo>
                        <a:lnTo>
                          <a:pt x="83" y="158"/>
                        </a:lnTo>
                        <a:lnTo>
                          <a:pt x="90" y="156"/>
                        </a:lnTo>
                        <a:lnTo>
                          <a:pt x="87" y="154"/>
                        </a:lnTo>
                        <a:lnTo>
                          <a:pt x="87" y="151"/>
                        </a:lnTo>
                        <a:lnTo>
                          <a:pt x="85" y="151"/>
                        </a:lnTo>
                        <a:lnTo>
                          <a:pt x="85" y="149"/>
                        </a:lnTo>
                        <a:lnTo>
                          <a:pt x="85" y="147"/>
                        </a:lnTo>
                        <a:lnTo>
                          <a:pt x="92" y="147"/>
                        </a:lnTo>
                        <a:lnTo>
                          <a:pt x="94" y="147"/>
                        </a:lnTo>
                        <a:lnTo>
                          <a:pt x="97" y="149"/>
                        </a:lnTo>
                        <a:lnTo>
                          <a:pt x="99" y="149"/>
                        </a:lnTo>
                        <a:lnTo>
                          <a:pt x="97" y="149"/>
                        </a:lnTo>
                        <a:lnTo>
                          <a:pt x="97" y="151"/>
                        </a:lnTo>
                        <a:lnTo>
                          <a:pt x="97" y="154"/>
                        </a:lnTo>
                        <a:lnTo>
                          <a:pt x="99" y="151"/>
                        </a:lnTo>
                        <a:lnTo>
                          <a:pt x="99" y="149"/>
                        </a:lnTo>
                        <a:lnTo>
                          <a:pt x="102" y="149"/>
                        </a:lnTo>
                        <a:lnTo>
                          <a:pt x="104" y="149"/>
                        </a:lnTo>
                        <a:lnTo>
                          <a:pt x="106" y="149"/>
                        </a:lnTo>
                        <a:lnTo>
                          <a:pt x="109" y="151"/>
                        </a:lnTo>
                        <a:lnTo>
                          <a:pt x="113" y="151"/>
                        </a:lnTo>
                        <a:lnTo>
                          <a:pt x="113" y="149"/>
                        </a:lnTo>
                        <a:lnTo>
                          <a:pt x="116" y="147"/>
                        </a:lnTo>
                        <a:lnTo>
                          <a:pt x="118" y="144"/>
                        </a:lnTo>
                        <a:lnTo>
                          <a:pt x="120" y="142"/>
                        </a:lnTo>
                        <a:lnTo>
                          <a:pt x="120" y="144"/>
                        </a:lnTo>
                        <a:lnTo>
                          <a:pt x="123" y="147"/>
                        </a:lnTo>
                        <a:lnTo>
                          <a:pt x="123" y="149"/>
                        </a:lnTo>
                        <a:lnTo>
                          <a:pt x="123" y="151"/>
                        </a:lnTo>
                        <a:lnTo>
                          <a:pt x="127" y="151"/>
                        </a:lnTo>
                        <a:lnTo>
                          <a:pt x="127" y="149"/>
                        </a:lnTo>
                        <a:lnTo>
                          <a:pt x="127" y="147"/>
                        </a:lnTo>
                        <a:lnTo>
                          <a:pt x="130" y="142"/>
                        </a:lnTo>
                        <a:lnTo>
                          <a:pt x="130" y="139"/>
                        </a:lnTo>
                        <a:lnTo>
                          <a:pt x="135" y="139"/>
                        </a:lnTo>
                        <a:lnTo>
                          <a:pt x="137" y="139"/>
                        </a:lnTo>
                        <a:lnTo>
                          <a:pt x="137" y="137"/>
                        </a:lnTo>
                        <a:lnTo>
                          <a:pt x="139" y="135"/>
                        </a:lnTo>
                        <a:lnTo>
                          <a:pt x="139" y="132"/>
                        </a:lnTo>
                        <a:lnTo>
                          <a:pt x="137" y="132"/>
                        </a:lnTo>
                        <a:lnTo>
                          <a:pt x="137" y="130"/>
                        </a:lnTo>
                        <a:lnTo>
                          <a:pt x="137" y="128"/>
                        </a:lnTo>
                        <a:lnTo>
                          <a:pt x="139" y="125"/>
                        </a:lnTo>
                        <a:lnTo>
                          <a:pt x="142" y="123"/>
                        </a:lnTo>
                        <a:lnTo>
                          <a:pt x="142" y="125"/>
                        </a:lnTo>
                        <a:lnTo>
                          <a:pt x="144" y="125"/>
                        </a:lnTo>
                        <a:lnTo>
                          <a:pt x="144" y="128"/>
                        </a:lnTo>
                        <a:lnTo>
                          <a:pt x="144" y="130"/>
                        </a:lnTo>
                        <a:lnTo>
                          <a:pt x="139" y="135"/>
                        </a:lnTo>
                        <a:lnTo>
                          <a:pt x="139" y="139"/>
                        </a:lnTo>
                        <a:lnTo>
                          <a:pt x="139" y="142"/>
                        </a:lnTo>
                        <a:lnTo>
                          <a:pt x="139" y="144"/>
                        </a:lnTo>
                        <a:lnTo>
                          <a:pt x="142" y="144"/>
                        </a:lnTo>
                        <a:lnTo>
                          <a:pt x="149" y="137"/>
                        </a:lnTo>
                        <a:lnTo>
                          <a:pt x="151" y="135"/>
                        </a:lnTo>
                        <a:lnTo>
                          <a:pt x="153" y="132"/>
                        </a:lnTo>
                        <a:lnTo>
                          <a:pt x="153" y="128"/>
                        </a:lnTo>
                        <a:lnTo>
                          <a:pt x="153" y="125"/>
                        </a:lnTo>
                        <a:lnTo>
                          <a:pt x="151" y="123"/>
                        </a:lnTo>
                        <a:lnTo>
                          <a:pt x="149" y="121"/>
                        </a:lnTo>
                        <a:lnTo>
                          <a:pt x="146" y="121"/>
                        </a:lnTo>
                        <a:lnTo>
                          <a:pt x="149" y="118"/>
                        </a:lnTo>
                        <a:lnTo>
                          <a:pt x="151" y="118"/>
                        </a:lnTo>
                        <a:lnTo>
                          <a:pt x="151" y="116"/>
                        </a:lnTo>
                        <a:lnTo>
                          <a:pt x="151" y="113"/>
                        </a:lnTo>
                        <a:lnTo>
                          <a:pt x="149" y="111"/>
                        </a:lnTo>
                        <a:lnTo>
                          <a:pt x="149" y="109"/>
                        </a:lnTo>
                        <a:lnTo>
                          <a:pt x="149" y="106"/>
                        </a:lnTo>
                        <a:lnTo>
                          <a:pt x="149" y="104"/>
                        </a:lnTo>
                        <a:lnTo>
                          <a:pt x="156" y="95"/>
                        </a:lnTo>
                        <a:lnTo>
                          <a:pt x="156" y="92"/>
                        </a:lnTo>
                        <a:lnTo>
                          <a:pt x="156" y="87"/>
                        </a:lnTo>
                        <a:lnTo>
                          <a:pt x="156" y="85"/>
                        </a:lnTo>
                        <a:lnTo>
                          <a:pt x="153" y="80"/>
                        </a:lnTo>
                        <a:lnTo>
                          <a:pt x="153" y="78"/>
                        </a:lnTo>
                        <a:lnTo>
                          <a:pt x="153" y="73"/>
                        </a:lnTo>
                        <a:lnTo>
                          <a:pt x="153" y="71"/>
                        </a:lnTo>
                        <a:lnTo>
                          <a:pt x="156" y="66"/>
                        </a:lnTo>
                        <a:lnTo>
                          <a:pt x="156" y="64"/>
                        </a:lnTo>
                        <a:lnTo>
                          <a:pt x="158" y="64"/>
                        </a:lnTo>
                        <a:lnTo>
                          <a:pt x="161" y="64"/>
                        </a:lnTo>
                        <a:lnTo>
                          <a:pt x="163" y="61"/>
                        </a:lnTo>
                        <a:lnTo>
                          <a:pt x="165" y="61"/>
                        </a:lnTo>
                        <a:lnTo>
                          <a:pt x="165" y="59"/>
                        </a:lnTo>
                        <a:lnTo>
                          <a:pt x="163" y="57"/>
                        </a:lnTo>
                        <a:lnTo>
                          <a:pt x="161" y="57"/>
                        </a:lnTo>
                        <a:lnTo>
                          <a:pt x="161" y="54"/>
                        </a:lnTo>
                        <a:lnTo>
                          <a:pt x="163" y="54"/>
                        </a:lnTo>
                        <a:lnTo>
                          <a:pt x="168" y="54"/>
                        </a:lnTo>
                        <a:lnTo>
                          <a:pt x="168" y="47"/>
                        </a:lnTo>
                        <a:lnTo>
                          <a:pt x="170" y="43"/>
                        </a:lnTo>
                        <a:lnTo>
                          <a:pt x="170" y="38"/>
                        </a:lnTo>
                        <a:lnTo>
                          <a:pt x="170" y="33"/>
                        </a:lnTo>
                        <a:lnTo>
                          <a:pt x="170" y="31"/>
                        </a:lnTo>
                        <a:lnTo>
                          <a:pt x="168" y="26"/>
                        </a:lnTo>
                        <a:lnTo>
                          <a:pt x="168" y="21"/>
                        </a:lnTo>
                        <a:lnTo>
                          <a:pt x="165" y="17"/>
                        </a:lnTo>
                        <a:lnTo>
                          <a:pt x="163" y="10"/>
                        </a:lnTo>
                        <a:lnTo>
                          <a:pt x="163" y="7"/>
                        </a:lnTo>
                        <a:lnTo>
                          <a:pt x="146"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31" name="Freeform 2016">
                    <a:extLst>
                      <a:ext uri="{FF2B5EF4-FFF2-40B4-BE49-F238E27FC236}">
                        <a16:creationId xmlns:a16="http://schemas.microsoft.com/office/drawing/2014/main" id="{7FC9FF13-AD13-F0D6-C0CA-56F183FEA2DB}"/>
                      </a:ext>
                    </a:extLst>
                  </p:cNvPr>
                  <p:cNvSpPr>
                    <a:spLocks/>
                  </p:cNvSpPr>
                  <p:nvPr/>
                </p:nvSpPr>
                <p:spPr bwMode="auto">
                  <a:xfrm>
                    <a:off x="7811350" y="1722226"/>
                    <a:ext cx="146050" cy="138113"/>
                  </a:xfrm>
                  <a:custGeom>
                    <a:avLst/>
                    <a:gdLst>
                      <a:gd name="T0" fmla="*/ 47625 w 92"/>
                      <a:gd name="T1" fmla="*/ 0 h 87"/>
                      <a:gd name="T2" fmla="*/ 44450 w 92"/>
                      <a:gd name="T3" fmla="*/ 7938 h 87"/>
                      <a:gd name="T4" fmla="*/ 41275 w 92"/>
                      <a:gd name="T5" fmla="*/ 14288 h 87"/>
                      <a:gd name="T6" fmla="*/ 44450 w 92"/>
                      <a:gd name="T7" fmla="*/ 22225 h 87"/>
                      <a:gd name="T8" fmla="*/ 47625 w 92"/>
                      <a:gd name="T9" fmla="*/ 22225 h 87"/>
                      <a:gd name="T10" fmla="*/ 52388 w 92"/>
                      <a:gd name="T11" fmla="*/ 33338 h 87"/>
                      <a:gd name="T12" fmla="*/ 47625 w 92"/>
                      <a:gd name="T13" fmla="*/ 44450 h 87"/>
                      <a:gd name="T14" fmla="*/ 41275 w 92"/>
                      <a:gd name="T15" fmla="*/ 60325 h 87"/>
                      <a:gd name="T16" fmla="*/ 36513 w 92"/>
                      <a:gd name="T17" fmla="*/ 71438 h 87"/>
                      <a:gd name="T18" fmla="*/ 41275 w 92"/>
                      <a:gd name="T19" fmla="*/ 74613 h 87"/>
                      <a:gd name="T20" fmla="*/ 41275 w 92"/>
                      <a:gd name="T21" fmla="*/ 82550 h 87"/>
                      <a:gd name="T22" fmla="*/ 36513 w 92"/>
                      <a:gd name="T23" fmla="*/ 82550 h 87"/>
                      <a:gd name="T24" fmla="*/ 33338 w 92"/>
                      <a:gd name="T25" fmla="*/ 90488 h 87"/>
                      <a:gd name="T26" fmla="*/ 25400 w 92"/>
                      <a:gd name="T27" fmla="*/ 82550 h 87"/>
                      <a:gd name="T28" fmla="*/ 25400 w 92"/>
                      <a:gd name="T29" fmla="*/ 82550 h 87"/>
                      <a:gd name="T30" fmla="*/ 14288 w 92"/>
                      <a:gd name="T31" fmla="*/ 77788 h 87"/>
                      <a:gd name="T32" fmla="*/ 14288 w 92"/>
                      <a:gd name="T33" fmla="*/ 85725 h 87"/>
                      <a:gd name="T34" fmla="*/ 6350 w 92"/>
                      <a:gd name="T35" fmla="*/ 96838 h 87"/>
                      <a:gd name="T36" fmla="*/ 6350 w 92"/>
                      <a:gd name="T37" fmla="*/ 112713 h 87"/>
                      <a:gd name="T38" fmla="*/ 11113 w 92"/>
                      <a:gd name="T39" fmla="*/ 123825 h 87"/>
                      <a:gd name="T40" fmla="*/ 11113 w 92"/>
                      <a:gd name="T41" fmla="*/ 127000 h 87"/>
                      <a:gd name="T42" fmla="*/ 6350 w 92"/>
                      <a:gd name="T43" fmla="*/ 134938 h 87"/>
                      <a:gd name="T44" fmla="*/ 6350 w 92"/>
                      <a:gd name="T45" fmla="*/ 138113 h 87"/>
                      <a:gd name="T46" fmla="*/ 25400 w 92"/>
                      <a:gd name="T47" fmla="*/ 134938 h 87"/>
                      <a:gd name="T48" fmla="*/ 36513 w 92"/>
                      <a:gd name="T49" fmla="*/ 131763 h 87"/>
                      <a:gd name="T50" fmla="*/ 36513 w 92"/>
                      <a:gd name="T51" fmla="*/ 127000 h 87"/>
                      <a:gd name="T52" fmla="*/ 17463 w 92"/>
                      <a:gd name="T53" fmla="*/ 119063 h 87"/>
                      <a:gd name="T54" fmla="*/ 25400 w 92"/>
                      <a:gd name="T55" fmla="*/ 104775 h 87"/>
                      <a:gd name="T56" fmla="*/ 44450 w 92"/>
                      <a:gd name="T57" fmla="*/ 101600 h 87"/>
                      <a:gd name="T58" fmla="*/ 63500 w 92"/>
                      <a:gd name="T59" fmla="*/ 119063 h 87"/>
                      <a:gd name="T60" fmla="*/ 82550 w 92"/>
                      <a:gd name="T61" fmla="*/ 119063 h 87"/>
                      <a:gd name="T62" fmla="*/ 93663 w 92"/>
                      <a:gd name="T63" fmla="*/ 104775 h 87"/>
                      <a:gd name="T64" fmla="*/ 96838 w 92"/>
                      <a:gd name="T65" fmla="*/ 96838 h 87"/>
                      <a:gd name="T66" fmla="*/ 107950 w 92"/>
                      <a:gd name="T67" fmla="*/ 90488 h 87"/>
                      <a:gd name="T68" fmla="*/ 130175 w 92"/>
                      <a:gd name="T69" fmla="*/ 85725 h 87"/>
                      <a:gd name="T70" fmla="*/ 141288 w 92"/>
                      <a:gd name="T71" fmla="*/ 77788 h 87"/>
                      <a:gd name="T72" fmla="*/ 134938 w 92"/>
                      <a:gd name="T73" fmla="*/ 66675 h 87"/>
                      <a:gd name="T74" fmla="*/ 138113 w 92"/>
                      <a:gd name="T75" fmla="*/ 60325 h 87"/>
                      <a:gd name="T76" fmla="*/ 138113 w 92"/>
                      <a:gd name="T77" fmla="*/ 55563 h 87"/>
                      <a:gd name="T78" fmla="*/ 130175 w 92"/>
                      <a:gd name="T79" fmla="*/ 60325 h 87"/>
                      <a:gd name="T80" fmla="*/ 123825 w 92"/>
                      <a:gd name="T81" fmla="*/ 63500 h 87"/>
                      <a:gd name="T82" fmla="*/ 115888 w 92"/>
                      <a:gd name="T83" fmla="*/ 60325 h 87"/>
                      <a:gd name="T84" fmla="*/ 115888 w 92"/>
                      <a:gd name="T85" fmla="*/ 52388 h 87"/>
                      <a:gd name="T86" fmla="*/ 96838 w 92"/>
                      <a:gd name="T87" fmla="*/ 49213 h 87"/>
                      <a:gd name="T88" fmla="*/ 85725 w 92"/>
                      <a:gd name="T89" fmla="*/ 49213 h 87"/>
                      <a:gd name="T90" fmla="*/ 77788 w 92"/>
                      <a:gd name="T91" fmla="*/ 41275 h 87"/>
                      <a:gd name="T92" fmla="*/ 74613 w 92"/>
                      <a:gd name="T93" fmla="*/ 30163 h 87"/>
                      <a:gd name="T94" fmla="*/ 63500 w 92"/>
                      <a:gd name="T95" fmla="*/ 11113 h 87"/>
                      <a:gd name="T96" fmla="*/ 47625 w 92"/>
                      <a:gd name="T97" fmla="*/ 0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
                      <a:gd name="T148" fmla="*/ 0 h 87"/>
                      <a:gd name="T149" fmla="*/ 92 w 92"/>
                      <a:gd name="T150" fmla="*/ 87 h 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 h="87">
                        <a:moveTo>
                          <a:pt x="30" y="0"/>
                        </a:moveTo>
                        <a:lnTo>
                          <a:pt x="30" y="0"/>
                        </a:lnTo>
                        <a:lnTo>
                          <a:pt x="28" y="2"/>
                        </a:lnTo>
                        <a:lnTo>
                          <a:pt x="28" y="5"/>
                        </a:lnTo>
                        <a:lnTo>
                          <a:pt x="26" y="7"/>
                        </a:lnTo>
                        <a:lnTo>
                          <a:pt x="26" y="9"/>
                        </a:lnTo>
                        <a:lnTo>
                          <a:pt x="28" y="12"/>
                        </a:lnTo>
                        <a:lnTo>
                          <a:pt x="28" y="14"/>
                        </a:lnTo>
                        <a:lnTo>
                          <a:pt x="30" y="14"/>
                        </a:lnTo>
                        <a:lnTo>
                          <a:pt x="30" y="16"/>
                        </a:lnTo>
                        <a:lnTo>
                          <a:pt x="33" y="19"/>
                        </a:lnTo>
                        <a:lnTo>
                          <a:pt x="33" y="21"/>
                        </a:lnTo>
                        <a:lnTo>
                          <a:pt x="33" y="23"/>
                        </a:lnTo>
                        <a:lnTo>
                          <a:pt x="33" y="26"/>
                        </a:lnTo>
                        <a:lnTo>
                          <a:pt x="30" y="28"/>
                        </a:lnTo>
                        <a:lnTo>
                          <a:pt x="30" y="31"/>
                        </a:lnTo>
                        <a:lnTo>
                          <a:pt x="28" y="35"/>
                        </a:lnTo>
                        <a:lnTo>
                          <a:pt x="26" y="38"/>
                        </a:lnTo>
                        <a:lnTo>
                          <a:pt x="23" y="40"/>
                        </a:lnTo>
                        <a:lnTo>
                          <a:pt x="23" y="42"/>
                        </a:lnTo>
                        <a:lnTo>
                          <a:pt x="23" y="45"/>
                        </a:lnTo>
                        <a:lnTo>
                          <a:pt x="26" y="45"/>
                        </a:lnTo>
                        <a:lnTo>
                          <a:pt x="26" y="47"/>
                        </a:lnTo>
                        <a:lnTo>
                          <a:pt x="26" y="49"/>
                        </a:lnTo>
                        <a:lnTo>
                          <a:pt x="26" y="52"/>
                        </a:lnTo>
                        <a:lnTo>
                          <a:pt x="23" y="52"/>
                        </a:lnTo>
                        <a:lnTo>
                          <a:pt x="23" y="54"/>
                        </a:lnTo>
                        <a:lnTo>
                          <a:pt x="21" y="57"/>
                        </a:lnTo>
                        <a:lnTo>
                          <a:pt x="21" y="54"/>
                        </a:lnTo>
                        <a:lnTo>
                          <a:pt x="18" y="54"/>
                        </a:lnTo>
                        <a:lnTo>
                          <a:pt x="16" y="52"/>
                        </a:lnTo>
                        <a:lnTo>
                          <a:pt x="9" y="49"/>
                        </a:lnTo>
                        <a:lnTo>
                          <a:pt x="7" y="52"/>
                        </a:lnTo>
                        <a:lnTo>
                          <a:pt x="7" y="54"/>
                        </a:lnTo>
                        <a:lnTo>
                          <a:pt x="9" y="54"/>
                        </a:lnTo>
                        <a:lnTo>
                          <a:pt x="9" y="57"/>
                        </a:lnTo>
                        <a:lnTo>
                          <a:pt x="9" y="59"/>
                        </a:lnTo>
                        <a:lnTo>
                          <a:pt x="4" y="61"/>
                        </a:lnTo>
                        <a:lnTo>
                          <a:pt x="0" y="64"/>
                        </a:lnTo>
                        <a:lnTo>
                          <a:pt x="2" y="66"/>
                        </a:lnTo>
                        <a:lnTo>
                          <a:pt x="4" y="71"/>
                        </a:lnTo>
                        <a:lnTo>
                          <a:pt x="7" y="73"/>
                        </a:lnTo>
                        <a:lnTo>
                          <a:pt x="7" y="75"/>
                        </a:lnTo>
                        <a:lnTo>
                          <a:pt x="7" y="78"/>
                        </a:lnTo>
                        <a:lnTo>
                          <a:pt x="7" y="80"/>
                        </a:lnTo>
                        <a:lnTo>
                          <a:pt x="4" y="83"/>
                        </a:lnTo>
                        <a:lnTo>
                          <a:pt x="4" y="85"/>
                        </a:lnTo>
                        <a:lnTo>
                          <a:pt x="4" y="87"/>
                        </a:lnTo>
                        <a:lnTo>
                          <a:pt x="9" y="87"/>
                        </a:lnTo>
                        <a:lnTo>
                          <a:pt x="14" y="85"/>
                        </a:lnTo>
                        <a:lnTo>
                          <a:pt x="16" y="85"/>
                        </a:lnTo>
                        <a:lnTo>
                          <a:pt x="21" y="83"/>
                        </a:lnTo>
                        <a:lnTo>
                          <a:pt x="23" y="83"/>
                        </a:lnTo>
                        <a:lnTo>
                          <a:pt x="23" y="80"/>
                        </a:lnTo>
                        <a:lnTo>
                          <a:pt x="21" y="78"/>
                        </a:lnTo>
                        <a:lnTo>
                          <a:pt x="16" y="75"/>
                        </a:lnTo>
                        <a:lnTo>
                          <a:pt x="11" y="75"/>
                        </a:lnTo>
                        <a:lnTo>
                          <a:pt x="11" y="71"/>
                        </a:lnTo>
                        <a:lnTo>
                          <a:pt x="11" y="68"/>
                        </a:lnTo>
                        <a:lnTo>
                          <a:pt x="16" y="66"/>
                        </a:lnTo>
                        <a:lnTo>
                          <a:pt x="21" y="66"/>
                        </a:lnTo>
                        <a:lnTo>
                          <a:pt x="26" y="64"/>
                        </a:lnTo>
                        <a:lnTo>
                          <a:pt x="28" y="64"/>
                        </a:lnTo>
                        <a:lnTo>
                          <a:pt x="30" y="64"/>
                        </a:lnTo>
                        <a:lnTo>
                          <a:pt x="33" y="66"/>
                        </a:lnTo>
                        <a:lnTo>
                          <a:pt x="40" y="75"/>
                        </a:lnTo>
                        <a:lnTo>
                          <a:pt x="42" y="75"/>
                        </a:lnTo>
                        <a:lnTo>
                          <a:pt x="47" y="75"/>
                        </a:lnTo>
                        <a:lnTo>
                          <a:pt x="52" y="75"/>
                        </a:lnTo>
                        <a:lnTo>
                          <a:pt x="56" y="75"/>
                        </a:lnTo>
                        <a:lnTo>
                          <a:pt x="56" y="71"/>
                        </a:lnTo>
                        <a:lnTo>
                          <a:pt x="59" y="66"/>
                        </a:lnTo>
                        <a:lnTo>
                          <a:pt x="59" y="64"/>
                        </a:lnTo>
                        <a:lnTo>
                          <a:pt x="61" y="61"/>
                        </a:lnTo>
                        <a:lnTo>
                          <a:pt x="63" y="61"/>
                        </a:lnTo>
                        <a:lnTo>
                          <a:pt x="66" y="59"/>
                        </a:lnTo>
                        <a:lnTo>
                          <a:pt x="68" y="57"/>
                        </a:lnTo>
                        <a:lnTo>
                          <a:pt x="73" y="57"/>
                        </a:lnTo>
                        <a:lnTo>
                          <a:pt x="75" y="57"/>
                        </a:lnTo>
                        <a:lnTo>
                          <a:pt x="82" y="54"/>
                        </a:lnTo>
                        <a:lnTo>
                          <a:pt x="92" y="54"/>
                        </a:lnTo>
                        <a:lnTo>
                          <a:pt x="89" y="49"/>
                        </a:lnTo>
                        <a:lnTo>
                          <a:pt x="87" y="47"/>
                        </a:lnTo>
                        <a:lnTo>
                          <a:pt x="85" y="47"/>
                        </a:lnTo>
                        <a:lnTo>
                          <a:pt x="85" y="42"/>
                        </a:lnTo>
                        <a:lnTo>
                          <a:pt x="87" y="40"/>
                        </a:lnTo>
                        <a:lnTo>
                          <a:pt x="87" y="38"/>
                        </a:lnTo>
                        <a:lnTo>
                          <a:pt x="87" y="35"/>
                        </a:lnTo>
                        <a:lnTo>
                          <a:pt x="85" y="38"/>
                        </a:lnTo>
                        <a:lnTo>
                          <a:pt x="82" y="38"/>
                        </a:lnTo>
                        <a:lnTo>
                          <a:pt x="80" y="38"/>
                        </a:lnTo>
                        <a:lnTo>
                          <a:pt x="80" y="40"/>
                        </a:lnTo>
                        <a:lnTo>
                          <a:pt x="78" y="40"/>
                        </a:lnTo>
                        <a:lnTo>
                          <a:pt x="75" y="38"/>
                        </a:lnTo>
                        <a:lnTo>
                          <a:pt x="73" y="38"/>
                        </a:lnTo>
                        <a:lnTo>
                          <a:pt x="73" y="35"/>
                        </a:lnTo>
                        <a:lnTo>
                          <a:pt x="73" y="33"/>
                        </a:lnTo>
                        <a:lnTo>
                          <a:pt x="73" y="31"/>
                        </a:lnTo>
                        <a:lnTo>
                          <a:pt x="66" y="31"/>
                        </a:lnTo>
                        <a:lnTo>
                          <a:pt x="61" y="31"/>
                        </a:lnTo>
                        <a:lnTo>
                          <a:pt x="59" y="31"/>
                        </a:lnTo>
                        <a:lnTo>
                          <a:pt x="56" y="31"/>
                        </a:lnTo>
                        <a:lnTo>
                          <a:pt x="54" y="31"/>
                        </a:lnTo>
                        <a:lnTo>
                          <a:pt x="54" y="28"/>
                        </a:lnTo>
                        <a:lnTo>
                          <a:pt x="52" y="28"/>
                        </a:lnTo>
                        <a:lnTo>
                          <a:pt x="49" y="26"/>
                        </a:lnTo>
                        <a:lnTo>
                          <a:pt x="49" y="23"/>
                        </a:lnTo>
                        <a:lnTo>
                          <a:pt x="49" y="21"/>
                        </a:lnTo>
                        <a:lnTo>
                          <a:pt x="47" y="19"/>
                        </a:lnTo>
                        <a:lnTo>
                          <a:pt x="47" y="14"/>
                        </a:lnTo>
                        <a:lnTo>
                          <a:pt x="42" y="9"/>
                        </a:lnTo>
                        <a:lnTo>
                          <a:pt x="40" y="7"/>
                        </a:lnTo>
                        <a:lnTo>
                          <a:pt x="35" y="2"/>
                        </a:lnTo>
                        <a:lnTo>
                          <a:pt x="3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grpSp>
              <p:nvGrpSpPr>
                <p:cNvPr id="50" name="Indonesia">
                  <a:extLst>
                    <a:ext uri="{FF2B5EF4-FFF2-40B4-BE49-F238E27FC236}">
                      <a16:creationId xmlns:a16="http://schemas.microsoft.com/office/drawing/2014/main" id="{AE269844-7730-4377-65BD-70B1F2D8A7C8}"/>
                    </a:ext>
                  </a:extLst>
                </p:cNvPr>
                <p:cNvGrpSpPr/>
                <p:nvPr/>
              </p:nvGrpSpPr>
              <p:grpSpPr>
                <a:xfrm>
                  <a:off x="4536766" y="3089911"/>
                  <a:ext cx="739683" cy="343351"/>
                  <a:chOff x="6697064" y="3023429"/>
                  <a:chExt cx="1136651" cy="528638"/>
                </a:xfrm>
                <a:solidFill>
                  <a:schemeClr val="bg2"/>
                </a:solidFill>
              </p:grpSpPr>
              <p:sp>
                <p:nvSpPr>
                  <p:cNvPr id="90" name="Freeform 1973">
                    <a:extLst>
                      <a:ext uri="{FF2B5EF4-FFF2-40B4-BE49-F238E27FC236}">
                        <a16:creationId xmlns:a16="http://schemas.microsoft.com/office/drawing/2014/main" id="{3AEEE055-A78F-E8C2-F338-865CBC27BEFB}"/>
                      </a:ext>
                    </a:extLst>
                  </p:cNvPr>
                  <p:cNvSpPr>
                    <a:spLocks/>
                  </p:cNvSpPr>
                  <p:nvPr/>
                </p:nvSpPr>
                <p:spPr bwMode="auto">
                  <a:xfrm>
                    <a:off x="7597177" y="3229804"/>
                    <a:ext cx="236538" cy="274638"/>
                  </a:xfrm>
                  <a:custGeom>
                    <a:avLst/>
                    <a:gdLst>
                      <a:gd name="T0" fmla="*/ 236538 w 149"/>
                      <a:gd name="T1" fmla="*/ 184150 h 173"/>
                      <a:gd name="T2" fmla="*/ 225425 w 149"/>
                      <a:gd name="T3" fmla="*/ 65088 h 173"/>
                      <a:gd name="T4" fmla="*/ 214313 w 149"/>
                      <a:gd name="T5" fmla="*/ 65088 h 173"/>
                      <a:gd name="T6" fmla="*/ 195263 w 149"/>
                      <a:gd name="T7" fmla="*/ 60325 h 173"/>
                      <a:gd name="T8" fmla="*/ 173038 w 149"/>
                      <a:gd name="T9" fmla="*/ 46038 h 173"/>
                      <a:gd name="T10" fmla="*/ 157163 w 149"/>
                      <a:gd name="T11" fmla="*/ 41275 h 173"/>
                      <a:gd name="T12" fmla="*/ 149225 w 149"/>
                      <a:gd name="T13" fmla="*/ 46038 h 173"/>
                      <a:gd name="T14" fmla="*/ 142875 w 149"/>
                      <a:gd name="T15" fmla="*/ 57150 h 173"/>
                      <a:gd name="T16" fmla="*/ 131763 w 149"/>
                      <a:gd name="T17" fmla="*/ 60325 h 173"/>
                      <a:gd name="T18" fmla="*/ 123825 w 149"/>
                      <a:gd name="T19" fmla="*/ 68263 h 173"/>
                      <a:gd name="T20" fmla="*/ 120650 w 149"/>
                      <a:gd name="T21" fmla="*/ 82550 h 173"/>
                      <a:gd name="T22" fmla="*/ 107950 w 149"/>
                      <a:gd name="T23" fmla="*/ 87313 h 173"/>
                      <a:gd name="T24" fmla="*/ 96838 w 149"/>
                      <a:gd name="T25" fmla="*/ 87313 h 173"/>
                      <a:gd name="T26" fmla="*/ 90488 w 149"/>
                      <a:gd name="T27" fmla="*/ 71438 h 173"/>
                      <a:gd name="T28" fmla="*/ 79375 w 149"/>
                      <a:gd name="T29" fmla="*/ 68263 h 173"/>
                      <a:gd name="T30" fmla="*/ 74613 w 149"/>
                      <a:gd name="T31" fmla="*/ 60325 h 173"/>
                      <a:gd name="T32" fmla="*/ 74613 w 149"/>
                      <a:gd name="T33" fmla="*/ 26988 h 173"/>
                      <a:gd name="T34" fmla="*/ 63500 w 149"/>
                      <a:gd name="T35" fmla="*/ 7938 h 173"/>
                      <a:gd name="T36" fmla="*/ 49213 w 149"/>
                      <a:gd name="T37" fmla="*/ 7938 h 173"/>
                      <a:gd name="T38" fmla="*/ 30163 w 149"/>
                      <a:gd name="T39" fmla="*/ 0 h 173"/>
                      <a:gd name="T40" fmla="*/ 25400 w 149"/>
                      <a:gd name="T41" fmla="*/ 4763 h 173"/>
                      <a:gd name="T42" fmla="*/ 14288 w 149"/>
                      <a:gd name="T43" fmla="*/ 15875 h 173"/>
                      <a:gd name="T44" fmla="*/ 3175 w 149"/>
                      <a:gd name="T45" fmla="*/ 11113 h 173"/>
                      <a:gd name="T46" fmla="*/ 0 w 149"/>
                      <a:gd name="T47" fmla="*/ 38100 h 173"/>
                      <a:gd name="T48" fmla="*/ 14288 w 149"/>
                      <a:gd name="T49" fmla="*/ 34925 h 173"/>
                      <a:gd name="T50" fmla="*/ 22225 w 149"/>
                      <a:gd name="T51" fmla="*/ 38100 h 173"/>
                      <a:gd name="T52" fmla="*/ 22225 w 149"/>
                      <a:gd name="T53" fmla="*/ 52388 h 173"/>
                      <a:gd name="T54" fmla="*/ 60325 w 149"/>
                      <a:gd name="T55" fmla="*/ 52388 h 173"/>
                      <a:gd name="T56" fmla="*/ 63500 w 149"/>
                      <a:gd name="T57" fmla="*/ 60325 h 173"/>
                      <a:gd name="T58" fmla="*/ 41275 w 149"/>
                      <a:gd name="T59" fmla="*/ 65088 h 173"/>
                      <a:gd name="T60" fmla="*/ 41275 w 149"/>
                      <a:gd name="T61" fmla="*/ 71438 h 173"/>
                      <a:gd name="T62" fmla="*/ 49213 w 149"/>
                      <a:gd name="T63" fmla="*/ 71438 h 173"/>
                      <a:gd name="T64" fmla="*/ 41275 w 149"/>
                      <a:gd name="T65" fmla="*/ 76200 h 173"/>
                      <a:gd name="T66" fmla="*/ 22225 w 149"/>
                      <a:gd name="T67" fmla="*/ 76200 h 173"/>
                      <a:gd name="T68" fmla="*/ 38100 w 149"/>
                      <a:gd name="T69" fmla="*/ 79375 h 173"/>
                      <a:gd name="T70" fmla="*/ 52388 w 149"/>
                      <a:gd name="T71" fmla="*/ 98425 h 173"/>
                      <a:gd name="T72" fmla="*/ 55563 w 149"/>
                      <a:gd name="T73" fmla="*/ 90488 h 173"/>
                      <a:gd name="T74" fmla="*/ 55563 w 149"/>
                      <a:gd name="T75" fmla="*/ 90488 h 173"/>
                      <a:gd name="T76" fmla="*/ 63500 w 149"/>
                      <a:gd name="T77" fmla="*/ 90488 h 173"/>
                      <a:gd name="T78" fmla="*/ 63500 w 149"/>
                      <a:gd name="T79" fmla="*/ 93663 h 173"/>
                      <a:gd name="T80" fmla="*/ 79375 w 149"/>
                      <a:gd name="T81" fmla="*/ 101600 h 173"/>
                      <a:gd name="T82" fmla="*/ 85725 w 149"/>
                      <a:gd name="T83" fmla="*/ 109538 h 173"/>
                      <a:gd name="T84" fmla="*/ 85725 w 149"/>
                      <a:gd name="T85" fmla="*/ 117475 h 173"/>
                      <a:gd name="T86" fmla="*/ 104775 w 149"/>
                      <a:gd name="T87" fmla="*/ 123825 h 173"/>
                      <a:gd name="T88" fmla="*/ 131763 w 149"/>
                      <a:gd name="T89" fmla="*/ 128588 h 173"/>
                      <a:gd name="T90" fmla="*/ 142875 w 149"/>
                      <a:gd name="T91" fmla="*/ 146050 h 173"/>
                      <a:gd name="T92" fmla="*/ 146050 w 149"/>
                      <a:gd name="T93" fmla="*/ 142875 h 173"/>
                      <a:gd name="T94" fmla="*/ 149225 w 149"/>
                      <a:gd name="T95" fmla="*/ 142875 h 173"/>
                      <a:gd name="T96" fmla="*/ 173038 w 149"/>
                      <a:gd name="T97" fmla="*/ 169863 h 173"/>
                      <a:gd name="T98" fmla="*/ 187325 w 149"/>
                      <a:gd name="T99" fmla="*/ 222250 h 173"/>
                      <a:gd name="T100" fmla="*/ 168275 w 149"/>
                      <a:gd name="T101" fmla="*/ 233363 h 173"/>
                      <a:gd name="T102" fmla="*/ 161925 w 149"/>
                      <a:gd name="T103" fmla="*/ 244475 h 173"/>
                      <a:gd name="T104" fmla="*/ 176213 w 149"/>
                      <a:gd name="T105" fmla="*/ 247650 h 173"/>
                      <a:gd name="T106" fmla="*/ 190500 w 149"/>
                      <a:gd name="T107" fmla="*/ 241300 h 173"/>
                      <a:gd name="T108" fmla="*/ 217488 w 149"/>
                      <a:gd name="T109" fmla="*/ 244475 h 173"/>
                      <a:gd name="T110" fmla="*/ 231775 w 149"/>
                      <a:gd name="T111" fmla="*/ 274638 h 173"/>
                      <a:gd name="T112" fmla="*/ 236538 w 149"/>
                      <a:gd name="T113" fmla="*/ 27463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
                      <a:gd name="T172" fmla="*/ 0 h 173"/>
                      <a:gd name="T173" fmla="*/ 149 w 149"/>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 h="173">
                        <a:moveTo>
                          <a:pt x="149" y="173"/>
                        </a:moveTo>
                        <a:lnTo>
                          <a:pt x="149" y="130"/>
                        </a:lnTo>
                        <a:lnTo>
                          <a:pt x="146" y="123"/>
                        </a:lnTo>
                        <a:lnTo>
                          <a:pt x="149" y="116"/>
                        </a:lnTo>
                        <a:lnTo>
                          <a:pt x="146" y="45"/>
                        </a:lnTo>
                        <a:lnTo>
                          <a:pt x="146" y="43"/>
                        </a:lnTo>
                        <a:lnTo>
                          <a:pt x="144" y="41"/>
                        </a:lnTo>
                        <a:lnTo>
                          <a:pt x="142" y="41"/>
                        </a:lnTo>
                        <a:lnTo>
                          <a:pt x="139" y="41"/>
                        </a:lnTo>
                        <a:lnTo>
                          <a:pt x="137" y="41"/>
                        </a:lnTo>
                        <a:lnTo>
                          <a:pt x="135" y="41"/>
                        </a:lnTo>
                        <a:lnTo>
                          <a:pt x="132" y="41"/>
                        </a:lnTo>
                        <a:lnTo>
                          <a:pt x="130" y="41"/>
                        </a:lnTo>
                        <a:lnTo>
                          <a:pt x="127" y="41"/>
                        </a:lnTo>
                        <a:lnTo>
                          <a:pt x="123" y="38"/>
                        </a:lnTo>
                        <a:lnTo>
                          <a:pt x="120" y="36"/>
                        </a:lnTo>
                        <a:lnTo>
                          <a:pt x="118" y="33"/>
                        </a:lnTo>
                        <a:lnTo>
                          <a:pt x="113" y="31"/>
                        </a:lnTo>
                        <a:lnTo>
                          <a:pt x="109" y="29"/>
                        </a:lnTo>
                        <a:lnTo>
                          <a:pt x="106" y="26"/>
                        </a:lnTo>
                        <a:lnTo>
                          <a:pt x="104" y="26"/>
                        </a:lnTo>
                        <a:lnTo>
                          <a:pt x="102" y="26"/>
                        </a:lnTo>
                        <a:lnTo>
                          <a:pt x="99" y="26"/>
                        </a:lnTo>
                        <a:lnTo>
                          <a:pt x="97" y="26"/>
                        </a:lnTo>
                        <a:lnTo>
                          <a:pt x="94" y="26"/>
                        </a:lnTo>
                        <a:lnTo>
                          <a:pt x="94" y="29"/>
                        </a:lnTo>
                        <a:lnTo>
                          <a:pt x="92" y="31"/>
                        </a:lnTo>
                        <a:lnTo>
                          <a:pt x="92" y="33"/>
                        </a:lnTo>
                        <a:lnTo>
                          <a:pt x="92" y="36"/>
                        </a:lnTo>
                        <a:lnTo>
                          <a:pt x="90" y="36"/>
                        </a:lnTo>
                        <a:lnTo>
                          <a:pt x="87" y="38"/>
                        </a:lnTo>
                        <a:lnTo>
                          <a:pt x="85" y="38"/>
                        </a:lnTo>
                        <a:lnTo>
                          <a:pt x="83" y="38"/>
                        </a:lnTo>
                        <a:lnTo>
                          <a:pt x="80" y="38"/>
                        </a:lnTo>
                        <a:lnTo>
                          <a:pt x="78" y="41"/>
                        </a:lnTo>
                        <a:lnTo>
                          <a:pt x="78" y="43"/>
                        </a:lnTo>
                        <a:lnTo>
                          <a:pt x="76" y="48"/>
                        </a:lnTo>
                        <a:lnTo>
                          <a:pt x="76" y="50"/>
                        </a:lnTo>
                        <a:lnTo>
                          <a:pt x="76" y="52"/>
                        </a:lnTo>
                        <a:lnTo>
                          <a:pt x="73" y="52"/>
                        </a:lnTo>
                        <a:lnTo>
                          <a:pt x="71" y="55"/>
                        </a:lnTo>
                        <a:lnTo>
                          <a:pt x="68" y="55"/>
                        </a:lnTo>
                        <a:lnTo>
                          <a:pt x="66" y="55"/>
                        </a:lnTo>
                        <a:lnTo>
                          <a:pt x="64" y="55"/>
                        </a:lnTo>
                        <a:lnTo>
                          <a:pt x="61" y="55"/>
                        </a:lnTo>
                        <a:lnTo>
                          <a:pt x="59" y="55"/>
                        </a:lnTo>
                        <a:lnTo>
                          <a:pt x="59" y="52"/>
                        </a:lnTo>
                        <a:lnTo>
                          <a:pt x="57" y="48"/>
                        </a:lnTo>
                        <a:lnTo>
                          <a:pt x="57" y="45"/>
                        </a:lnTo>
                        <a:lnTo>
                          <a:pt x="54" y="41"/>
                        </a:lnTo>
                        <a:lnTo>
                          <a:pt x="52" y="43"/>
                        </a:lnTo>
                        <a:lnTo>
                          <a:pt x="50" y="43"/>
                        </a:lnTo>
                        <a:lnTo>
                          <a:pt x="47" y="43"/>
                        </a:lnTo>
                        <a:lnTo>
                          <a:pt x="47" y="38"/>
                        </a:lnTo>
                        <a:lnTo>
                          <a:pt x="47" y="36"/>
                        </a:lnTo>
                        <a:lnTo>
                          <a:pt x="47" y="31"/>
                        </a:lnTo>
                        <a:lnTo>
                          <a:pt x="47" y="26"/>
                        </a:lnTo>
                        <a:lnTo>
                          <a:pt x="47" y="17"/>
                        </a:lnTo>
                        <a:lnTo>
                          <a:pt x="47" y="7"/>
                        </a:lnTo>
                        <a:lnTo>
                          <a:pt x="45" y="7"/>
                        </a:lnTo>
                        <a:lnTo>
                          <a:pt x="42" y="7"/>
                        </a:lnTo>
                        <a:lnTo>
                          <a:pt x="40" y="5"/>
                        </a:lnTo>
                        <a:lnTo>
                          <a:pt x="38" y="3"/>
                        </a:lnTo>
                        <a:lnTo>
                          <a:pt x="35" y="5"/>
                        </a:lnTo>
                        <a:lnTo>
                          <a:pt x="33" y="5"/>
                        </a:lnTo>
                        <a:lnTo>
                          <a:pt x="31" y="5"/>
                        </a:lnTo>
                        <a:lnTo>
                          <a:pt x="26" y="3"/>
                        </a:lnTo>
                        <a:lnTo>
                          <a:pt x="24" y="3"/>
                        </a:lnTo>
                        <a:lnTo>
                          <a:pt x="21" y="0"/>
                        </a:lnTo>
                        <a:lnTo>
                          <a:pt x="19" y="0"/>
                        </a:lnTo>
                        <a:lnTo>
                          <a:pt x="16" y="3"/>
                        </a:lnTo>
                        <a:lnTo>
                          <a:pt x="14" y="5"/>
                        </a:lnTo>
                        <a:lnTo>
                          <a:pt x="14" y="7"/>
                        </a:lnTo>
                        <a:lnTo>
                          <a:pt x="9" y="10"/>
                        </a:lnTo>
                        <a:lnTo>
                          <a:pt x="7" y="7"/>
                        </a:lnTo>
                        <a:lnTo>
                          <a:pt x="5" y="7"/>
                        </a:lnTo>
                        <a:lnTo>
                          <a:pt x="2" y="7"/>
                        </a:lnTo>
                        <a:lnTo>
                          <a:pt x="0" y="7"/>
                        </a:lnTo>
                        <a:lnTo>
                          <a:pt x="0" y="15"/>
                        </a:lnTo>
                        <a:lnTo>
                          <a:pt x="0" y="19"/>
                        </a:lnTo>
                        <a:lnTo>
                          <a:pt x="0" y="24"/>
                        </a:lnTo>
                        <a:lnTo>
                          <a:pt x="2" y="24"/>
                        </a:lnTo>
                        <a:lnTo>
                          <a:pt x="7" y="22"/>
                        </a:lnTo>
                        <a:lnTo>
                          <a:pt x="9" y="22"/>
                        </a:lnTo>
                        <a:lnTo>
                          <a:pt x="12" y="22"/>
                        </a:lnTo>
                        <a:lnTo>
                          <a:pt x="14" y="24"/>
                        </a:lnTo>
                        <a:lnTo>
                          <a:pt x="14" y="26"/>
                        </a:lnTo>
                        <a:lnTo>
                          <a:pt x="14" y="29"/>
                        </a:lnTo>
                        <a:lnTo>
                          <a:pt x="14" y="33"/>
                        </a:lnTo>
                        <a:lnTo>
                          <a:pt x="24" y="33"/>
                        </a:lnTo>
                        <a:lnTo>
                          <a:pt x="31" y="33"/>
                        </a:lnTo>
                        <a:lnTo>
                          <a:pt x="35" y="33"/>
                        </a:lnTo>
                        <a:lnTo>
                          <a:pt x="38" y="33"/>
                        </a:lnTo>
                        <a:lnTo>
                          <a:pt x="40" y="33"/>
                        </a:lnTo>
                        <a:lnTo>
                          <a:pt x="40" y="36"/>
                        </a:lnTo>
                        <a:lnTo>
                          <a:pt x="40" y="38"/>
                        </a:lnTo>
                        <a:lnTo>
                          <a:pt x="38" y="41"/>
                        </a:lnTo>
                        <a:lnTo>
                          <a:pt x="33" y="41"/>
                        </a:lnTo>
                        <a:lnTo>
                          <a:pt x="26" y="41"/>
                        </a:lnTo>
                        <a:lnTo>
                          <a:pt x="21" y="43"/>
                        </a:lnTo>
                        <a:lnTo>
                          <a:pt x="14" y="43"/>
                        </a:lnTo>
                        <a:lnTo>
                          <a:pt x="21" y="43"/>
                        </a:lnTo>
                        <a:lnTo>
                          <a:pt x="26" y="45"/>
                        </a:lnTo>
                        <a:lnTo>
                          <a:pt x="31" y="45"/>
                        </a:lnTo>
                        <a:lnTo>
                          <a:pt x="33" y="45"/>
                        </a:lnTo>
                        <a:lnTo>
                          <a:pt x="31" y="45"/>
                        </a:lnTo>
                        <a:lnTo>
                          <a:pt x="31" y="48"/>
                        </a:lnTo>
                        <a:lnTo>
                          <a:pt x="28" y="48"/>
                        </a:lnTo>
                        <a:lnTo>
                          <a:pt x="26" y="48"/>
                        </a:lnTo>
                        <a:lnTo>
                          <a:pt x="21" y="48"/>
                        </a:lnTo>
                        <a:lnTo>
                          <a:pt x="16" y="48"/>
                        </a:lnTo>
                        <a:lnTo>
                          <a:pt x="14" y="48"/>
                        </a:lnTo>
                        <a:lnTo>
                          <a:pt x="16" y="45"/>
                        </a:lnTo>
                        <a:lnTo>
                          <a:pt x="21" y="45"/>
                        </a:lnTo>
                        <a:lnTo>
                          <a:pt x="24" y="50"/>
                        </a:lnTo>
                        <a:lnTo>
                          <a:pt x="26" y="55"/>
                        </a:lnTo>
                        <a:lnTo>
                          <a:pt x="31" y="59"/>
                        </a:lnTo>
                        <a:lnTo>
                          <a:pt x="33" y="64"/>
                        </a:lnTo>
                        <a:lnTo>
                          <a:pt x="33" y="62"/>
                        </a:lnTo>
                        <a:lnTo>
                          <a:pt x="33" y="59"/>
                        </a:lnTo>
                        <a:lnTo>
                          <a:pt x="35" y="59"/>
                        </a:lnTo>
                        <a:lnTo>
                          <a:pt x="35" y="57"/>
                        </a:lnTo>
                        <a:lnTo>
                          <a:pt x="38" y="57"/>
                        </a:lnTo>
                        <a:lnTo>
                          <a:pt x="40" y="57"/>
                        </a:lnTo>
                        <a:lnTo>
                          <a:pt x="40" y="59"/>
                        </a:lnTo>
                        <a:lnTo>
                          <a:pt x="42" y="62"/>
                        </a:lnTo>
                        <a:lnTo>
                          <a:pt x="47" y="62"/>
                        </a:lnTo>
                        <a:lnTo>
                          <a:pt x="50" y="64"/>
                        </a:lnTo>
                        <a:lnTo>
                          <a:pt x="52" y="64"/>
                        </a:lnTo>
                        <a:lnTo>
                          <a:pt x="52" y="66"/>
                        </a:lnTo>
                        <a:lnTo>
                          <a:pt x="54" y="66"/>
                        </a:lnTo>
                        <a:lnTo>
                          <a:pt x="54" y="69"/>
                        </a:lnTo>
                        <a:lnTo>
                          <a:pt x="54" y="71"/>
                        </a:lnTo>
                        <a:lnTo>
                          <a:pt x="54" y="74"/>
                        </a:lnTo>
                        <a:lnTo>
                          <a:pt x="59" y="76"/>
                        </a:lnTo>
                        <a:lnTo>
                          <a:pt x="64" y="76"/>
                        </a:lnTo>
                        <a:lnTo>
                          <a:pt x="66" y="78"/>
                        </a:lnTo>
                        <a:lnTo>
                          <a:pt x="71" y="78"/>
                        </a:lnTo>
                        <a:lnTo>
                          <a:pt x="76" y="78"/>
                        </a:lnTo>
                        <a:lnTo>
                          <a:pt x="78" y="78"/>
                        </a:lnTo>
                        <a:lnTo>
                          <a:pt x="83" y="81"/>
                        </a:lnTo>
                        <a:lnTo>
                          <a:pt x="85" y="83"/>
                        </a:lnTo>
                        <a:lnTo>
                          <a:pt x="87" y="88"/>
                        </a:lnTo>
                        <a:lnTo>
                          <a:pt x="90" y="92"/>
                        </a:lnTo>
                        <a:lnTo>
                          <a:pt x="92" y="90"/>
                        </a:lnTo>
                        <a:lnTo>
                          <a:pt x="94" y="90"/>
                        </a:lnTo>
                        <a:lnTo>
                          <a:pt x="99" y="92"/>
                        </a:lnTo>
                        <a:lnTo>
                          <a:pt x="102" y="92"/>
                        </a:lnTo>
                        <a:lnTo>
                          <a:pt x="106" y="95"/>
                        </a:lnTo>
                        <a:lnTo>
                          <a:pt x="109" y="107"/>
                        </a:lnTo>
                        <a:lnTo>
                          <a:pt x="113" y="121"/>
                        </a:lnTo>
                        <a:lnTo>
                          <a:pt x="113" y="126"/>
                        </a:lnTo>
                        <a:lnTo>
                          <a:pt x="116" y="133"/>
                        </a:lnTo>
                        <a:lnTo>
                          <a:pt x="118" y="140"/>
                        </a:lnTo>
                        <a:lnTo>
                          <a:pt x="118" y="147"/>
                        </a:lnTo>
                        <a:lnTo>
                          <a:pt x="113" y="147"/>
                        </a:lnTo>
                        <a:lnTo>
                          <a:pt x="109" y="147"/>
                        </a:lnTo>
                        <a:lnTo>
                          <a:pt x="106" y="147"/>
                        </a:lnTo>
                        <a:lnTo>
                          <a:pt x="104" y="149"/>
                        </a:lnTo>
                        <a:lnTo>
                          <a:pt x="104" y="152"/>
                        </a:lnTo>
                        <a:lnTo>
                          <a:pt x="102" y="154"/>
                        </a:lnTo>
                        <a:lnTo>
                          <a:pt x="99" y="159"/>
                        </a:lnTo>
                        <a:lnTo>
                          <a:pt x="102" y="156"/>
                        </a:lnTo>
                        <a:lnTo>
                          <a:pt x="106" y="156"/>
                        </a:lnTo>
                        <a:lnTo>
                          <a:pt x="111" y="156"/>
                        </a:lnTo>
                        <a:lnTo>
                          <a:pt x="116" y="156"/>
                        </a:lnTo>
                        <a:lnTo>
                          <a:pt x="116" y="152"/>
                        </a:lnTo>
                        <a:lnTo>
                          <a:pt x="118" y="149"/>
                        </a:lnTo>
                        <a:lnTo>
                          <a:pt x="120" y="152"/>
                        </a:lnTo>
                        <a:lnTo>
                          <a:pt x="123" y="152"/>
                        </a:lnTo>
                        <a:lnTo>
                          <a:pt x="127" y="152"/>
                        </a:lnTo>
                        <a:lnTo>
                          <a:pt x="132" y="152"/>
                        </a:lnTo>
                        <a:lnTo>
                          <a:pt x="137" y="154"/>
                        </a:lnTo>
                        <a:lnTo>
                          <a:pt x="139" y="159"/>
                        </a:lnTo>
                        <a:lnTo>
                          <a:pt x="142" y="163"/>
                        </a:lnTo>
                        <a:lnTo>
                          <a:pt x="144" y="168"/>
                        </a:lnTo>
                        <a:lnTo>
                          <a:pt x="146" y="173"/>
                        </a:lnTo>
                        <a:lnTo>
                          <a:pt x="149" y="173"/>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1" name="Freeform 1974">
                    <a:extLst>
                      <a:ext uri="{FF2B5EF4-FFF2-40B4-BE49-F238E27FC236}">
                        <a16:creationId xmlns:a16="http://schemas.microsoft.com/office/drawing/2014/main" id="{31DFCE29-64DD-F76B-8FA5-5FD630363401}"/>
                      </a:ext>
                    </a:extLst>
                  </p:cNvPr>
                  <p:cNvSpPr>
                    <a:spLocks/>
                  </p:cNvSpPr>
                  <p:nvPr/>
                </p:nvSpPr>
                <p:spPr bwMode="auto">
                  <a:xfrm>
                    <a:off x="7016152" y="3080579"/>
                    <a:ext cx="11113" cy="11113"/>
                  </a:xfrm>
                  <a:custGeom>
                    <a:avLst/>
                    <a:gdLst>
                      <a:gd name="T0" fmla="*/ 3175 w 7"/>
                      <a:gd name="T1" fmla="*/ 0 h 7"/>
                      <a:gd name="T2" fmla="*/ 3175 w 7"/>
                      <a:gd name="T3" fmla="*/ 3175 h 7"/>
                      <a:gd name="T4" fmla="*/ 3175 w 7"/>
                      <a:gd name="T5" fmla="*/ 3175 h 7"/>
                      <a:gd name="T6" fmla="*/ 0 w 7"/>
                      <a:gd name="T7" fmla="*/ 3175 h 7"/>
                      <a:gd name="T8" fmla="*/ 0 w 7"/>
                      <a:gd name="T9" fmla="*/ 3175 h 7"/>
                      <a:gd name="T10" fmla="*/ 3175 w 7"/>
                      <a:gd name="T11" fmla="*/ 3175 h 7"/>
                      <a:gd name="T12" fmla="*/ 3175 w 7"/>
                      <a:gd name="T13" fmla="*/ 7938 h 7"/>
                      <a:gd name="T14" fmla="*/ 3175 w 7"/>
                      <a:gd name="T15" fmla="*/ 11113 h 7"/>
                      <a:gd name="T16" fmla="*/ 7938 w 7"/>
                      <a:gd name="T17" fmla="*/ 11113 h 7"/>
                      <a:gd name="T18" fmla="*/ 7938 w 7"/>
                      <a:gd name="T19" fmla="*/ 11113 h 7"/>
                      <a:gd name="T20" fmla="*/ 11113 w 7"/>
                      <a:gd name="T21" fmla="*/ 7938 h 7"/>
                      <a:gd name="T22" fmla="*/ 11113 w 7"/>
                      <a:gd name="T23" fmla="*/ 3175 h 7"/>
                      <a:gd name="T24" fmla="*/ 11113 w 7"/>
                      <a:gd name="T25" fmla="*/ 3175 h 7"/>
                      <a:gd name="T26" fmla="*/ 11113 w 7"/>
                      <a:gd name="T27" fmla="*/ 3175 h 7"/>
                      <a:gd name="T28" fmla="*/ 11113 w 7"/>
                      <a:gd name="T29" fmla="*/ 3175 h 7"/>
                      <a:gd name="T30" fmla="*/ 7938 w 7"/>
                      <a:gd name="T31" fmla="*/ 0 h 7"/>
                      <a:gd name="T32" fmla="*/ 7938 w 7"/>
                      <a:gd name="T33" fmla="*/ 0 h 7"/>
                      <a:gd name="T34" fmla="*/ 3175 w 7"/>
                      <a:gd name="T35" fmla="*/ 0 h 7"/>
                      <a:gd name="T36" fmla="*/ 3175 w 7"/>
                      <a:gd name="T37" fmla="*/ 0 h 7"/>
                      <a:gd name="T38" fmla="*/ 3175 w 7"/>
                      <a:gd name="T39" fmla="*/ 0 h 7"/>
                      <a:gd name="T40" fmla="*/ 3175 w 7"/>
                      <a:gd name="T41" fmla="*/ 0 h 7"/>
                      <a:gd name="T42" fmla="*/ 3175 w 7"/>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7"/>
                      <a:gd name="T68" fmla="*/ 7 w 7"/>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7">
                        <a:moveTo>
                          <a:pt x="2" y="0"/>
                        </a:moveTo>
                        <a:lnTo>
                          <a:pt x="2" y="2"/>
                        </a:lnTo>
                        <a:lnTo>
                          <a:pt x="0" y="2"/>
                        </a:lnTo>
                        <a:lnTo>
                          <a:pt x="2" y="2"/>
                        </a:lnTo>
                        <a:lnTo>
                          <a:pt x="2" y="5"/>
                        </a:lnTo>
                        <a:lnTo>
                          <a:pt x="2" y="7"/>
                        </a:lnTo>
                        <a:lnTo>
                          <a:pt x="5" y="7"/>
                        </a:lnTo>
                        <a:lnTo>
                          <a:pt x="7" y="5"/>
                        </a:lnTo>
                        <a:lnTo>
                          <a:pt x="7" y="2"/>
                        </a:lnTo>
                        <a:lnTo>
                          <a:pt x="5"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2" name="Freeform 1975">
                    <a:extLst>
                      <a:ext uri="{FF2B5EF4-FFF2-40B4-BE49-F238E27FC236}">
                        <a16:creationId xmlns:a16="http://schemas.microsoft.com/office/drawing/2014/main" id="{40E103EE-09FD-EA9A-443F-6D2DD3BB2014}"/>
                      </a:ext>
                    </a:extLst>
                  </p:cNvPr>
                  <p:cNvSpPr>
                    <a:spLocks/>
                  </p:cNvSpPr>
                  <p:nvPr/>
                </p:nvSpPr>
                <p:spPr bwMode="auto">
                  <a:xfrm>
                    <a:off x="6716114" y="3118679"/>
                    <a:ext cx="7938" cy="6350"/>
                  </a:xfrm>
                  <a:custGeom>
                    <a:avLst/>
                    <a:gdLst>
                      <a:gd name="T0" fmla="*/ 0 w 5"/>
                      <a:gd name="T1" fmla="*/ 0 h 4"/>
                      <a:gd name="T2" fmla="*/ 3175 w 5"/>
                      <a:gd name="T3" fmla="*/ 6350 h 4"/>
                      <a:gd name="T4" fmla="*/ 7938 w 5"/>
                      <a:gd name="T5" fmla="*/ 6350 h 4"/>
                      <a:gd name="T6" fmla="*/ 7938 w 5"/>
                      <a:gd name="T7" fmla="*/ 6350 h 4"/>
                      <a:gd name="T8" fmla="*/ 7938 w 5"/>
                      <a:gd name="T9" fmla="*/ 3175 h 4"/>
                      <a:gd name="T10" fmla="*/ 7938 w 5"/>
                      <a:gd name="T11" fmla="*/ 3175 h 4"/>
                      <a:gd name="T12" fmla="*/ 3175 w 5"/>
                      <a:gd name="T13" fmla="*/ 0 h 4"/>
                      <a:gd name="T14" fmla="*/ 0 w 5"/>
                      <a:gd name="T15" fmla="*/ 0 h 4"/>
                      <a:gd name="T16" fmla="*/ 0 w 5"/>
                      <a:gd name="T17" fmla="*/ 0 h 4"/>
                      <a:gd name="T18" fmla="*/ 0 w 5"/>
                      <a:gd name="T19" fmla="*/ 0 h 4"/>
                      <a:gd name="T20" fmla="*/ 0 w 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4"/>
                      <a:gd name="T35" fmla="*/ 5 w 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4">
                        <a:moveTo>
                          <a:pt x="0" y="0"/>
                        </a:moveTo>
                        <a:lnTo>
                          <a:pt x="2" y="4"/>
                        </a:lnTo>
                        <a:lnTo>
                          <a:pt x="5" y="4"/>
                        </a:lnTo>
                        <a:lnTo>
                          <a:pt x="5"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3" name="Freeform 1976">
                    <a:extLst>
                      <a:ext uri="{FF2B5EF4-FFF2-40B4-BE49-F238E27FC236}">
                        <a16:creationId xmlns:a16="http://schemas.microsoft.com/office/drawing/2014/main" id="{059BA11C-6B47-B520-F0B3-DC106E5E66D5}"/>
                      </a:ext>
                    </a:extLst>
                  </p:cNvPr>
                  <p:cNvSpPr>
                    <a:spLocks/>
                  </p:cNvSpPr>
                  <p:nvPr/>
                </p:nvSpPr>
                <p:spPr bwMode="auto">
                  <a:xfrm>
                    <a:off x="7528914" y="3136141"/>
                    <a:ext cx="12700" cy="19050"/>
                  </a:xfrm>
                  <a:custGeom>
                    <a:avLst/>
                    <a:gdLst>
                      <a:gd name="T0" fmla="*/ 0 w 8"/>
                      <a:gd name="T1" fmla="*/ 0 h 12"/>
                      <a:gd name="T2" fmla="*/ 0 w 8"/>
                      <a:gd name="T3" fmla="*/ 0 h 12"/>
                      <a:gd name="T4" fmla="*/ 0 w 8"/>
                      <a:gd name="T5" fmla="*/ 4763 h 12"/>
                      <a:gd name="T6" fmla="*/ 0 w 8"/>
                      <a:gd name="T7" fmla="*/ 4763 h 12"/>
                      <a:gd name="T8" fmla="*/ 0 w 8"/>
                      <a:gd name="T9" fmla="*/ 11113 h 12"/>
                      <a:gd name="T10" fmla="*/ 0 w 8"/>
                      <a:gd name="T11" fmla="*/ 11113 h 12"/>
                      <a:gd name="T12" fmla="*/ 4763 w 8"/>
                      <a:gd name="T13" fmla="*/ 15875 h 12"/>
                      <a:gd name="T14" fmla="*/ 4763 w 8"/>
                      <a:gd name="T15" fmla="*/ 19050 h 12"/>
                      <a:gd name="T16" fmla="*/ 4763 w 8"/>
                      <a:gd name="T17" fmla="*/ 19050 h 12"/>
                      <a:gd name="T18" fmla="*/ 7938 w 8"/>
                      <a:gd name="T19" fmla="*/ 19050 h 12"/>
                      <a:gd name="T20" fmla="*/ 7938 w 8"/>
                      <a:gd name="T21" fmla="*/ 19050 h 12"/>
                      <a:gd name="T22" fmla="*/ 12700 w 8"/>
                      <a:gd name="T23" fmla="*/ 19050 h 12"/>
                      <a:gd name="T24" fmla="*/ 12700 w 8"/>
                      <a:gd name="T25" fmla="*/ 19050 h 12"/>
                      <a:gd name="T26" fmla="*/ 12700 w 8"/>
                      <a:gd name="T27" fmla="*/ 19050 h 12"/>
                      <a:gd name="T28" fmla="*/ 12700 w 8"/>
                      <a:gd name="T29" fmla="*/ 15875 h 12"/>
                      <a:gd name="T30" fmla="*/ 12700 w 8"/>
                      <a:gd name="T31" fmla="*/ 15875 h 12"/>
                      <a:gd name="T32" fmla="*/ 12700 w 8"/>
                      <a:gd name="T33" fmla="*/ 11113 h 12"/>
                      <a:gd name="T34" fmla="*/ 7938 w 8"/>
                      <a:gd name="T35" fmla="*/ 4763 h 12"/>
                      <a:gd name="T36" fmla="*/ 7938 w 8"/>
                      <a:gd name="T37" fmla="*/ 0 h 12"/>
                      <a:gd name="T38" fmla="*/ 0 w 8"/>
                      <a:gd name="T39" fmla="*/ 0 h 12"/>
                      <a:gd name="T40" fmla="*/ 0 w 8"/>
                      <a:gd name="T41" fmla="*/ 0 h 12"/>
                      <a:gd name="T42" fmla="*/ 0 w 8"/>
                      <a:gd name="T43" fmla="*/ 0 h 12"/>
                      <a:gd name="T44" fmla="*/ 0 w 8"/>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12"/>
                      <a:gd name="T71" fmla="*/ 8 w 8"/>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12">
                        <a:moveTo>
                          <a:pt x="0" y="0"/>
                        </a:moveTo>
                        <a:lnTo>
                          <a:pt x="0" y="0"/>
                        </a:lnTo>
                        <a:lnTo>
                          <a:pt x="0" y="3"/>
                        </a:lnTo>
                        <a:lnTo>
                          <a:pt x="0" y="7"/>
                        </a:lnTo>
                        <a:lnTo>
                          <a:pt x="3" y="10"/>
                        </a:lnTo>
                        <a:lnTo>
                          <a:pt x="3" y="12"/>
                        </a:lnTo>
                        <a:lnTo>
                          <a:pt x="5" y="12"/>
                        </a:lnTo>
                        <a:lnTo>
                          <a:pt x="8" y="12"/>
                        </a:lnTo>
                        <a:lnTo>
                          <a:pt x="8" y="10"/>
                        </a:lnTo>
                        <a:lnTo>
                          <a:pt x="8" y="7"/>
                        </a:lnTo>
                        <a:lnTo>
                          <a:pt x="5" y="3"/>
                        </a:lnTo>
                        <a:lnTo>
                          <a:pt x="5"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4" name="Freeform 1977">
                    <a:extLst>
                      <a:ext uri="{FF2B5EF4-FFF2-40B4-BE49-F238E27FC236}">
                        <a16:creationId xmlns:a16="http://schemas.microsoft.com/office/drawing/2014/main" id="{FB9238C8-BDF1-32B6-7856-F4E10E67685F}"/>
                      </a:ext>
                    </a:extLst>
                  </p:cNvPr>
                  <p:cNvSpPr>
                    <a:spLocks/>
                  </p:cNvSpPr>
                  <p:nvPr/>
                </p:nvSpPr>
                <p:spPr bwMode="auto">
                  <a:xfrm>
                    <a:off x="6865339" y="3140904"/>
                    <a:ext cx="4763" cy="6350"/>
                  </a:xfrm>
                  <a:custGeom>
                    <a:avLst/>
                    <a:gdLst>
                      <a:gd name="T0" fmla="*/ 0 w 3"/>
                      <a:gd name="T1" fmla="*/ 0 h 4"/>
                      <a:gd name="T2" fmla="*/ 4763 w 3"/>
                      <a:gd name="T3" fmla="*/ 6350 h 4"/>
                      <a:gd name="T4" fmla="*/ 4763 w 3"/>
                      <a:gd name="T5" fmla="*/ 3175 h 4"/>
                      <a:gd name="T6" fmla="*/ 4763 w 3"/>
                      <a:gd name="T7" fmla="*/ 0 h 4"/>
                      <a:gd name="T8" fmla="*/ 4763 w 3"/>
                      <a:gd name="T9" fmla="*/ 0 h 4"/>
                      <a:gd name="T10" fmla="*/ 4763 w 3"/>
                      <a:gd name="T11" fmla="*/ 0 h 4"/>
                      <a:gd name="T12" fmla="*/ 0 w 3"/>
                      <a:gd name="T13" fmla="*/ 0 h 4"/>
                      <a:gd name="T14" fmla="*/ 0 w 3"/>
                      <a:gd name="T15" fmla="*/ 0 h 4"/>
                      <a:gd name="T16" fmla="*/ 0 w 3"/>
                      <a:gd name="T17" fmla="*/ 0 h 4"/>
                      <a:gd name="T18" fmla="*/ 0 w 3"/>
                      <a:gd name="T19" fmla="*/ 0 h 4"/>
                      <a:gd name="T20" fmla="*/ 0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0" y="0"/>
                        </a:moveTo>
                        <a:lnTo>
                          <a:pt x="3" y="4"/>
                        </a:lnTo>
                        <a:lnTo>
                          <a:pt x="3" y="2"/>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5" name="Freeform 1978">
                    <a:extLst>
                      <a:ext uri="{FF2B5EF4-FFF2-40B4-BE49-F238E27FC236}">
                        <a16:creationId xmlns:a16="http://schemas.microsoft.com/office/drawing/2014/main" id="{038383C2-9E5B-2F05-1C8B-3CAB0CF74E71}"/>
                      </a:ext>
                    </a:extLst>
                  </p:cNvPr>
                  <p:cNvSpPr>
                    <a:spLocks/>
                  </p:cNvSpPr>
                  <p:nvPr/>
                </p:nvSpPr>
                <p:spPr bwMode="auto">
                  <a:xfrm>
                    <a:off x="7500339" y="3147254"/>
                    <a:ext cx="41275" cy="57150"/>
                  </a:xfrm>
                  <a:custGeom>
                    <a:avLst/>
                    <a:gdLst>
                      <a:gd name="T0" fmla="*/ 14288 w 26"/>
                      <a:gd name="T1" fmla="*/ 0 h 36"/>
                      <a:gd name="T2" fmla="*/ 11113 w 26"/>
                      <a:gd name="T3" fmla="*/ 7938 h 36"/>
                      <a:gd name="T4" fmla="*/ 6350 w 26"/>
                      <a:gd name="T5" fmla="*/ 15875 h 36"/>
                      <a:gd name="T6" fmla="*/ 3175 w 26"/>
                      <a:gd name="T7" fmla="*/ 19050 h 36"/>
                      <a:gd name="T8" fmla="*/ 3175 w 26"/>
                      <a:gd name="T9" fmla="*/ 26988 h 36"/>
                      <a:gd name="T10" fmla="*/ 0 w 26"/>
                      <a:gd name="T11" fmla="*/ 30163 h 36"/>
                      <a:gd name="T12" fmla="*/ 0 w 26"/>
                      <a:gd name="T13" fmla="*/ 34925 h 36"/>
                      <a:gd name="T14" fmla="*/ 6350 w 26"/>
                      <a:gd name="T15" fmla="*/ 41275 h 36"/>
                      <a:gd name="T16" fmla="*/ 11113 w 26"/>
                      <a:gd name="T17" fmla="*/ 52388 h 36"/>
                      <a:gd name="T18" fmla="*/ 14288 w 26"/>
                      <a:gd name="T19" fmla="*/ 57150 h 36"/>
                      <a:gd name="T20" fmla="*/ 17463 w 26"/>
                      <a:gd name="T21" fmla="*/ 57150 h 36"/>
                      <a:gd name="T22" fmla="*/ 25400 w 26"/>
                      <a:gd name="T23" fmla="*/ 57150 h 36"/>
                      <a:gd name="T24" fmla="*/ 25400 w 26"/>
                      <a:gd name="T25" fmla="*/ 57150 h 36"/>
                      <a:gd name="T26" fmla="*/ 28575 w 26"/>
                      <a:gd name="T27" fmla="*/ 57150 h 36"/>
                      <a:gd name="T28" fmla="*/ 33338 w 26"/>
                      <a:gd name="T29" fmla="*/ 57150 h 36"/>
                      <a:gd name="T30" fmla="*/ 33338 w 26"/>
                      <a:gd name="T31" fmla="*/ 52388 h 36"/>
                      <a:gd name="T32" fmla="*/ 33338 w 26"/>
                      <a:gd name="T33" fmla="*/ 52388 h 36"/>
                      <a:gd name="T34" fmla="*/ 36513 w 26"/>
                      <a:gd name="T35" fmla="*/ 49213 h 36"/>
                      <a:gd name="T36" fmla="*/ 33338 w 26"/>
                      <a:gd name="T37" fmla="*/ 49213 h 36"/>
                      <a:gd name="T38" fmla="*/ 28575 w 26"/>
                      <a:gd name="T39" fmla="*/ 52388 h 36"/>
                      <a:gd name="T40" fmla="*/ 28575 w 26"/>
                      <a:gd name="T41" fmla="*/ 52388 h 36"/>
                      <a:gd name="T42" fmla="*/ 25400 w 26"/>
                      <a:gd name="T43" fmla="*/ 52388 h 36"/>
                      <a:gd name="T44" fmla="*/ 25400 w 26"/>
                      <a:gd name="T45" fmla="*/ 52388 h 36"/>
                      <a:gd name="T46" fmla="*/ 25400 w 26"/>
                      <a:gd name="T47" fmla="*/ 49213 h 36"/>
                      <a:gd name="T48" fmla="*/ 25400 w 26"/>
                      <a:gd name="T49" fmla="*/ 49213 h 36"/>
                      <a:gd name="T50" fmla="*/ 25400 w 26"/>
                      <a:gd name="T51" fmla="*/ 49213 h 36"/>
                      <a:gd name="T52" fmla="*/ 25400 w 26"/>
                      <a:gd name="T53" fmla="*/ 46038 h 36"/>
                      <a:gd name="T54" fmla="*/ 28575 w 26"/>
                      <a:gd name="T55" fmla="*/ 41275 h 36"/>
                      <a:gd name="T56" fmla="*/ 33338 w 26"/>
                      <a:gd name="T57" fmla="*/ 41275 h 36"/>
                      <a:gd name="T58" fmla="*/ 41275 w 26"/>
                      <a:gd name="T59" fmla="*/ 38100 h 36"/>
                      <a:gd name="T60" fmla="*/ 41275 w 26"/>
                      <a:gd name="T61" fmla="*/ 38100 h 36"/>
                      <a:gd name="T62" fmla="*/ 41275 w 26"/>
                      <a:gd name="T63" fmla="*/ 38100 h 36"/>
                      <a:gd name="T64" fmla="*/ 41275 w 26"/>
                      <a:gd name="T65" fmla="*/ 34925 h 36"/>
                      <a:gd name="T66" fmla="*/ 41275 w 26"/>
                      <a:gd name="T67" fmla="*/ 34925 h 36"/>
                      <a:gd name="T68" fmla="*/ 41275 w 26"/>
                      <a:gd name="T69" fmla="*/ 34925 h 36"/>
                      <a:gd name="T70" fmla="*/ 36513 w 26"/>
                      <a:gd name="T71" fmla="*/ 30163 h 36"/>
                      <a:gd name="T72" fmla="*/ 28575 w 26"/>
                      <a:gd name="T73" fmla="*/ 26988 h 36"/>
                      <a:gd name="T74" fmla="*/ 25400 w 26"/>
                      <a:gd name="T75" fmla="*/ 26988 h 36"/>
                      <a:gd name="T76" fmla="*/ 25400 w 26"/>
                      <a:gd name="T77" fmla="*/ 26988 h 36"/>
                      <a:gd name="T78" fmla="*/ 25400 w 26"/>
                      <a:gd name="T79" fmla="*/ 26988 h 36"/>
                      <a:gd name="T80" fmla="*/ 25400 w 26"/>
                      <a:gd name="T81" fmla="*/ 30163 h 36"/>
                      <a:gd name="T82" fmla="*/ 25400 w 26"/>
                      <a:gd name="T83" fmla="*/ 30163 h 36"/>
                      <a:gd name="T84" fmla="*/ 25400 w 26"/>
                      <a:gd name="T85" fmla="*/ 34925 h 36"/>
                      <a:gd name="T86" fmla="*/ 25400 w 26"/>
                      <a:gd name="T87" fmla="*/ 38100 h 36"/>
                      <a:gd name="T88" fmla="*/ 17463 w 26"/>
                      <a:gd name="T89" fmla="*/ 38100 h 36"/>
                      <a:gd name="T90" fmla="*/ 17463 w 26"/>
                      <a:gd name="T91" fmla="*/ 38100 h 36"/>
                      <a:gd name="T92" fmla="*/ 17463 w 26"/>
                      <a:gd name="T93" fmla="*/ 34925 h 36"/>
                      <a:gd name="T94" fmla="*/ 17463 w 26"/>
                      <a:gd name="T95" fmla="*/ 34925 h 36"/>
                      <a:gd name="T96" fmla="*/ 22225 w 26"/>
                      <a:gd name="T97" fmla="*/ 30163 h 36"/>
                      <a:gd name="T98" fmla="*/ 22225 w 26"/>
                      <a:gd name="T99" fmla="*/ 26988 h 36"/>
                      <a:gd name="T100" fmla="*/ 22225 w 26"/>
                      <a:gd name="T101" fmla="*/ 19050 h 36"/>
                      <a:gd name="T102" fmla="*/ 22225 w 26"/>
                      <a:gd name="T103" fmla="*/ 11113 h 36"/>
                      <a:gd name="T104" fmla="*/ 17463 w 26"/>
                      <a:gd name="T105" fmla="*/ 7938 h 36"/>
                      <a:gd name="T106" fmla="*/ 17463 w 26"/>
                      <a:gd name="T107" fmla="*/ 0 h 36"/>
                      <a:gd name="T108" fmla="*/ 14288 w 26"/>
                      <a:gd name="T109" fmla="*/ 0 h 36"/>
                      <a:gd name="T110" fmla="*/ 14288 w 26"/>
                      <a:gd name="T111" fmla="*/ 0 h 36"/>
                      <a:gd name="T112" fmla="*/ 14288 w 26"/>
                      <a:gd name="T113" fmla="*/ 0 h 36"/>
                      <a:gd name="T114" fmla="*/ 14288 w 26"/>
                      <a:gd name="T115" fmla="*/ 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
                      <a:gd name="T175" fmla="*/ 0 h 36"/>
                      <a:gd name="T176" fmla="*/ 26 w 26"/>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 h="36">
                        <a:moveTo>
                          <a:pt x="9" y="0"/>
                        </a:moveTo>
                        <a:lnTo>
                          <a:pt x="7" y="5"/>
                        </a:lnTo>
                        <a:lnTo>
                          <a:pt x="4" y="10"/>
                        </a:lnTo>
                        <a:lnTo>
                          <a:pt x="2" y="12"/>
                        </a:lnTo>
                        <a:lnTo>
                          <a:pt x="2" y="17"/>
                        </a:lnTo>
                        <a:lnTo>
                          <a:pt x="0" y="19"/>
                        </a:lnTo>
                        <a:lnTo>
                          <a:pt x="0" y="22"/>
                        </a:lnTo>
                        <a:lnTo>
                          <a:pt x="4" y="26"/>
                        </a:lnTo>
                        <a:lnTo>
                          <a:pt x="7" y="33"/>
                        </a:lnTo>
                        <a:lnTo>
                          <a:pt x="9" y="36"/>
                        </a:lnTo>
                        <a:lnTo>
                          <a:pt x="11" y="36"/>
                        </a:lnTo>
                        <a:lnTo>
                          <a:pt x="16" y="36"/>
                        </a:lnTo>
                        <a:lnTo>
                          <a:pt x="18" y="36"/>
                        </a:lnTo>
                        <a:lnTo>
                          <a:pt x="21" y="36"/>
                        </a:lnTo>
                        <a:lnTo>
                          <a:pt x="21" y="33"/>
                        </a:lnTo>
                        <a:lnTo>
                          <a:pt x="23" y="31"/>
                        </a:lnTo>
                        <a:lnTo>
                          <a:pt x="21" y="31"/>
                        </a:lnTo>
                        <a:lnTo>
                          <a:pt x="18" y="33"/>
                        </a:lnTo>
                        <a:lnTo>
                          <a:pt x="16" y="33"/>
                        </a:lnTo>
                        <a:lnTo>
                          <a:pt x="16" y="31"/>
                        </a:lnTo>
                        <a:lnTo>
                          <a:pt x="16" y="29"/>
                        </a:lnTo>
                        <a:lnTo>
                          <a:pt x="18" y="26"/>
                        </a:lnTo>
                        <a:lnTo>
                          <a:pt x="21" y="26"/>
                        </a:lnTo>
                        <a:lnTo>
                          <a:pt x="26" y="24"/>
                        </a:lnTo>
                        <a:lnTo>
                          <a:pt x="26" y="22"/>
                        </a:lnTo>
                        <a:lnTo>
                          <a:pt x="23" y="19"/>
                        </a:lnTo>
                        <a:lnTo>
                          <a:pt x="18" y="17"/>
                        </a:lnTo>
                        <a:lnTo>
                          <a:pt x="16" y="17"/>
                        </a:lnTo>
                        <a:lnTo>
                          <a:pt x="16" y="19"/>
                        </a:lnTo>
                        <a:lnTo>
                          <a:pt x="16" y="22"/>
                        </a:lnTo>
                        <a:lnTo>
                          <a:pt x="16" y="24"/>
                        </a:lnTo>
                        <a:lnTo>
                          <a:pt x="11" y="24"/>
                        </a:lnTo>
                        <a:lnTo>
                          <a:pt x="11" y="22"/>
                        </a:lnTo>
                        <a:lnTo>
                          <a:pt x="14" y="19"/>
                        </a:lnTo>
                        <a:lnTo>
                          <a:pt x="14" y="17"/>
                        </a:lnTo>
                        <a:lnTo>
                          <a:pt x="14" y="12"/>
                        </a:lnTo>
                        <a:lnTo>
                          <a:pt x="14" y="7"/>
                        </a:lnTo>
                        <a:lnTo>
                          <a:pt x="11" y="5"/>
                        </a:lnTo>
                        <a:lnTo>
                          <a:pt x="11" y="0"/>
                        </a:lnTo>
                        <a:lnTo>
                          <a:pt x="9"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6" name="Freeform 1979">
                    <a:extLst>
                      <a:ext uri="{FF2B5EF4-FFF2-40B4-BE49-F238E27FC236}">
                        <a16:creationId xmlns:a16="http://schemas.microsoft.com/office/drawing/2014/main" id="{391D3E56-D980-B243-B237-65E0CCFC597B}"/>
                      </a:ext>
                    </a:extLst>
                  </p:cNvPr>
                  <p:cNvSpPr>
                    <a:spLocks/>
                  </p:cNvSpPr>
                  <p:nvPr/>
                </p:nvSpPr>
                <p:spPr bwMode="auto">
                  <a:xfrm>
                    <a:off x="6881214" y="3155191"/>
                    <a:ext cx="7938" cy="7938"/>
                  </a:xfrm>
                  <a:custGeom>
                    <a:avLst/>
                    <a:gdLst>
                      <a:gd name="T0" fmla="*/ 0 w 5"/>
                      <a:gd name="T1" fmla="*/ 0 h 5"/>
                      <a:gd name="T2" fmla="*/ 3175 w 5"/>
                      <a:gd name="T3" fmla="*/ 7938 h 5"/>
                      <a:gd name="T4" fmla="*/ 7938 w 5"/>
                      <a:gd name="T5" fmla="*/ 7938 h 5"/>
                      <a:gd name="T6" fmla="*/ 7938 w 5"/>
                      <a:gd name="T7" fmla="*/ 7938 h 5"/>
                      <a:gd name="T8" fmla="*/ 7938 w 5"/>
                      <a:gd name="T9" fmla="*/ 7938 h 5"/>
                      <a:gd name="T10" fmla="*/ 7938 w 5"/>
                      <a:gd name="T11" fmla="*/ 3175 h 5"/>
                      <a:gd name="T12" fmla="*/ 3175 w 5"/>
                      <a:gd name="T13" fmla="*/ 0 h 5"/>
                      <a:gd name="T14" fmla="*/ 0 w 5"/>
                      <a:gd name="T15" fmla="*/ 0 h 5"/>
                      <a:gd name="T16" fmla="*/ 0 w 5"/>
                      <a:gd name="T17" fmla="*/ 0 h 5"/>
                      <a:gd name="T18" fmla="*/ 0 w 5"/>
                      <a:gd name="T19" fmla="*/ 0 h 5"/>
                      <a:gd name="T20" fmla="*/ 0 w 5"/>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5"/>
                      <a:gd name="T35" fmla="*/ 5 w 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5">
                        <a:moveTo>
                          <a:pt x="0" y="0"/>
                        </a:moveTo>
                        <a:lnTo>
                          <a:pt x="2" y="5"/>
                        </a:lnTo>
                        <a:lnTo>
                          <a:pt x="5" y="5"/>
                        </a:lnTo>
                        <a:lnTo>
                          <a:pt x="5"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7" name="Freeform 1980">
                    <a:extLst>
                      <a:ext uri="{FF2B5EF4-FFF2-40B4-BE49-F238E27FC236}">
                        <a16:creationId xmlns:a16="http://schemas.microsoft.com/office/drawing/2014/main" id="{271BA117-65C7-6FD2-E7C4-232ABEB58DBD}"/>
                      </a:ext>
                    </a:extLst>
                  </p:cNvPr>
                  <p:cNvSpPr>
                    <a:spLocks/>
                  </p:cNvSpPr>
                  <p:nvPr/>
                </p:nvSpPr>
                <p:spPr bwMode="auto">
                  <a:xfrm>
                    <a:off x="6749452" y="3158366"/>
                    <a:ext cx="22225" cy="19050"/>
                  </a:xfrm>
                  <a:custGeom>
                    <a:avLst/>
                    <a:gdLst>
                      <a:gd name="T0" fmla="*/ 0 w 14"/>
                      <a:gd name="T1" fmla="*/ 0 h 12"/>
                      <a:gd name="T2" fmla="*/ 3175 w 14"/>
                      <a:gd name="T3" fmla="*/ 4763 h 12"/>
                      <a:gd name="T4" fmla="*/ 7938 w 14"/>
                      <a:gd name="T5" fmla="*/ 12700 h 12"/>
                      <a:gd name="T6" fmla="*/ 11113 w 14"/>
                      <a:gd name="T7" fmla="*/ 15875 h 12"/>
                      <a:gd name="T8" fmla="*/ 19050 w 14"/>
                      <a:gd name="T9" fmla="*/ 19050 h 12"/>
                      <a:gd name="T10" fmla="*/ 19050 w 14"/>
                      <a:gd name="T11" fmla="*/ 19050 h 12"/>
                      <a:gd name="T12" fmla="*/ 22225 w 14"/>
                      <a:gd name="T13" fmla="*/ 19050 h 12"/>
                      <a:gd name="T14" fmla="*/ 22225 w 14"/>
                      <a:gd name="T15" fmla="*/ 19050 h 12"/>
                      <a:gd name="T16" fmla="*/ 22225 w 14"/>
                      <a:gd name="T17" fmla="*/ 19050 h 12"/>
                      <a:gd name="T18" fmla="*/ 22225 w 14"/>
                      <a:gd name="T19" fmla="*/ 19050 h 12"/>
                      <a:gd name="T20" fmla="*/ 19050 w 14"/>
                      <a:gd name="T21" fmla="*/ 15875 h 12"/>
                      <a:gd name="T22" fmla="*/ 15875 w 14"/>
                      <a:gd name="T23" fmla="*/ 7938 h 12"/>
                      <a:gd name="T24" fmla="*/ 11113 w 14"/>
                      <a:gd name="T25" fmla="*/ 0 h 12"/>
                      <a:gd name="T26" fmla="*/ 3175 w 14"/>
                      <a:gd name="T27" fmla="*/ 0 h 12"/>
                      <a:gd name="T28" fmla="*/ 0 w 14"/>
                      <a:gd name="T29" fmla="*/ 0 h 12"/>
                      <a:gd name="T30" fmla="*/ 0 w 14"/>
                      <a:gd name="T31" fmla="*/ 0 h 12"/>
                      <a:gd name="T32" fmla="*/ 0 w 14"/>
                      <a:gd name="T33" fmla="*/ 0 h 12"/>
                      <a:gd name="T34" fmla="*/ 0 w 14"/>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2"/>
                      <a:gd name="T56" fmla="*/ 14 w 1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2">
                        <a:moveTo>
                          <a:pt x="0" y="0"/>
                        </a:moveTo>
                        <a:lnTo>
                          <a:pt x="2" y="3"/>
                        </a:lnTo>
                        <a:lnTo>
                          <a:pt x="5" y="8"/>
                        </a:lnTo>
                        <a:lnTo>
                          <a:pt x="7" y="10"/>
                        </a:lnTo>
                        <a:lnTo>
                          <a:pt x="12" y="12"/>
                        </a:lnTo>
                        <a:lnTo>
                          <a:pt x="14" y="12"/>
                        </a:lnTo>
                        <a:lnTo>
                          <a:pt x="12" y="10"/>
                        </a:lnTo>
                        <a:lnTo>
                          <a:pt x="10" y="5"/>
                        </a:lnTo>
                        <a:lnTo>
                          <a:pt x="7"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8" name="Freeform 1981">
                    <a:extLst>
                      <a:ext uri="{FF2B5EF4-FFF2-40B4-BE49-F238E27FC236}">
                        <a16:creationId xmlns:a16="http://schemas.microsoft.com/office/drawing/2014/main" id="{A415B6CF-4FDE-F7DA-D306-8209C1A26FBA}"/>
                      </a:ext>
                    </a:extLst>
                  </p:cNvPr>
                  <p:cNvSpPr>
                    <a:spLocks/>
                  </p:cNvSpPr>
                  <p:nvPr/>
                </p:nvSpPr>
                <p:spPr bwMode="auto">
                  <a:xfrm>
                    <a:off x="7293964" y="3163129"/>
                    <a:ext cx="157163" cy="217488"/>
                  </a:xfrm>
                  <a:custGeom>
                    <a:avLst/>
                    <a:gdLst>
                      <a:gd name="T0" fmla="*/ 134938 w 99"/>
                      <a:gd name="T1" fmla="*/ 14288 h 137"/>
                      <a:gd name="T2" fmla="*/ 115888 w 99"/>
                      <a:gd name="T3" fmla="*/ 25400 h 137"/>
                      <a:gd name="T4" fmla="*/ 74613 w 99"/>
                      <a:gd name="T5" fmla="*/ 22225 h 137"/>
                      <a:gd name="T6" fmla="*/ 55563 w 99"/>
                      <a:gd name="T7" fmla="*/ 14288 h 137"/>
                      <a:gd name="T8" fmla="*/ 36513 w 99"/>
                      <a:gd name="T9" fmla="*/ 22225 h 137"/>
                      <a:gd name="T10" fmla="*/ 25400 w 99"/>
                      <a:gd name="T11" fmla="*/ 30163 h 137"/>
                      <a:gd name="T12" fmla="*/ 17463 w 99"/>
                      <a:gd name="T13" fmla="*/ 49213 h 137"/>
                      <a:gd name="T14" fmla="*/ 22225 w 99"/>
                      <a:gd name="T15" fmla="*/ 63500 h 137"/>
                      <a:gd name="T16" fmla="*/ 11113 w 99"/>
                      <a:gd name="T17" fmla="*/ 82550 h 137"/>
                      <a:gd name="T18" fmla="*/ 11113 w 99"/>
                      <a:gd name="T19" fmla="*/ 96838 h 137"/>
                      <a:gd name="T20" fmla="*/ 0 w 99"/>
                      <a:gd name="T21" fmla="*/ 127000 h 137"/>
                      <a:gd name="T22" fmla="*/ 0 w 99"/>
                      <a:gd name="T23" fmla="*/ 149225 h 137"/>
                      <a:gd name="T24" fmla="*/ 3175 w 99"/>
                      <a:gd name="T25" fmla="*/ 153988 h 137"/>
                      <a:gd name="T26" fmla="*/ 11113 w 99"/>
                      <a:gd name="T27" fmla="*/ 153988 h 137"/>
                      <a:gd name="T28" fmla="*/ 6350 w 99"/>
                      <a:gd name="T29" fmla="*/ 198438 h 137"/>
                      <a:gd name="T30" fmla="*/ 36513 w 99"/>
                      <a:gd name="T31" fmla="*/ 212725 h 137"/>
                      <a:gd name="T32" fmla="*/ 41275 w 99"/>
                      <a:gd name="T33" fmla="*/ 201613 h 137"/>
                      <a:gd name="T34" fmla="*/ 33338 w 99"/>
                      <a:gd name="T35" fmla="*/ 179388 h 137"/>
                      <a:gd name="T36" fmla="*/ 36513 w 99"/>
                      <a:gd name="T37" fmla="*/ 171450 h 137"/>
                      <a:gd name="T38" fmla="*/ 44450 w 99"/>
                      <a:gd name="T39" fmla="*/ 153988 h 137"/>
                      <a:gd name="T40" fmla="*/ 47625 w 99"/>
                      <a:gd name="T41" fmla="*/ 146050 h 137"/>
                      <a:gd name="T42" fmla="*/ 52388 w 99"/>
                      <a:gd name="T43" fmla="*/ 146050 h 137"/>
                      <a:gd name="T44" fmla="*/ 63500 w 99"/>
                      <a:gd name="T45" fmla="*/ 165100 h 137"/>
                      <a:gd name="T46" fmla="*/ 69850 w 99"/>
                      <a:gd name="T47" fmla="*/ 201613 h 137"/>
                      <a:gd name="T48" fmla="*/ 85725 w 99"/>
                      <a:gd name="T49" fmla="*/ 187325 h 137"/>
                      <a:gd name="T50" fmla="*/ 104775 w 99"/>
                      <a:gd name="T51" fmla="*/ 184150 h 137"/>
                      <a:gd name="T52" fmla="*/ 107950 w 99"/>
                      <a:gd name="T53" fmla="*/ 184150 h 137"/>
                      <a:gd name="T54" fmla="*/ 96838 w 99"/>
                      <a:gd name="T55" fmla="*/ 171450 h 137"/>
                      <a:gd name="T56" fmla="*/ 88900 w 99"/>
                      <a:gd name="T57" fmla="*/ 165100 h 137"/>
                      <a:gd name="T58" fmla="*/ 88900 w 99"/>
                      <a:gd name="T59" fmla="*/ 153988 h 137"/>
                      <a:gd name="T60" fmla="*/ 93663 w 99"/>
                      <a:gd name="T61" fmla="*/ 149225 h 137"/>
                      <a:gd name="T62" fmla="*/ 77788 w 99"/>
                      <a:gd name="T63" fmla="*/ 138113 h 137"/>
                      <a:gd name="T64" fmla="*/ 74613 w 99"/>
                      <a:gd name="T65" fmla="*/ 127000 h 137"/>
                      <a:gd name="T66" fmla="*/ 74613 w 99"/>
                      <a:gd name="T67" fmla="*/ 119063 h 137"/>
                      <a:gd name="T68" fmla="*/ 66675 w 99"/>
                      <a:gd name="T69" fmla="*/ 107950 h 137"/>
                      <a:gd name="T70" fmla="*/ 82550 w 99"/>
                      <a:gd name="T71" fmla="*/ 104775 h 137"/>
                      <a:gd name="T72" fmla="*/ 88900 w 99"/>
                      <a:gd name="T73" fmla="*/ 96838 h 137"/>
                      <a:gd name="T74" fmla="*/ 100013 w 99"/>
                      <a:gd name="T75" fmla="*/ 104775 h 137"/>
                      <a:gd name="T76" fmla="*/ 111125 w 99"/>
                      <a:gd name="T77" fmla="*/ 101600 h 137"/>
                      <a:gd name="T78" fmla="*/ 100013 w 99"/>
                      <a:gd name="T79" fmla="*/ 93663 h 137"/>
                      <a:gd name="T80" fmla="*/ 100013 w 99"/>
                      <a:gd name="T81" fmla="*/ 85725 h 137"/>
                      <a:gd name="T82" fmla="*/ 96838 w 99"/>
                      <a:gd name="T83" fmla="*/ 74613 h 137"/>
                      <a:gd name="T84" fmla="*/ 69850 w 99"/>
                      <a:gd name="T85" fmla="*/ 71438 h 137"/>
                      <a:gd name="T86" fmla="*/ 63500 w 99"/>
                      <a:gd name="T87" fmla="*/ 77788 h 137"/>
                      <a:gd name="T88" fmla="*/ 55563 w 99"/>
                      <a:gd name="T89" fmla="*/ 82550 h 137"/>
                      <a:gd name="T90" fmla="*/ 36513 w 99"/>
                      <a:gd name="T91" fmla="*/ 74613 h 137"/>
                      <a:gd name="T92" fmla="*/ 41275 w 99"/>
                      <a:gd name="T93" fmla="*/ 41275 h 137"/>
                      <a:gd name="T94" fmla="*/ 93663 w 99"/>
                      <a:gd name="T95" fmla="*/ 44450 h 137"/>
                      <a:gd name="T96" fmla="*/ 130175 w 99"/>
                      <a:gd name="T97" fmla="*/ 41275 h 137"/>
                      <a:gd name="T98" fmla="*/ 141288 w 99"/>
                      <a:gd name="T99" fmla="*/ 33338 h 137"/>
                      <a:gd name="T100" fmla="*/ 152400 w 99"/>
                      <a:gd name="T101" fmla="*/ 11113 h 137"/>
                      <a:gd name="T102" fmla="*/ 157163 w 99"/>
                      <a:gd name="T103" fmla="*/ 0 h 137"/>
                      <a:gd name="T104" fmla="*/ 149225 w 99"/>
                      <a:gd name="T105" fmla="*/ 0 h 137"/>
                      <a:gd name="T106" fmla="*/ 146050 w 99"/>
                      <a:gd name="T107" fmla="*/ 0 h 1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137"/>
                      <a:gd name="T164" fmla="*/ 99 w 99"/>
                      <a:gd name="T165" fmla="*/ 137 h 1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137">
                        <a:moveTo>
                          <a:pt x="92" y="0"/>
                        </a:moveTo>
                        <a:lnTo>
                          <a:pt x="89" y="2"/>
                        </a:lnTo>
                        <a:lnTo>
                          <a:pt x="87" y="7"/>
                        </a:lnTo>
                        <a:lnTo>
                          <a:pt x="85" y="9"/>
                        </a:lnTo>
                        <a:lnTo>
                          <a:pt x="82" y="12"/>
                        </a:lnTo>
                        <a:lnTo>
                          <a:pt x="80" y="14"/>
                        </a:lnTo>
                        <a:lnTo>
                          <a:pt x="78" y="14"/>
                        </a:lnTo>
                        <a:lnTo>
                          <a:pt x="73" y="16"/>
                        </a:lnTo>
                        <a:lnTo>
                          <a:pt x="68" y="16"/>
                        </a:lnTo>
                        <a:lnTo>
                          <a:pt x="63" y="16"/>
                        </a:lnTo>
                        <a:lnTo>
                          <a:pt x="56" y="16"/>
                        </a:lnTo>
                        <a:lnTo>
                          <a:pt x="47" y="14"/>
                        </a:lnTo>
                        <a:lnTo>
                          <a:pt x="40" y="12"/>
                        </a:lnTo>
                        <a:lnTo>
                          <a:pt x="40" y="7"/>
                        </a:lnTo>
                        <a:lnTo>
                          <a:pt x="37" y="7"/>
                        </a:lnTo>
                        <a:lnTo>
                          <a:pt x="35" y="9"/>
                        </a:lnTo>
                        <a:lnTo>
                          <a:pt x="33" y="9"/>
                        </a:lnTo>
                        <a:lnTo>
                          <a:pt x="30" y="12"/>
                        </a:lnTo>
                        <a:lnTo>
                          <a:pt x="26" y="14"/>
                        </a:lnTo>
                        <a:lnTo>
                          <a:pt x="23" y="14"/>
                        </a:lnTo>
                        <a:lnTo>
                          <a:pt x="21" y="14"/>
                        </a:lnTo>
                        <a:lnTo>
                          <a:pt x="19" y="12"/>
                        </a:lnTo>
                        <a:lnTo>
                          <a:pt x="19" y="16"/>
                        </a:lnTo>
                        <a:lnTo>
                          <a:pt x="16" y="19"/>
                        </a:lnTo>
                        <a:lnTo>
                          <a:pt x="11" y="21"/>
                        </a:lnTo>
                        <a:lnTo>
                          <a:pt x="11" y="26"/>
                        </a:lnTo>
                        <a:lnTo>
                          <a:pt x="11" y="28"/>
                        </a:lnTo>
                        <a:lnTo>
                          <a:pt x="11" y="31"/>
                        </a:lnTo>
                        <a:lnTo>
                          <a:pt x="11" y="33"/>
                        </a:lnTo>
                        <a:lnTo>
                          <a:pt x="14" y="35"/>
                        </a:lnTo>
                        <a:lnTo>
                          <a:pt x="14" y="38"/>
                        </a:lnTo>
                        <a:lnTo>
                          <a:pt x="14" y="40"/>
                        </a:lnTo>
                        <a:lnTo>
                          <a:pt x="14" y="42"/>
                        </a:lnTo>
                        <a:lnTo>
                          <a:pt x="11" y="45"/>
                        </a:lnTo>
                        <a:lnTo>
                          <a:pt x="7" y="49"/>
                        </a:lnTo>
                        <a:lnTo>
                          <a:pt x="7" y="52"/>
                        </a:lnTo>
                        <a:lnTo>
                          <a:pt x="7" y="54"/>
                        </a:lnTo>
                        <a:lnTo>
                          <a:pt x="7" y="57"/>
                        </a:lnTo>
                        <a:lnTo>
                          <a:pt x="7" y="61"/>
                        </a:lnTo>
                        <a:lnTo>
                          <a:pt x="7" y="66"/>
                        </a:lnTo>
                        <a:lnTo>
                          <a:pt x="4" y="71"/>
                        </a:lnTo>
                        <a:lnTo>
                          <a:pt x="4" y="75"/>
                        </a:lnTo>
                        <a:lnTo>
                          <a:pt x="0" y="80"/>
                        </a:lnTo>
                        <a:lnTo>
                          <a:pt x="0" y="85"/>
                        </a:lnTo>
                        <a:lnTo>
                          <a:pt x="0" y="92"/>
                        </a:lnTo>
                        <a:lnTo>
                          <a:pt x="0" y="94"/>
                        </a:lnTo>
                        <a:lnTo>
                          <a:pt x="0" y="97"/>
                        </a:lnTo>
                        <a:lnTo>
                          <a:pt x="2" y="97"/>
                        </a:lnTo>
                        <a:lnTo>
                          <a:pt x="4" y="97"/>
                        </a:lnTo>
                        <a:lnTo>
                          <a:pt x="7" y="97"/>
                        </a:lnTo>
                        <a:lnTo>
                          <a:pt x="9" y="97"/>
                        </a:lnTo>
                        <a:lnTo>
                          <a:pt x="7" y="108"/>
                        </a:lnTo>
                        <a:lnTo>
                          <a:pt x="7" y="118"/>
                        </a:lnTo>
                        <a:lnTo>
                          <a:pt x="4" y="125"/>
                        </a:lnTo>
                        <a:lnTo>
                          <a:pt x="4" y="137"/>
                        </a:lnTo>
                        <a:lnTo>
                          <a:pt x="14" y="134"/>
                        </a:lnTo>
                        <a:lnTo>
                          <a:pt x="21" y="134"/>
                        </a:lnTo>
                        <a:lnTo>
                          <a:pt x="23" y="134"/>
                        </a:lnTo>
                        <a:lnTo>
                          <a:pt x="23" y="132"/>
                        </a:lnTo>
                        <a:lnTo>
                          <a:pt x="26" y="132"/>
                        </a:lnTo>
                        <a:lnTo>
                          <a:pt x="26" y="130"/>
                        </a:lnTo>
                        <a:lnTo>
                          <a:pt x="26" y="127"/>
                        </a:lnTo>
                        <a:lnTo>
                          <a:pt x="26" y="125"/>
                        </a:lnTo>
                        <a:lnTo>
                          <a:pt x="26" y="123"/>
                        </a:lnTo>
                        <a:lnTo>
                          <a:pt x="26" y="120"/>
                        </a:lnTo>
                        <a:lnTo>
                          <a:pt x="21" y="113"/>
                        </a:lnTo>
                        <a:lnTo>
                          <a:pt x="21" y="111"/>
                        </a:lnTo>
                        <a:lnTo>
                          <a:pt x="23" y="108"/>
                        </a:lnTo>
                        <a:lnTo>
                          <a:pt x="26" y="101"/>
                        </a:lnTo>
                        <a:lnTo>
                          <a:pt x="28" y="97"/>
                        </a:lnTo>
                        <a:lnTo>
                          <a:pt x="28" y="94"/>
                        </a:lnTo>
                        <a:lnTo>
                          <a:pt x="28" y="92"/>
                        </a:lnTo>
                        <a:lnTo>
                          <a:pt x="30" y="92"/>
                        </a:lnTo>
                        <a:lnTo>
                          <a:pt x="33" y="92"/>
                        </a:lnTo>
                        <a:lnTo>
                          <a:pt x="35" y="94"/>
                        </a:lnTo>
                        <a:lnTo>
                          <a:pt x="37" y="97"/>
                        </a:lnTo>
                        <a:lnTo>
                          <a:pt x="37" y="99"/>
                        </a:lnTo>
                        <a:lnTo>
                          <a:pt x="40" y="104"/>
                        </a:lnTo>
                        <a:lnTo>
                          <a:pt x="40" y="108"/>
                        </a:lnTo>
                        <a:lnTo>
                          <a:pt x="42" y="113"/>
                        </a:lnTo>
                        <a:lnTo>
                          <a:pt x="42" y="120"/>
                        </a:lnTo>
                        <a:lnTo>
                          <a:pt x="44" y="127"/>
                        </a:lnTo>
                        <a:lnTo>
                          <a:pt x="49" y="127"/>
                        </a:lnTo>
                        <a:lnTo>
                          <a:pt x="54" y="127"/>
                        </a:lnTo>
                        <a:lnTo>
                          <a:pt x="54" y="123"/>
                        </a:lnTo>
                        <a:lnTo>
                          <a:pt x="54" y="118"/>
                        </a:lnTo>
                        <a:lnTo>
                          <a:pt x="56" y="116"/>
                        </a:lnTo>
                        <a:lnTo>
                          <a:pt x="61" y="116"/>
                        </a:lnTo>
                        <a:lnTo>
                          <a:pt x="63" y="116"/>
                        </a:lnTo>
                        <a:lnTo>
                          <a:pt x="66" y="116"/>
                        </a:lnTo>
                        <a:lnTo>
                          <a:pt x="68" y="116"/>
                        </a:lnTo>
                        <a:lnTo>
                          <a:pt x="68" y="113"/>
                        </a:lnTo>
                        <a:lnTo>
                          <a:pt x="66" y="111"/>
                        </a:lnTo>
                        <a:lnTo>
                          <a:pt x="61" y="108"/>
                        </a:lnTo>
                        <a:lnTo>
                          <a:pt x="59" y="106"/>
                        </a:lnTo>
                        <a:lnTo>
                          <a:pt x="56" y="104"/>
                        </a:lnTo>
                        <a:lnTo>
                          <a:pt x="56" y="101"/>
                        </a:lnTo>
                        <a:lnTo>
                          <a:pt x="56" y="99"/>
                        </a:lnTo>
                        <a:lnTo>
                          <a:pt x="56" y="97"/>
                        </a:lnTo>
                        <a:lnTo>
                          <a:pt x="59" y="97"/>
                        </a:lnTo>
                        <a:lnTo>
                          <a:pt x="59" y="94"/>
                        </a:lnTo>
                        <a:lnTo>
                          <a:pt x="59" y="92"/>
                        </a:lnTo>
                        <a:lnTo>
                          <a:pt x="54" y="90"/>
                        </a:lnTo>
                        <a:lnTo>
                          <a:pt x="49" y="87"/>
                        </a:lnTo>
                        <a:lnTo>
                          <a:pt x="47" y="87"/>
                        </a:lnTo>
                        <a:lnTo>
                          <a:pt x="47" y="85"/>
                        </a:lnTo>
                        <a:lnTo>
                          <a:pt x="47" y="83"/>
                        </a:lnTo>
                        <a:lnTo>
                          <a:pt x="47" y="80"/>
                        </a:lnTo>
                        <a:lnTo>
                          <a:pt x="47" y="78"/>
                        </a:lnTo>
                        <a:lnTo>
                          <a:pt x="47" y="75"/>
                        </a:lnTo>
                        <a:lnTo>
                          <a:pt x="37" y="73"/>
                        </a:lnTo>
                        <a:lnTo>
                          <a:pt x="37" y="68"/>
                        </a:lnTo>
                        <a:lnTo>
                          <a:pt x="40" y="68"/>
                        </a:lnTo>
                        <a:lnTo>
                          <a:pt x="42" y="68"/>
                        </a:lnTo>
                        <a:lnTo>
                          <a:pt x="44" y="68"/>
                        </a:lnTo>
                        <a:lnTo>
                          <a:pt x="49" y="68"/>
                        </a:lnTo>
                        <a:lnTo>
                          <a:pt x="52" y="66"/>
                        </a:lnTo>
                        <a:lnTo>
                          <a:pt x="54" y="66"/>
                        </a:lnTo>
                        <a:lnTo>
                          <a:pt x="54" y="64"/>
                        </a:lnTo>
                        <a:lnTo>
                          <a:pt x="56" y="61"/>
                        </a:lnTo>
                        <a:lnTo>
                          <a:pt x="59" y="59"/>
                        </a:lnTo>
                        <a:lnTo>
                          <a:pt x="61" y="59"/>
                        </a:lnTo>
                        <a:lnTo>
                          <a:pt x="61" y="66"/>
                        </a:lnTo>
                        <a:lnTo>
                          <a:pt x="63" y="66"/>
                        </a:lnTo>
                        <a:lnTo>
                          <a:pt x="66" y="64"/>
                        </a:lnTo>
                        <a:lnTo>
                          <a:pt x="68" y="64"/>
                        </a:lnTo>
                        <a:lnTo>
                          <a:pt x="70" y="64"/>
                        </a:lnTo>
                        <a:lnTo>
                          <a:pt x="73" y="64"/>
                        </a:lnTo>
                        <a:lnTo>
                          <a:pt x="68" y="61"/>
                        </a:lnTo>
                        <a:lnTo>
                          <a:pt x="66" y="59"/>
                        </a:lnTo>
                        <a:lnTo>
                          <a:pt x="63" y="59"/>
                        </a:lnTo>
                        <a:lnTo>
                          <a:pt x="63" y="57"/>
                        </a:lnTo>
                        <a:lnTo>
                          <a:pt x="63" y="54"/>
                        </a:lnTo>
                        <a:lnTo>
                          <a:pt x="66" y="54"/>
                        </a:lnTo>
                        <a:lnTo>
                          <a:pt x="68" y="49"/>
                        </a:lnTo>
                        <a:lnTo>
                          <a:pt x="70" y="47"/>
                        </a:lnTo>
                        <a:lnTo>
                          <a:pt x="61" y="47"/>
                        </a:lnTo>
                        <a:lnTo>
                          <a:pt x="56" y="45"/>
                        </a:lnTo>
                        <a:lnTo>
                          <a:pt x="52" y="45"/>
                        </a:lnTo>
                        <a:lnTo>
                          <a:pt x="49" y="45"/>
                        </a:lnTo>
                        <a:lnTo>
                          <a:pt x="44" y="45"/>
                        </a:lnTo>
                        <a:lnTo>
                          <a:pt x="42" y="47"/>
                        </a:lnTo>
                        <a:lnTo>
                          <a:pt x="40" y="47"/>
                        </a:lnTo>
                        <a:lnTo>
                          <a:pt x="40" y="49"/>
                        </a:lnTo>
                        <a:lnTo>
                          <a:pt x="37" y="49"/>
                        </a:lnTo>
                        <a:lnTo>
                          <a:pt x="37" y="52"/>
                        </a:lnTo>
                        <a:lnTo>
                          <a:pt x="35" y="52"/>
                        </a:lnTo>
                        <a:lnTo>
                          <a:pt x="30" y="52"/>
                        </a:lnTo>
                        <a:lnTo>
                          <a:pt x="30" y="47"/>
                        </a:lnTo>
                        <a:lnTo>
                          <a:pt x="28" y="47"/>
                        </a:lnTo>
                        <a:lnTo>
                          <a:pt x="23" y="47"/>
                        </a:lnTo>
                        <a:lnTo>
                          <a:pt x="26" y="40"/>
                        </a:lnTo>
                        <a:lnTo>
                          <a:pt x="26" y="35"/>
                        </a:lnTo>
                        <a:lnTo>
                          <a:pt x="26" y="28"/>
                        </a:lnTo>
                        <a:lnTo>
                          <a:pt x="26" y="26"/>
                        </a:lnTo>
                        <a:lnTo>
                          <a:pt x="35" y="26"/>
                        </a:lnTo>
                        <a:lnTo>
                          <a:pt x="42" y="26"/>
                        </a:lnTo>
                        <a:lnTo>
                          <a:pt x="52" y="26"/>
                        </a:lnTo>
                        <a:lnTo>
                          <a:pt x="59" y="28"/>
                        </a:lnTo>
                        <a:lnTo>
                          <a:pt x="68" y="28"/>
                        </a:lnTo>
                        <a:lnTo>
                          <a:pt x="75" y="28"/>
                        </a:lnTo>
                        <a:lnTo>
                          <a:pt x="78" y="28"/>
                        </a:lnTo>
                        <a:lnTo>
                          <a:pt x="82" y="26"/>
                        </a:lnTo>
                        <a:lnTo>
                          <a:pt x="85" y="26"/>
                        </a:lnTo>
                        <a:lnTo>
                          <a:pt x="87" y="26"/>
                        </a:lnTo>
                        <a:lnTo>
                          <a:pt x="87" y="21"/>
                        </a:lnTo>
                        <a:lnTo>
                          <a:pt x="89" y="21"/>
                        </a:lnTo>
                        <a:lnTo>
                          <a:pt x="92" y="16"/>
                        </a:lnTo>
                        <a:lnTo>
                          <a:pt x="94" y="14"/>
                        </a:lnTo>
                        <a:lnTo>
                          <a:pt x="96" y="9"/>
                        </a:lnTo>
                        <a:lnTo>
                          <a:pt x="96" y="7"/>
                        </a:lnTo>
                        <a:lnTo>
                          <a:pt x="99" y="5"/>
                        </a:lnTo>
                        <a:lnTo>
                          <a:pt x="99" y="2"/>
                        </a:lnTo>
                        <a:lnTo>
                          <a:pt x="99" y="0"/>
                        </a:lnTo>
                        <a:lnTo>
                          <a:pt x="96" y="0"/>
                        </a:lnTo>
                        <a:lnTo>
                          <a:pt x="94" y="0"/>
                        </a:lnTo>
                        <a:lnTo>
                          <a:pt x="9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99" name="Freeform 1982">
                    <a:extLst>
                      <a:ext uri="{FF2B5EF4-FFF2-40B4-BE49-F238E27FC236}">
                        <a16:creationId xmlns:a16="http://schemas.microsoft.com/office/drawing/2014/main" id="{4A001FE1-A7FA-2D98-C83E-BB98EA2F49E1}"/>
                      </a:ext>
                    </a:extLst>
                  </p:cNvPr>
                  <p:cNvSpPr>
                    <a:spLocks/>
                  </p:cNvSpPr>
                  <p:nvPr/>
                </p:nvSpPr>
                <p:spPr bwMode="auto">
                  <a:xfrm>
                    <a:off x="7570189" y="3215516"/>
                    <a:ext cx="30163" cy="11113"/>
                  </a:xfrm>
                  <a:custGeom>
                    <a:avLst/>
                    <a:gdLst>
                      <a:gd name="T0" fmla="*/ 7938 w 19"/>
                      <a:gd name="T1" fmla="*/ 0 h 7"/>
                      <a:gd name="T2" fmla="*/ 7938 w 19"/>
                      <a:gd name="T3" fmla="*/ 3175 h 7"/>
                      <a:gd name="T4" fmla="*/ 7938 w 19"/>
                      <a:gd name="T5" fmla="*/ 3175 h 7"/>
                      <a:gd name="T6" fmla="*/ 7938 w 19"/>
                      <a:gd name="T7" fmla="*/ 3175 h 7"/>
                      <a:gd name="T8" fmla="*/ 4763 w 19"/>
                      <a:gd name="T9" fmla="*/ 3175 h 7"/>
                      <a:gd name="T10" fmla="*/ 0 w 19"/>
                      <a:gd name="T11" fmla="*/ 7938 h 7"/>
                      <a:gd name="T12" fmla="*/ 0 w 19"/>
                      <a:gd name="T13" fmla="*/ 7938 h 7"/>
                      <a:gd name="T14" fmla="*/ 15875 w 19"/>
                      <a:gd name="T15" fmla="*/ 11113 h 7"/>
                      <a:gd name="T16" fmla="*/ 26988 w 19"/>
                      <a:gd name="T17" fmla="*/ 11113 h 7"/>
                      <a:gd name="T18" fmla="*/ 26988 w 19"/>
                      <a:gd name="T19" fmla="*/ 11113 h 7"/>
                      <a:gd name="T20" fmla="*/ 30163 w 19"/>
                      <a:gd name="T21" fmla="*/ 11113 h 7"/>
                      <a:gd name="T22" fmla="*/ 30163 w 19"/>
                      <a:gd name="T23" fmla="*/ 11113 h 7"/>
                      <a:gd name="T24" fmla="*/ 26988 w 19"/>
                      <a:gd name="T25" fmla="*/ 7938 h 7"/>
                      <a:gd name="T26" fmla="*/ 19050 w 19"/>
                      <a:gd name="T27" fmla="*/ 3175 h 7"/>
                      <a:gd name="T28" fmla="*/ 15875 w 19"/>
                      <a:gd name="T29" fmla="*/ 3175 h 7"/>
                      <a:gd name="T30" fmla="*/ 7938 w 19"/>
                      <a:gd name="T31" fmla="*/ 0 h 7"/>
                      <a:gd name="T32" fmla="*/ 7938 w 19"/>
                      <a:gd name="T33" fmla="*/ 0 h 7"/>
                      <a:gd name="T34" fmla="*/ 7938 w 19"/>
                      <a:gd name="T35" fmla="*/ 0 h 7"/>
                      <a:gd name="T36" fmla="*/ 7938 w 19"/>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
                      <a:gd name="T59" fmla="*/ 19 w 19"/>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
                        <a:moveTo>
                          <a:pt x="5" y="0"/>
                        </a:moveTo>
                        <a:lnTo>
                          <a:pt x="5" y="2"/>
                        </a:lnTo>
                        <a:lnTo>
                          <a:pt x="3" y="2"/>
                        </a:lnTo>
                        <a:lnTo>
                          <a:pt x="0" y="5"/>
                        </a:lnTo>
                        <a:lnTo>
                          <a:pt x="10" y="7"/>
                        </a:lnTo>
                        <a:lnTo>
                          <a:pt x="17" y="7"/>
                        </a:lnTo>
                        <a:lnTo>
                          <a:pt x="19" y="7"/>
                        </a:lnTo>
                        <a:lnTo>
                          <a:pt x="17" y="5"/>
                        </a:lnTo>
                        <a:lnTo>
                          <a:pt x="12" y="2"/>
                        </a:lnTo>
                        <a:lnTo>
                          <a:pt x="10" y="2"/>
                        </a:lnTo>
                        <a:lnTo>
                          <a:pt x="5"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0" name="Freeform 1983">
                    <a:extLst>
                      <a:ext uri="{FF2B5EF4-FFF2-40B4-BE49-F238E27FC236}">
                        <a16:creationId xmlns:a16="http://schemas.microsoft.com/office/drawing/2014/main" id="{DD1C4993-5B2C-D9CF-FEFF-CCAE93CC2ED0}"/>
                      </a:ext>
                    </a:extLst>
                  </p:cNvPr>
                  <p:cNvSpPr>
                    <a:spLocks/>
                  </p:cNvSpPr>
                  <p:nvPr/>
                </p:nvSpPr>
                <p:spPr bwMode="auto">
                  <a:xfrm>
                    <a:off x="7503514" y="3234566"/>
                    <a:ext cx="7938" cy="6350"/>
                  </a:xfrm>
                  <a:custGeom>
                    <a:avLst/>
                    <a:gdLst>
                      <a:gd name="T0" fmla="*/ 0 w 5"/>
                      <a:gd name="T1" fmla="*/ 0 h 4"/>
                      <a:gd name="T2" fmla="*/ 0 w 5"/>
                      <a:gd name="T3" fmla="*/ 6350 h 4"/>
                      <a:gd name="T4" fmla="*/ 3175 w 5"/>
                      <a:gd name="T5" fmla="*/ 6350 h 4"/>
                      <a:gd name="T6" fmla="*/ 7938 w 5"/>
                      <a:gd name="T7" fmla="*/ 6350 h 4"/>
                      <a:gd name="T8" fmla="*/ 7938 w 5"/>
                      <a:gd name="T9" fmla="*/ 6350 h 4"/>
                      <a:gd name="T10" fmla="*/ 7938 w 5"/>
                      <a:gd name="T11" fmla="*/ 6350 h 4"/>
                      <a:gd name="T12" fmla="*/ 7938 w 5"/>
                      <a:gd name="T13" fmla="*/ 3175 h 4"/>
                      <a:gd name="T14" fmla="*/ 7938 w 5"/>
                      <a:gd name="T15" fmla="*/ 3175 h 4"/>
                      <a:gd name="T16" fmla="*/ 7938 w 5"/>
                      <a:gd name="T17" fmla="*/ 3175 h 4"/>
                      <a:gd name="T18" fmla="*/ 7938 w 5"/>
                      <a:gd name="T19" fmla="*/ 0 h 4"/>
                      <a:gd name="T20" fmla="*/ 3175 w 5"/>
                      <a:gd name="T21" fmla="*/ 0 h 4"/>
                      <a:gd name="T22" fmla="*/ 0 w 5"/>
                      <a:gd name="T23" fmla="*/ 0 h 4"/>
                      <a:gd name="T24" fmla="*/ 0 w 5"/>
                      <a:gd name="T25" fmla="*/ 0 h 4"/>
                      <a:gd name="T26" fmla="*/ 0 w 5"/>
                      <a:gd name="T27" fmla="*/ 0 h 4"/>
                      <a:gd name="T28" fmla="*/ 0 w 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4"/>
                      <a:gd name="T47" fmla="*/ 5 w 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4">
                        <a:moveTo>
                          <a:pt x="0" y="0"/>
                        </a:moveTo>
                        <a:lnTo>
                          <a:pt x="0" y="4"/>
                        </a:lnTo>
                        <a:lnTo>
                          <a:pt x="2" y="4"/>
                        </a:lnTo>
                        <a:lnTo>
                          <a:pt x="5" y="4"/>
                        </a:lnTo>
                        <a:lnTo>
                          <a:pt x="5" y="2"/>
                        </a:lnTo>
                        <a:lnTo>
                          <a:pt x="5"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1" name="Freeform 1984">
                    <a:extLst>
                      <a:ext uri="{FF2B5EF4-FFF2-40B4-BE49-F238E27FC236}">
                        <a16:creationId xmlns:a16="http://schemas.microsoft.com/office/drawing/2014/main" id="{134FAEDC-554D-72C2-9FAE-9087D641C5F0}"/>
                      </a:ext>
                    </a:extLst>
                  </p:cNvPr>
                  <p:cNvSpPr>
                    <a:spLocks/>
                  </p:cNvSpPr>
                  <p:nvPr/>
                </p:nvSpPr>
                <p:spPr bwMode="auto">
                  <a:xfrm>
                    <a:off x="6790727" y="3245679"/>
                    <a:ext cx="19050" cy="22225"/>
                  </a:xfrm>
                  <a:custGeom>
                    <a:avLst/>
                    <a:gdLst>
                      <a:gd name="T0" fmla="*/ 0 w 12"/>
                      <a:gd name="T1" fmla="*/ 0 h 14"/>
                      <a:gd name="T2" fmla="*/ 3175 w 12"/>
                      <a:gd name="T3" fmla="*/ 3175 h 14"/>
                      <a:gd name="T4" fmla="*/ 3175 w 12"/>
                      <a:gd name="T5" fmla="*/ 11113 h 14"/>
                      <a:gd name="T6" fmla="*/ 3175 w 12"/>
                      <a:gd name="T7" fmla="*/ 14288 h 14"/>
                      <a:gd name="T8" fmla="*/ 3175 w 12"/>
                      <a:gd name="T9" fmla="*/ 22225 h 14"/>
                      <a:gd name="T10" fmla="*/ 7938 w 12"/>
                      <a:gd name="T11" fmla="*/ 22225 h 14"/>
                      <a:gd name="T12" fmla="*/ 15875 w 12"/>
                      <a:gd name="T13" fmla="*/ 19050 h 14"/>
                      <a:gd name="T14" fmla="*/ 15875 w 12"/>
                      <a:gd name="T15" fmla="*/ 19050 h 14"/>
                      <a:gd name="T16" fmla="*/ 19050 w 12"/>
                      <a:gd name="T17" fmla="*/ 14288 h 14"/>
                      <a:gd name="T18" fmla="*/ 19050 w 12"/>
                      <a:gd name="T19" fmla="*/ 14288 h 14"/>
                      <a:gd name="T20" fmla="*/ 19050 w 12"/>
                      <a:gd name="T21" fmla="*/ 14288 h 14"/>
                      <a:gd name="T22" fmla="*/ 15875 w 12"/>
                      <a:gd name="T23" fmla="*/ 11113 h 14"/>
                      <a:gd name="T24" fmla="*/ 15875 w 12"/>
                      <a:gd name="T25" fmla="*/ 11113 h 14"/>
                      <a:gd name="T26" fmla="*/ 11113 w 12"/>
                      <a:gd name="T27" fmla="*/ 7938 h 14"/>
                      <a:gd name="T28" fmla="*/ 11113 w 12"/>
                      <a:gd name="T29" fmla="*/ 3175 h 14"/>
                      <a:gd name="T30" fmla="*/ 7938 w 12"/>
                      <a:gd name="T31" fmla="*/ 3175 h 14"/>
                      <a:gd name="T32" fmla="*/ 7938 w 12"/>
                      <a:gd name="T33" fmla="*/ 0 h 14"/>
                      <a:gd name="T34" fmla="*/ 7938 w 12"/>
                      <a:gd name="T35" fmla="*/ 0 h 14"/>
                      <a:gd name="T36" fmla="*/ 3175 w 12"/>
                      <a:gd name="T37" fmla="*/ 0 h 14"/>
                      <a:gd name="T38" fmla="*/ 0 w 12"/>
                      <a:gd name="T39" fmla="*/ 0 h 14"/>
                      <a:gd name="T40" fmla="*/ 0 w 12"/>
                      <a:gd name="T41" fmla="*/ 0 h 14"/>
                      <a:gd name="T42" fmla="*/ 0 w 12"/>
                      <a:gd name="T43" fmla="*/ 0 h 14"/>
                      <a:gd name="T44" fmla="*/ 0 w 12"/>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4"/>
                      <a:gd name="T71" fmla="*/ 12 w 12"/>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4">
                        <a:moveTo>
                          <a:pt x="0" y="0"/>
                        </a:moveTo>
                        <a:lnTo>
                          <a:pt x="2" y="2"/>
                        </a:lnTo>
                        <a:lnTo>
                          <a:pt x="2" y="7"/>
                        </a:lnTo>
                        <a:lnTo>
                          <a:pt x="2" y="9"/>
                        </a:lnTo>
                        <a:lnTo>
                          <a:pt x="2" y="14"/>
                        </a:lnTo>
                        <a:lnTo>
                          <a:pt x="5" y="14"/>
                        </a:lnTo>
                        <a:lnTo>
                          <a:pt x="10" y="12"/>
                        </a:lnTo>
                        <a:lnTo>
                          <a:pt x="12" y="9"/>
                        </a:lnTo>
                        <a:lnTo>
                          <a:pt x="10" y="7"/>
                        </a:lnTo>
                        <a:lnTo>
                          <a:pt x="7" y="5"/>
                        </a:lnTo>
                        <a:lnTo>
                          <a:pt x="7" y="2"/>
                        </a:lnTo>
                        <a:lnTo>
                          <a:pt x="5" y="2"/>
                        </a:lnTo>
                        <a:lnTo>
                          <a:pt x="5"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2" name="Freeform 1985">
                    <a:extLst>
                      <a:ext uri="{FF2B5EF4-FFF2-40B4-BE49-F238E27FC236}">
                        <a16:creationId xmlns:a16="http://schemas.microsoft.com/office/drawing/2014/main" id="{C890F97F-FF34-901D-51E6-CE1748BA340F}"/>
                      </a:ext>
                    </a:extLst>
                  </p:cNvPr>
                  <p:cNvSpPr>
                    <a:spLocks/>
                  </p:cNvSpPr>
                  <p:nvPr/>
                </p:nvSpPr>
                <p:spPr bwMode="auto">
                  <a:xfrm>
                    <a:off x="7581302" y="3253616"/>
                    <a:ext cx="12700" cy="6350"/>
                  </a:xfrm>
                  <a:custGeom>
                    <a:avLst/>
                    <a:gdLst>
                      <a:gd name="T0" fmla="*/ 0 w 8"/>
                      <a:gd name="T1" fmla="*/ 0 h 4"/>
                      <a:gd name="T2" fmla="*/ 4763 w 8"/>
                      <a:gd name="T3" fmla="*/ 6350 h 4"/>
                      <a:gd name="T4" fmla="*/ 7938 w 8"/>
                      <a:gd name="T5" fmla="*/ 6350 h 4"/>
                      <a:gd name="T6" fmla="*/ 12700 w 8"/>
                      <a:gd name="T7" fmla="*/ 6350 h 4"/>
                      <a:gd name="T8" fmla="*/ 12700 w 8"/>
                      <a:gd name="T9" fmla="*/ 6350 h 4"/>
                      <a:gd name="T10" fmla="*/ 12700 w 8"/>
                      <a:gd name="T11" fmla="*/ 3175 h 4"/>
                      <a:gd name="T12" fmla="*/ 12700 w 8"/>
                      <a:gd name="T13" fmla="*/ 3175 h 4"/>
                      <a:gd name="T14" fmla="*/ 12700 w 8"/>
                      <a:gd name="T15" fmla="*/ 0 h 4"/>
                      <a:gd name="T16" fmla="*/ 7938 w 8"/>
                      <a:gd name="T17" fmla="*/ 0 h 4"/>
                      <a:gd name="T18" fmla="*/ 0 w 8"/>
                      <a:gd name="T19" fmla="*/ 0 h 4"/>
                      <a:gd name="T20" fmla="*/ 0 w 8"/>
                      <a:gd name="T21" fmla="*/ 0 h 4"/>
                      <a:gd name="T22" fmla="*/ 0 w 8"/>
                      <a:gd name="T23" fmla="*/ 0 h 4"/>
                      <a:gd name="T24" fmla="*/ 0 w 8"/>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4"/>
                      <a:gd name="T41" fmla="*/ 8 w 8"/>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4">
                        <a:moveTo>
                          <a:pt x="0" y="0"/>
                        </a:moveTo>
                        <a:lnTo>
                          <a:pt x="3" y="4"/>
                        </a:lnTo>
                        <a:lnTo>
                          <a:pt x="5" y="4"/>
                        </a:lnTo>
                        <a:lnTo>
                          <a:pt x="8" y="4"/>
                        </a:lnTo>
                        <a:lnTo>
                          <a:pt x="8" y="2"/>
                        </a:lnTo>
                        <a:lnTo>
                          <a:pt x="8" y="0"/>
                        </a:lnTo>
                        <a:lnTo>
                          <a:pt x="5"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3" name="Freeform 1986">
                    <a:extLst>
                      <a:ext uri="{FF2B5EF4-FFF2-40B4-BE49-F238E27FC236}">
                        <a16:creationId xmlns:a16="http://schemas.microsoft.com/office/drawing/2014/main" id="{AA75BEDE-7AB7-AFD2-25E5-0404868352B0}"/>
                      </a:ext>
                    </a:extLst>
                  </p:cNvPr>
                  <p:cNvSpPr>
                    <a:spLocks/>
                  </p:cNvSpPr>
                  <p:nvPr/>
                </p:nvSpPr>
                <p:spPr bwMode="auto">
                  <a:xfrm>
                    <a:off x="6955827" y="3264729"/>
                    <a:ext cx="30163" cy="36513"/>
                  </a:xfrm>
                  <a:custGeom>
                    <a:avLst/>
                    <a:gdLst>
                      <a:gd name="T0" fmla="*/ 0 w 19"/>
                      <a:gd name="T1" fmla="*/ 0 h 23"/>
                      <a:gd name="T2" fmla="*/ 3175 w 19"/>
                      <a:gd name="T3" fmla="*/ 0 h 23"/>
                      <a:gd name="T4" fmla="*/ 3175 w 19"/>
                      <a:gd name="T5" fmla="*/ 3175 h 23"/>
                      <a:gd name="T6" fmla="*/ 3175 w 19"/>
                      <a:gd name="T7" fmla="*/ 3175 h 23"/>
                      <a:gd name="T8" fmla="*/ 3175 w 19"/>
                      <a:gd name="T9" fmla="*/ 6350 h 23"/>
                      <a:gd name="T10" fmla="*/ 3175 w 19"/>
                      <a:gd name="T11" fmla="*/ 6350 h 23"/>
                      <a:gd name="T12" fmla="*/ 3175 w 19"/>
                      <a:gd name="T13" fmla="*/ 11113 h 23"/>
                      <a:gd name="T14" fmla="*/ 3175 w 19"/>
                      <a:gd name="T15" fmla="*/ 14288 h 23"/>
                      <a:gd name="T16" fmla="*/ 0 w 19"/>
                      <a:gd name="T17" fmla="*/ 14288 h 23"/>
                      <a:gd name="T18" fmla="*/ 7938 w 19"/>
                      <a:gd name="T19" fmla="*/ 14288 h 23"/>
                      <a:gd name="T20" fmla="*/ 11113 w 19"/>
                      <a:gd name="T21" fmla="*/ 14288 h 23"/>
                      <a:gd name="T22" fmla="*/ 14288 w 19"/>
                      <a:gd name="T23" fmla="*/ 22225 h 23"/>
                      <a:gd name="T24" fmla="*/ 14288 w 19"/>
                      <a:gd name="T25" fmla="*/ 30163 h 23"/>
                      <a:gd name="T26" fmla="*/ 19050 w 19"/>
                      <a:gd name="T27" fmla="*/ 30163 h 23"/>
                      <a:gd name="T28" fmla="*/ 19050 w 19"/>
                      <a:gd name="T29" fmla="*/ 33338 h 23"/>
                      <a:gd name="T30" fmla="*/ 19050 w 19"/>
                      <a:gd name="T31" fmla="*/ 36513 h 23"/>
                      <a:gd name="T32" fmla="*/ 26988 w 19"/>
                      <a:gd name="T33" fmla="*/ 36513 h 23"/>
                      <a:gd name="T34" fmla="*/ 26988 w 19"/>
                      <a:gd name="T35" fmla="*/ 36513 h 23"/>
                      <a:gd name="T36" fmla="*/ 30163 w 19"/>
                      <a:gd name="T37" fmla="*/ 36513 h 23"/>
                      <a:gd name="T38" fmla="*/ 30163 w 19"/>
                      <a:gd name="T39" fmla="*/ 36513 h 23"/>
                      <a:gd name="T40" fmla="*/ 30163 w 19"/>
                      <a:gd name="T41" fmla="*/ 36513 h 23"/>
                      <a:gd name="T42" fmla="*/ 30163 w 19"/>
                      <a:gd name="T43" fmla="*/ 33338 h 23"/>
                      <a:gd name="T44" fmla="*/ 30163 w 19"/>
                      <a:gd name="T45" fmla="*/ 30163 h 23"/>
                      <a:gd name="T46" fmla="*/ 30163 w 19"/>
                      <a:gd name="T47" fmla="*/ 25400 h 23"/>
                      <a:gd name="T48" fmla="*/ 30163 w 19"/>
                      <a:gd name="T49" fmla="*/ 22225 h 23"/>
                      <a:gd name="T50" fmla="*/ 30163 w 19"/>
                      <a:gd name="T51" fmla="*/ 17463 h 23"/>
                      <a:gd name="T52" fmla="*/ 26988 w 19"/>
                      <a:gd name="T53" fmla="*/ 11113 h 23"/>
                      <a:gd name="T54" fmla="*/ 22225 w 19"/>
                      <a:gd name="T55" fmla="*/ 6350 h 23"/>
                      <a:gd name="T56" fmla="*/ 19050 w 19"/>
                      <a:gd name="T57" fmla="*/ 3175 h 23"/>
                      <a:gd name="T58" fmla="*/ 19050 w 19"/>
                      <a:gd name="T59" fmla="*/ 0 h 23"/>
                      <a:gd name="T60" fmla="*/ 14288 w 19"/>
                      <a:gd name="T61" fmla="*/ 0 h 23"/>
                      <a:gd name="T62" fmla="*/ 14288 w 19"/>
                      <a:gd name="T63" fmla="*/ 0 h 23"/>
                      <a:gd name="T64" fmla="*/ 11113 w 19"/>
                      <a:gd name="T65" fmla="*/ 0 h 23"/>
                      <a:gd name="T66" fmla="*/ 7938 w 19"/>
                      <a:gd name="T67" fmla="*/ 0 h 23"/>
                      <a:gd name="T68" fmla="*/ 7938 w 19"/>
                      <a:gd name="T69" fmla="*/ 0 h 23"/>
                      <a:gd name="T70" fmla="*/ 3175 w 19"/>
                      <a:gd name="T71" fmla="*/ 0 h 23"/>
                      <a:gd name="T72" fmla="*/ 0 w 19"/>
                      <a:gd name="T73" fmla="*/ 0 h 23"/>
                      <a:gd name="T74" fmla="*/ 0 w 19"/>
                      <a:gd name="T75" fmla="*/ 0 h 23"/>
                      <a:gd name="T76" fmla="*/ 0 w 19"/>
                      <a:gd name="T77" fmla="*/ 0 h 23"/>
                      <a:gd name="T78" fmla="*/ 0 w 19"/>
                      <a:gd name="T79" fmla="*/ 0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23"/>
                      <a:gd name="T122" fmla="*/ 19 w 19"/>
                      <a:gd name="T123" fmla="*/ 23 h 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23">
                        <a:moveTo>
                          <a:pt x="0" y="0"/>
                        </a:moveTo>
                        <a:lnTo>
                          <a:pt x="2" y="0"/>
                        </a:lnTo>
                        <a:lnTo>
                          <a:pt x="2" y="2"/>
                        </a:lnTo>
                        <a:lnTo>
                          <a:pt x="2" y="4"/>
                        </a:lnTo>
                        <a:lnTo>
                          <a:pt x="2" y="7"/>
                        </a:lnTo>
                        <a:lnTo>
                          <a:pt x="2" y="9"/>
                        </a:lnTo>
                        <a:lnTo>
                          <a:pt x="0" y="9"/>
                        </a:lnTo>
                        <a:lnTo>
                          <a:pt x="5" y="9"/>
                        </a:lnTo>
                        <a:lnTo>
                          <a:pt x="7" y="9"/>
                        </a:lnTo>
                        <a:lnTo>
                          <a:pt x="9" y="14"/>
                        </a:lnTo>
                        <a:lnTo>
                          <a:pt x="9" y="19"/>
                        </a:lnTo>
                        <a:lnTo>
                          <a:pt x="12" y="19"/>
                        </a:lnTo>
                        <a:lnTo>
                          <a:pt x="12" y="21"/>
                        </a:lnTo>
                        <a:lnTo>
                          <a:pt x="12" y="23"/>
                        </a:lnTo>
                        <a:lnTo>
                          <a:pt x="17" y="23"/>
                        </a:lnTo>
                        <a:lnTo>
                          <a:pt x="19" y="23"/>
                        </a:lnTo>
                        <a:lnTo>
                          <a:pt x="19" y="21"/>
                        </a:lnTo>
                        <a:lnTo>
                          <a:pt x="19" y="19"/>
                        </a:lnTo>
                        <a:lnTo>
                          <a:pt x="19" y="16"/>
                        </a:lnTo>
                        <a:lnTo>
                          <a:pt x="19" y="14"/>
                        </a:lnTo>
                        <a:lnTo>
                          <a:pt x="19" y="11"/>
                        </a:lnTo>
                        <a:lnTo>
                          <a:pt x="17" y="7"/>
                        </a:lnTo>
                        <a:lnTo>
                          <a:pt x="14" y="4"/>
                        </a:lnTo>
                        <a:lnTo>
                          <a:pt x="12" y="2"/>
                        </a:lnTo>
                        <a:lnTo>
                          <a:pt x="12" y="0"/>
                        </a:lnTo>
                        <a:lnTo>
                          <a:pt x="9" y="0"/>
                        </a:lnTo>
                        <a:lnTo>
                          <a:pt x="7" y="0"/>
                        </a:lnTo>
                        <a:lnTo>
                          <a:pt x="5"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4" name="Freeform 1987">
                    <a:extLst>
                      <a:ext uri="{FF2B5EF4-FFF2-40B4-BE49-F238E27FC236}">
                        <a16:creationId xmlns:a16="http://schemas.microsoft.com/office/drawing/2014/main" id="{BA17CA59-D22B-B650-3BF7-173D4EF4B083}"/>
                      </a:ext>
                    </a:extLst>
                  </p:cNvPr>
                  <p:cNvSpPr>
                    <a:spLocks/>
                  </p:cNvSpPr>
                  <p:nvPr/>
                </p:nvSpPr>
                <p:spPr bwMode="auto">
                  <a:xfrm>
                    <a:off x="7424139" y="3264729"/>
                    <a:ext cx="19050" cy="6350"/>
                  </a:xfrm>
                  <a:custGeom>
                    <a:avLst/>
                    <a:gdLst>
                      <a:gd name="T0" fmla="*/ 4763 w 12"/>
                      <a:gd name="T1" fmla="*/ 0 h 4"/>
                      <a:gd name="T2" fmla="*/ 4763 w 12"/>
                      <a:gd name="T3" fmla="*/ 3175 h 4"/>
                      <a:gd name="T4" fmla="*/ 0 w 12"/>
                      <a:gd name="T5" fmla="*/ 6350 h 4"/>
                      <a:gd name="T6" fmla="*/ 15875 w 12"/>
                      <a:gd name="T7" fmla="*/ 3175 h 4"/>
                      <a:gd name="T8" fmla="*/ 19050 w 12"/>
                      <a:gd name="T9" fmla="*/ 3175 h 4"/>
                      <a:gd name="T10" fmla="*/ 15875 w 12"/>
                      <a:gd name="T11" fmla="*/ 3175 h 4"/>
                      <a:gd name="T12" fmla="*/ 4763 w 12"/>
                      <a:gd name="T13" fmla="*/ 0 h 4"/>
                      <a:gd name="T14" fmla="*/ 4763 w 12"/>
                      <a:gd name="T15" fmla="*/ 0 h 4"/>
                      <a:gd name="T16" fmla="*/ 4763 w 12"/>
                      <a:gd name="T17" fmla="*/ 0 h 4"/>
                      <a:gd name="T18" fmla="*/ 4763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3" y="0"/>
                        </a:moveTo>
                        <a:lnTo>
                          <a:pt x="3" y="2"/>
                        </a:lnTo>
                        <a:lnTo>
                          <a:pt x="0" y="4"/>
                        </a:lnTo>
                        <a:lnTo>
                          <a:pt x="10" y="2"/>
                        </a:lnTo>
                        <a:lnTo>
                          <a:pt x="12" y="2"/>
                        </a:lnTo>
                        <a:lnTo>
                          <a:pt x="10" y="2"/>
                        </a:lnTo>
                        <a:lnTo>
                          <a:pt x="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5" name="Freeform 1988">
                    <a:extLst>
                      <a:ext uri="{FF2B5EF4-FFF2-40B4-BE49-F238E27FC236}">
                        <a16:creationId xmlns:a16="http://schemas.microsoft.com/office/drawing/2014/main" id="{817DAA7E-6F61-F514-1449-3BBE4F809975}"/>
                      </a:ext>
                    </a:extLst>
                  </p:cNvPr>
                  <p:cNvSpPr>
                    <a:spLocks/>
                  </p:cNvSpPr>
                  <p:nvPr/>
                </p:nvSpPr>
                <p:spPr bwMode="auto">
                  <a:xfrm>
                    <a:off x="7570189" y="3264729"/>
                    <a:ext cx="7938" cy="11113"/>
                  </a:xfrm>
                  <a:custGeom>
                    <a:avLst/>
                    <a:gdLst>
                      <a:gd name="T0" fmla="*/ 0 w 5"/>
                      <a:gd name="T1" fmla="*/ 0 h 7"/>
                      <a:gd name="T2" fmla="*/ 0 w 5"/>
                      <a:gd name="T3" fmla="*/ 0 h 7"/>
                      <a:gd name="T4" fmla="*/ 0 w 5"/>
                      <a:gd name="T5" fmla="*/ 3175 h 7"/>
                      <a:gd name="T6" fmla="*/ 0 w 5"/>
                      <a:gd name="T7" fmla="*/ 6350 h 7"/>
                      <a:gd name="T8" fmla="*/ 0 w 5"/>
                      <a:gd name="T9" fmla="*/ 6350 h 7"/>
                      <a:gd name="T10" fmla="*/ 4763 w 5"/>
                      <a:gd name="T11" fmla="*/ 6350 h 7"/>
                      <a:gd name="T12" fmla="*/ 4763 w 5"/>
                      <a:gd name="T13" fmla="*/ 11113 h 7"/>
                      <a:gd name="T14" fmla="*/ 7938 w 5"/>
                      <a:gd name="T15" fmla="*/ 11113 h 7"/>
                      <a:gd name="T16" fmla="*/ 7938 w 5"/>
                      <a:gd name="T17" fmla="*/ 11113 h 7"/>
                      <a:gd name="T18" fmla="*/ 7938 w 5"/>
                      <a:gd name="T19" fmla="*/ 11113 h 7"/>
                      <a:gd name="T20" fmla="*/ 7938 w 5"/>
                      <a:gd name="T21" fmla="*/ 6350 h 7"/>
                      <a:gd name="T22" fmla="*/ 7938 w 5"/>
                      <a:gd name="T23" fmla="*/ 6350 h 7"/>
                      <a:gd name="T24" fmla="*/ 7938 w 5"/>
                      <a:gd name="T25" fmla="*/ 3175 h 7"/>
                      <a:gd name="T26" fmla="*/ 7938 w 5"/>
                      <a:gd name="T27" fmla="*/ 3175 h 7"/>
                      <a:gd name="T28" fmla="*/ 4763 w 5"/>
                      <a:gd name="T29" fmla="*/ 0 h 7"/>
                      <a:gd name="T30" fmla="*/ 0 w 5"/>
                      <a:gd name="T31" fmla="*/ 0 h 7"/>
                      <a:gd name="T32" fmla="*/ 0 w 5"/>
                      <a:gd name="T33" fmla="*/ 0 h 7"/>
                      <a:gd name="T34" fmla="*/ 0 w 5"/>
                      <a:gd name="T35" fmla="*/ 0 h 7"/>
                      <a:gd name="T36" fmla="*/ 0 w 5"/>
                      <a:gd name="T37" fmla="*/ 0 h 7"/>
                      <a:gd name="T38" fmla="*/ 0 w 5"/>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7"/>
                      <a:gd name="T62" fmla="*/ 5 w 5"/>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7">
                        <a:moveTo>
                          <a:pt x="0" y="0"/>
                        </a:moveTo>
                        <a:lnTo>
                          <a:pt x="0" y="0"/>
                        </a:lnTo>
                        <a:lnTo>
                          <a:pt x="0" y="2"/>
                        </a:lnTo>
                        <a:lnTo>
                          <a:pt x="0" y="4"/>
                        </a:lnTo>
                        <a:lnTo>
                          <a:pt x="3" y="4"/>
                        </a:lnTo>
                        <a:lnTo>
                          <a:pt x="3" y="7"/>
                        </a:lnTo>
                        <a:lnTo>
                          <a:pt x="5" y="7"/>
                        </a:lnTo>
                        <a:lnTo>
                          <a:pt x="5" y="4"/>
                        </a:lnTo>
                        <a:lnTo>
                          <a:pt x="5" y="2"/>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6" name="Freeform 1989">
                    <a:extLst>
                      <a:ext uri="{FF2B5EF4-FFF2-40B4-BE49-F238E27FC236}">
                        <a16:creationId xmlns:a16="http://schemas.microsoft.com/office/drawing/2014/main" id="{1A6591AD-75E6-6C01-62EA-277E1C50AF25}"/>
                      </a:ext>
                    </a:extLst>
                  </p:cNvPr>
                  <p:cNvSpPr>
                    <a:spLocks/>
                  </p:cNvSpPr>
                  <p:nvPr/>
                </p:nvSpPr>
                <p:spPr bwMode="auto">
                  <a:xfrm>
                    <a:off x="6820889" y="3290129"/>
                    <a:ext cx="3175" cy="7938"/>
                  </a:xfrm>
                  <a:custGeom>
                    <a:avLst/>
                    <a:gdLst>
                      <a:gd name="T0" fmla="*/ 0 w 2"/>
                      <a:gd name="T1" fmla="*/ 0 h 5"/>
                      <a:gd name="T2" fmla="*/ 3175 w 2"/>
                      <a:gd name="T3" fmla="*/ 7938 h 5"/>
                      <a:gd name="T4" fmla="*/ 3175 w 2"/>
                      <a:gd name="T5" fmla="*/ 4763 h 5"/>
                      <a:gd name="T6" fmla="*/ 3175 w 2"/>
                      <a:gd name="T7" fmla="*/ 0 h 5"/>
                      <a:gd name="T8" fmla="*/ 3175 w 2"/>
                      <a:gd name="T9" fmla="*/ 0 h 5"/>
                      <a:gd name="T10" fmla="*/ 3175 w 2"/>
                      <a:gd name="T11" fmla="*/ 0 h 5"/>
                      <a:gd name="T12" fmla="*/ 3175 w 2"/>
                      <a:gd name="T13" fmla="*/ 0 h 5"/>
                      <a:gd name="T14" fmla="*/ 0 w 2"/>
                      <a:gd name="T15" fmla="*/ 0 h 5"/>
                      <a:gd name="T16" fmla="*/ 0 w 2"/>
                      <a:gd name="T17" fmla="*/ 0 h 5"/>
                      <a:gd name="T18" fmla="*/ 0 w 2"/>
                      <a:gd name="T19" fmla="*/ 0 h 5"/>
                      <a:gd name="T20" fmla="*/ 0 w 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0"/>
                        </a:moveTo>
                        <a:lnTo>
                          <a:pt x="2" y="5"/>
                        </a:lnTo>
                        <a:lnTo>
                          <a:pt x="2" y="3"/>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7" name="Freeform 1990">
                    <a:extLst>
                      <a:ext uri="{FF2B5EF4-FFF2-40B4-BE49-F238E27FC236}">
                        <a16:creationId xmlns:a16="http://schemas.microsoft.com/office/drawing/2014/main" id="{DEEF581F-CFB7-7741-A4F7-A7379D7AE4D2}"/>
                      </a:ext>
                    </a:extLst>
                  </p:cNvPr>
                  <p:cNvSpPr>
                    <a:spLocks/>
                  </p:cNvSpPr>
                  <p:nvPr/>
                </p:nvSpPr>
                <p:spPr bwMode="auto">
                  <a:xfrm>
                    <a:off x="7011389" y="3290129"/>
                    <a:ext cx="19050" cy="19050"/>
                  </a:xfrm>
                  <a:custGeom>
                    <a:avLst/>
                    <a:gdLst>
                      <a:gd name="T0" fmla="*/ 0 w 12"/>
                      <a:gd name="T1" fmla="*/ 0 h 12"/>
                      <a:gd name="T2" fmla="*/ 0 w 12"/>
                      <a:gd name="T3" fmla="*/ 4763 h 12"/>
                      <a:gd name="T4" fmla="*/ 0 w 12"/>
                      <a:gd name="T5" fmla="*/ 11113 h 12"/>
                      <a:gd name="T6" fmla="*/ 0 w 12"/>
                      <a:gd name="T7" fmla="*/ 15875 h 12"/>
                      <a:gd name="T8" fmla="*/ 0 w 12"/>
                      <a:gd name="T9" fmla="*/ 19050 h 12"/>
                      <a:gd name="T10" fmla="*/ 4763 w 12"/>
                      <a:gd name="T11" fmla="*/ 19050 h 12"/>
                      <a:gd name="T12" fmla="*/ 12700 w 12"/>
                      <a:gd name="T13" fmla="*/ 19050 h 12"/>
                      <a:gd name="T14" fmla="*/ 15875 w 12"/>
                      <a:gd name="T15" fmla="*/ 11113 h 12"/>
                      <a:gd name="T16" fmla="*/ 19050 w 12"/>
                      <a:gd name="T17" fmla="*/ 4763 h 12"/>
                      <a:gd name="T18" fmla="*/ 12700 w 12"/>
                      <a:gd name="T19" fmla="*/ 4763 h 12"/>
                      <a:gd name="T20" fmla="*/ 7938 w 12"/>
                      <a:gd name="T21" fmla="*/ 0 h 12"/>
                      <a:gd name="T22" fmla="*/ 4763 w 12"/>
                      <a:gd name="T23" fmla="*/ 0 h 12"/>
                      <a:gd name="T24" fmla="*/ 0 w 12"/>
                      <a:gd name="T25" fmla="*/ 0 h 12"/>
                      <a:gd name="T26" fmla="*/ 0 w 12"/>
                      <a:gd name="T27" fmla="*/ 0 h 12"/>
                      <a:gd name="T28" fmla="*/ 0 w 12"/>
                      <a:gd name="T29" fmla="*/ 0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0" y="0"/>
                        </a:moveTo>
                        <a:lnTo>
                          <a:pt x="0" y="3"/>
                        </a:lnTo>
                        <a:lnTo>
                          <a:pt x="0" y="7"/>
                        </a:lnTo>
                        <a:lnTo>
                          <a:pt x="0" y="10"/>
                        </a:lnTo>
                        <a:lnTo>
                          <a:pt x="0" y="12"/>
                        </a:lnTo>
                        <a:lnTo>
                          <a:pt x="3" y="12"/>
                        </a:lnTo>
                        <a:lnTo>
                          <a:pt x="8" y="12"/>
                        </a:lnTo>
                        <a:lnTo>
                          <a:pt x="10" y="7"/>
                        </a:lnTo>
                        <a:lnTo>
                          <a:pt x="12" y="3"/>
                        </a:lnTo>
                        <a:lnTo>
                          <a:pt x="8" y="3"/>
                        </a:lnTo>
                        <a:lnTo>
                          <a:pt x="5" y="0"/>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8" name="Freeform 1991">
                    <a:extLst>
                      <a:ext uri="{FF2B5EF4-FFF2-40B4-BE49-F238E27FC236}">
                        <a16:creationId xmlns:a16="http://schemas.microsoft.com/office/drawing/2014/main" id="{FF11FC36-52F8-BEC1-5393-82BA54765460}"/>
                      </a:ext>
                    </a:extLst>
                  </p:cNvPr>
                  <p:cNvSpPr>
                    <a:spLocks/>
                  </p:cNvSpPr>
                  <p:nvPr/>
                </p:nvSpPr>
                <p:spPr bwMode="auto">
                  <a:xfrm>
                    <a:off x="7522564" y="3306004"/>
                    <a:ext cx="63500" cy="17463"/>
                  </a:xfrm>
                  <a:custGeom>
                    <a:avLst/>
                    <a:gdLst>
                      <a:gd name="T0" fmla="*/ 6350 w 40"/>
                      <a:gd name="T1" fmla="*/ 0 h 11"/>
                      <a:gd name="T2" fmla="*/ 3175 w 40"/>
                      <a:gd name="T3" fmla="*/ 6350 h 11"/>
                      <a:gd name="T4" fmla="*/ 0 w 40"/>
                      <a:gd name="T5" fmla="*/ 11113 h 11"/>
                      <a:gd name="T6" fmla="*/ 11113 w 40"/>
                      <a:gd name="T7" fmla="*/ 11113 h 11"/>
                      <a:gd name="T8" fmla="*/ 22225 w 40"/>
                      <a:gd name="T9" fmla="*/ 11113 h 11"/>
                      <a:gd name="T10" fmla="*/ 30163 w 40"/>
                      <a:gd name="T11" fmla="*/ 11113 h 11"/>
                      <a:gd name="T12" fmla="*/ 41275 w 40"/>
                      <a:gd name="T13" fmla="*/ 11113 h 11"/>
                      <a:gd name="T14" fmla="*/ 52388 w 40"/>
                      <a:gd name="T15" fmla="*/ 17463 h 11"/>
                      <a:gd name="T16" fmla="*/ 58738 w 40"/>
                      <a:gd name="T17" fmla="*/ 17463 h 11"/>
                      <a:gd name="T18" fmla="*/ 63500 w 40"/>
                      <a:gd name="T19" fmla="*/ 17463 h 11"/>
                      <a:gd name="T20" fmla="*/ 63500 w 40"/>
                      <a:gd name="T21" fmla="*/ 17463 h 11"/>
                      <a:gd name="T22" fmla="*/ 63500 w 40"/>
                      <a:gd name="T23" fmla="*/ 14288 h 11"/>
                      <a:gd name="T24" fmla="*/ 63500 w 40"/>
                      <a:gd name="T25" fmla="*/ 14288 h 11"/>
                      <a:gd name="T26" fmla="*/ 63500 w 40"/>
                      <a:gd name="T27" fmla="*/ 14288 h 11"/>
                      <a:gd name="T28" fmla="*/ 63500 w 40"/>
                      <a:gd name="T29" fmla="*/ 14288 h 11"/>
                      <a:gd name="T30" fmla="*/ 63500 w 40"/>
                      <a:gd name="T31" fmla="*/ 11113 h 11"/>
                      <a:gd name="T32" fmla="*/ 55563 w 40"/>
                      <a:gd name="T33" fmla="*/ 6350 h 11"/>
                      <a:gd name="T34" fmla="*/ 47625 w 40"/>
                      <a:gd name="T35" fmla="*/ 6350 h 11"/>
                      <a:gd name="T36" fmla="*/ 44450 w 40"/>
                      <a:gd name="T37" fmla="*/ 3175 h 11"/>
                      <a:gd name="T38" fmla="*/ 36513 w 40"/>
                      <a:gd name="T39" fmla="*/ 3175 h 11"/>
                      <a:gd name="T40" fmla="*/ 25400 w 40"/>
                      <a:gd name="T41" fmla="*/ 3175 h 11"/>
                      <a:gd name="T42" fmla="*/ 6350 w 40"/>
                      <a:gd name="T43" fmla="*/ 0 h 11"/>
                      <a:gd name="T44" fmla="*/ 6350 w 40"/>
                      <a:gd name="T45" fmla="*/ 0 h 11"/>
                      <a:gd name="T46" fmla="*/ 6350 w 40"/>
                      <a:gd name="T47" fmla="*/ 0 h 11"/>
                      <a:gd name="T48" fmla="*/ 6350 w 40"/>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1"/>
                      <a:gd name="T77" fmla="*/ 40 w 40"/>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1">
                        <a:moveTo>
                          <a:pt x="4" y="0"/>
                        </a:moveTo>
                        <a:lnTo>
                          <a:pt x="2" y="4"/>
                        </a:lnTo>
                        <a:lnTo>
                          <a:pt x="0" y="7"/>
                        </a:lnTo>
                        <a:lnTo>
                          <a:pt x="7" y="7"/>
                        </a:lnTo>
                        <a:lnTo>
                          <a:pt x="14" y="7"/>
                        </a:lnTo>
                        <a:lnTo>
                          <a:pt x="19" y="7"/>
                        </a:lnTo>
                        <a:lnTo>
                          <a:pt x="26" y="7"/>
                        </a:lnTo>
                        <a:lnTo>
                          <a:pt x="33" y="11"/>
                        </a:lnTo>
                        <a:lnTo>
                          <a:pt x="37" y="11"/>
                        </a:lnTo>
                        <a:lnTo>
                          <a:pt x="40" y="11"/>
                        </a:lnTo>
                        <a:lnTo>
                          <a:pt x="40" y="9"/>
                        </a:lnTo>
                        <a:lnTo>
                          <a:pt x="40" y="7"/>
                        </a:lnTo>
                        <a:lnTo>
                          <a:pt x="35" y="4"/>
                        </a:lnTo>
                        <a:lnTo>
                          <a:pt x="30" y="4"/>
                        </a:lnTo>
                        <a:lnTo>
                          <a:pt x="28" y="2"/>
                        </a:lnTo>
                        <a:lnTo>
                          <a:pt x="23" y="2"/>
                        </a:lnTo>
                        <a:lnTo>
                          <a:pt x="16" y="2"/>
                        </a:lnTo>
                        <a:lnTo>
                          <a:pt x="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09" name="Freeform 1992">
                    <a:extLst>
                      <a:ext uri="{FF2B5EF4-FFF2-40B4-BE49-F238E27FC236}">
                        <a16:creationId xmlns:a16="http://schemas.microsoft.com/office/drawing/2014/main" id="{48670AE4-A9A8-3F63-403E-32C34AE3E9E0}"/>
                      </a:ext>
                    </a:extLst>
                  </p:cNvPr>
                  <p:cNvSpPr>
                    <a:spLocks/>
                  </p:cNvSpPr>
                  <p:nvPr/>
                </p:nvSpPr>
                <p:spPr bwMode="auto">
                  <a:xfrm>
                    <a:off x="7465414" y="3309179"/>
                    <a:ext cx="38100" cy="19050"/>
                  </a:xfrm>
                  <a:custGeom>
                    <a:avLst/>
                    <a:gdLst>
                      <a:gd name="T0" fmla="*/ 0 w 24"/>
                      <a:gd name="T1" fmla="*/ 0 h 12"/>
                      <a:gd name="T2" fmla="*/ 15875 w 24"/>
                      <a:gd name="T3" fmla="*/ 19050 h 12"/>
                      <a:gd name="T4" fmla="*/ 19050 w 24"/>
                      <a:gd name="T5" fmla="*/ 19050 h 12"/>
                      <a:gd name="T6" fmla="*/ 22225 w 24"/>
                      <a:gd name="T7" fmla="*/ 19050 h 12"/>
                      <a:gd name="T8" fmla="*/ 26988 w 24"/>
                      <a:gd name="T9" fmla="*/ 14288 h 12"/>
                      <a:gd name="T10" fmla="*/ 34925 w 24"/>
                      <a:gd name="T11" fmla="*/ 14288 h 12"/>
                      <a:gd name="T12" fmla="*/ 34925 w 24"/>
                      <a:gd name="T13" fmla="*/ 11113 h 12"/>
                      <a:gd name="T14" fmla="*/ 38100 w 24"/>
                      <a:gd name="T15" fmla="*/ 11113 h 12"/>
                      <a:gd name="T16" fmla="*/ 38100 w 24"/>
                      <a:gd name="T17" fmla="*/ 7938 h 12"/>
                      <a:gd name="T18" fmla="*/ 38100 w 24"/>
                      <a:gd name="T19" fmla="*/ 7938 h 12"/>
                      <a:gd name="T20" fmla="*/ 38100 w 24"/>
                      <a:gd name="T21" fmla="*/ 7938 h 12"/>
                      <a:gd name="T22" fmla="*/ 38100 w 24"/>
                      <a:gd name="T23" fmla="*/ 0 h 12"/>
                      <a:gd name="T24" fmla="*/ 26988 w 24"/>
                      <a:gd name="T25" fmla="*/ 0 h 12"/>
                      <a:gd name="T26" fmla="*/ 19050 w 24"/>
                      <a:gd name="T27" fmla="*/ 0 h 12"/>
                      <a:gd name="T28" fmla="*/ 11113 w 24"/>
                      <a:gd name="T29" fmla="*/ 0 h 12"/>
                      <a:gd name="T30" fmla="*/ 0 w 24"/>
                      <a:gd name="T31" fmla="*/ 0 h 12"/>
                      <a:gd name="T32" fmla="*/ 0 w 24"/>
                      <a:gd name="T33" fmla="*/ 0 h 12"/>
                      <a:gd name="T34" fmla="*/ 0 w 24"/>
                      <a:gd name="T35" fmla="*/ 0 h 12"/>
                      <a:gd name="T36" fmla="*/ 0 w 24"/>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2"/>
                      <a:gd name="T59" fmla="*/ 24 w 2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2">
                        <a:moveTo>
                          <a:pt x="0" y="0"/>
                        </a:moveTo>
                        <a:lnTo>
                          <a:pt x="10" y="12"/>
                        </a:lnTo>
                        <a:lnTo>
                          <a:pt x="12" y="12"/>
                        </a:lnTo>
                        <a:lnTo>
                          <a:pt x="14" y="12"/>
                        </a:lnTo>
                        <a:lnTo>
                          <a:pt x="17" y="9"/>
                        </a:lnTo>
                        <a:lnTo>
                          <a:pt x="22" y="9"/>
                        </a:lnTo>
                        <a:lnTo>
                          <a:pt x="22" y="7"/>
                        </a:lnTo>
                        <a:lnTo>
                          <a:pt x="24" y="7"/>
                        </a:lnTo>
                        <a:lnTo>
                          <a:pt x="24" y="5"/>
                        </a:lnTo>
                        <a:lnTo>
                          <a:pt x="24" y="0"/>
                        </a:lnTo>
                        <a:lnTo>
                          <a:pt x="17" y="0"/>
                        </a:lnTo>
                        <a:lnTo>
                          <a:pt x="12" y="0"/>
                        </a:lnTo>
                        <a:lnTo>
                          <a:pt x="7"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0" name="Freeform 1993">
                    <a:extLst>
                      <a:ext uri="{FF2B5EF4-FFF2-40B4-BE49-F238E27FC236}">
                        <a16:creationId xmlns:a16="http://schemas.microsoft.com/office/drawing/2014/main" id="{B18E7CD0-9FF7-F476-254D-6678328FD6BE}"/>
                      </a:ext>
                    </a:extLst>
                  </p:cNvPr>
                  <p:cNvSpPr>
                    <a:spLocks/>
                  </p:cNvSpPr>
                  <p:nvPr/>
                </p:nvSpPr>
                <p:spPr bwMode="auto">
                  <a:xfrm>
                    <a:off x="7382864" y="3347279"/>
                    <a:ext cx="26988" cy="36513"/>
                  </a:xfrm>
                  <a:custGeom>
                    <a:avLst/>
                    <a:gdLst>
                      <a:gd name="T0" fmla="*/ 19050 w 17"/>
                      <a:gd name="T1" fmla="*/ 0 h 23"/>
                      <a:gd name="T2" fmla="*/ 15875 w 17"/>
                      <a:gd name="T3" fmla="*/ 3175 h 23"/>
                      <a:gd name="T4" fmla="*/ 15875 w 17"/>
                      <a:gd name="T5" fmla="*/ 3175 h 23"/>
                      <a:gd name="T6" fmla="*/ 15875 w 17"/>
                      <a:gd name="T7" fmla="*/ 6350 h 23"/>
                      <a:gd name="T8" fmla="*/ 15875 w 17"/>
                      <a:gd name="T9" fmla="*/ 6350 h 23"/>
                      <a:gd name="T10" fmla="*/ 15875 w 17"/>
                      <a:gd name="T11" fmla="*/ 11113 h 23"/>
                      <a:gd name="T12" fmla="*/ 15875 w 17"/>
                      <a:gd name="T13" fmla="*/ 17463 h 23"/>
                      <a:gd name="T14" fmla="*/ 11113 w 17"/>
                      <a:gd name="T15" fmla="*/ 14288 h 23"/>
                      <a:gd name="T16" fmla="*/ 11113 w 17"/>
                      <a:gd name="T17" fmla="*/ 11113 h 23"/>
                      <a:gd name="T18" fmla="*/ 7938 w 17"/>
                      <a:gd name="T19" fmla="*/ 11113 h 23"/>
                      <a:gd name="T20" fmla="*/ 7938 w 17"/>
                      <a:gd name="T21" fmla="*/ 11113 h 23"/>
                      <a:gd name="T22" fmla="*/ 7938 w 17"/>
                      <a:gd name="T23" fmla="*/ 6350 h 23"/>
                      <a:gd name="T24" fmla="*/ 7938 w 17"/>
                      <a:gd name="T25" fmla="*/ 6350 h 23"/>
                      <a:gd name="T26" fmla="*/ 7938 w 17"/>
                      <a:gd name="T27" fmla="*/ 11113 h 23"/>
                      <a:gd name="T28" fmla="*/ 7938 w 17"/>
                      <a:gd name="T29" fmla="*/ 14288 h 23"/>
                      <a:gd name="T30" fmla="*/ 7938 w 17"/>
                      <a:gd name="T31" fmla="*/ 14288 h 23"/>
                      <a:gd name="T32" fmla="*/ 4763 w 17"/>
                      <a:gd name="T33" fmla="*/ 17463 h 23"/>
                      <a:gd name="T34" fmla="*/ 4763 w 17"/>
                      <a:gd name="T35" fmla="*/ 17463 h 23"/>
                      <a:gd name="T36" fmla="*/ 0 w 17"/>
                      <a:gd name="T37" fmla="*/ 25400 h 23"/>
                      <a:gd name="T38" fmla="*/ 4763 w 17"/>
                      <a:gd name="T39" fmla="*/ 25400 h 23"/>
                      <a:gd name="T40" fmla="*/ 7938 w 17"/>
                      <a:gd name="T41" fmla="*/ 25400 h 23"/>
                      <a:gd name="T42" fmla="*/ 7938 w 17"/>
                      <a:gd name="T43" fmla="*/ 28575 h 23"/>
                      <a:gd name="T44" fmla="*/ 7938 w 17"/>
                      <a:gd name="T45" fmla="*/ 28575 h 23"/>
                      <a:gd name="T46" fmla="*/ 11113 w 17"/>
                      <a:gd name="T47" fmla="*/ 33338 h 23"/>
                      <a:gd name="T48" fmla="*/ 15875 w 17"/>
                      <a:gd name="T49" fmla="*/ 36513 h 23"/>
                      <a:gd name="T50" fmla="*/ 22225 w 17"/>
                      <a:gd name="T51" fmla="*/ 36513 h 23"/>
                      <a:gd name="T52" fmla="*/ 22225 w 17"/>
                      <a:gd name="T53" fmla="*/ 33338 h 23"/>
                      <a:gd name="T54" fmla="*/ 26988 w 17"/>
                      <a:gd name="T55" fmla="*/ 33338 h 23"/>
                      <a:gd name="T56" fmla="*/ 26988 w 17"/>
                      <a:gd name="T57" fmla="*/ 33338 h 23"/>
                      <a:gd name="T58" fmla="*/ 26988 w 17"/>
                      <a:gd name="T59" fmla="*/ 28575 h 23"/>
                      <a:gd name="T60" fmla="*/ 26988 w 17"/>
                      <a:gd name="T61" fmla="*/ 25400 h 23"/>
                      <a:gd name="T62" fmla="*/ 22225 w 17"/>
                      <a:gd name="T63" fmla="*/ 17463 h 23"/>
                      <a:gd name="T64" fmla="*/ 22225 w 17"/>
                      <a:gd name="T65" fmla="*/ 14288 h 23"/>
                      <a:gd name="T66" fmla="*/ 22225 w 17"/>
                      <a:gd name="T67" fmla="*/ 6350 h 23"/>
                      <a:gd name="T68" fmla="*/ 22225 w 17"/>
                      <a:gd name="T69" fmla="*/ 6350 h 23"/>
                      <a:gd name="T70" fmla="*/ 22225 w 17"/>
                      <a:gd name="T71" fmla="*/ 3175 h 23"/>
                      <a:gd name="T72" fmla="*/ 22225 w 17"/>
                      <a:gd name="T73" fmla="*/ 3175 h 23"/>
                      <a:gd name="T74" fmla="*/ 26988 w 17"/>
                      <a:gd name="T75" fmla="*/ 0 h 23"/>
                      <a:gd name="T76" fmla="*/ 19050 w 17"/>
                      <a:gd name="T77" fmla="*/ 0 h 23"/>
                      <a:gd name="T78" fmla="*/ 19050 w 17"/>
                      <a:gd name="T79" fmla="*/ 0 h 23"/>
                      <a:gd name="T80" fmla="*/ 19050 w 17"/>
                      <a:gd name="T81" fmla="*/ 0 h 23"/>
                      <a:gd name="T82" fmla="*/ 19050 w 17"/>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23"/>
                      <a:gd name="T128" fmla="*/ 17 w 17"/>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23">
                        <a:moveTo>
                          <a:pt x="12" y="0"/>
                        </a:moveTo>
                        <a:lnTo>
                          <a:pt x="10" y="2"/>
                        </a:lnTo>
                        <a:lnTo>
                          <a:pt x="10" y="4"/>
                        </a:lnTo>
                        <a:lnTo>
                          <a:pt x="10" y="7"/>
                        </a:lnTo>
                        <a:lnTo>
                          <a:pt x="10" y="11"/>
                        </a:lnTo>
                        <a:lnTo>
                          <a:pt x="7" y="9"/>
                        </a:lnTo>
                        <a:lnTo>
                          <a:pt x="7" y="7"/>
                        </a:lnTo>
                        <a:lnTo>
                          <a:pt x="5" y="7"/>
                        </a:lnTo>
                        <a:lnTo>
                          <a:pt x="5" y="4"/>
                        </a:lnTo>
                        <a:lnTo>
                          <a:pt x="5" y="7"/>
                        </a:lnTo>
                        <a:lnTo>
                          <a:pt x="5" y="9"/>
                        </a:lnTo>
                        <a:lnTo>
                          <a:pt x="3" y="11"/>
                        </a:lnTo>
                        <a:lnTo>
                          <a:pt x="0" y="16"/>
                        </a:lnTo>
                        <a:lnTo>
                          <a:pt x="3" y="16"/>
                        </a:lnTo>
                        <a:lnTo>
                          <a:pt x="5" y="16"/>
                        </a:lnTo>
                        <a:lnTo>
                          <a:pt x="5" y="18"/>
                        </a:lnTo>
                        <a:lnTo>
                          <a:pt x="7" y="21"/>
                        </a:lnTo>
                        <a:lnTo>
                          <a:pt x="10" y="23"/>
                        </a:lnTo>
                        <a:lnTo>
                          <a:pt x="14" y="23"/>
                        </a:lnTo>
                        <a:lnTo>
                          <a:pt x="14" y="21"/>
                        </a:lnTo>
                        <a:lnTo>
                          <a:pt x="17" y="21"/>
                        </a:lnTo>
                        <a:lnTo>
                          <a:pt x="17" y="18"/>
                        </a:lnTo>
                        <a:lnTo>
                          <a:pt x="17" y="16"/>
                        </a:lnTo>
                        <a:lnTo>
                          <a:pt x="14" y="11"/>
                        </a:lnTo>
                        <a:lnTo>
                          <a:pt x="14" y="9"/>
                        </a:lnTo>
                        <a:lnTo>
                          <a:pt x="14" y="4"/>
                        </a:lnTo>
                        <a:lnTo>
                          <a:pt x="14" y="2"/>
                        </a:lnTo>
                        <a:lnTo>
                          <a:pt x="17" y="0"/>
                        </a:lnTo>
                        <a:lnTo>
                          <a:pt x="1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1" name="Freeform 1994">
                    <a:extLst>
                      <a:ext uri="{FF2B5EF4-FFF2-40B4-BE49-F238E27FC236}">
                        <a16:creationId xmlns:a16="http://schemas.microsoft.com/office/drawing/2014/main" id="{87D5A9EB-0E40-43F0-A704-393117386419}"/>
                      </a:ext>
                    </a:extLst>
                  </p:cNvPr>
                  <p:cNvSpPr>
                    <a:spLocks/>
                  </p:cNvSpPr>
                  <p:nvPr/>
                </p:nvSpPr>
                <p:spPr bwMode="auto">
                  <a:xfrm>
                    <a:off x="6955827" y="3383791"/>
                    <a:ext cx="239713" cy="90488"/>
                  </a:xfrm>
                  <a:custGeom>
                    <a:avLst/>
                    <a:gdLst>
                      <a:gd name="T0" fmla="*/ 11113 w 151"/>
                      <a:gd name="T1" fmla="*/ 7938 h 57"/>
                      <a:gd name="T2" fmla="*/ 3175 w 151"/>
                      <a:gd name="T3" fmla="*/ 26988 h 57"/>
                      <a:gd name="T4" fmla="*/ 7938 w 151"/>
                      <a:gd name="T5" fmla="*/ 33338 h 57"/>
                      <a:gd name="T6" fmla="*/ 19050 w 151"/>
                      <a:gd name="T7" fmla="*/ 38100 h 57"/>
                      <a:gd name="T8" fmla="*/ 26988 w 151"/>
                      <a:gd name="T9" fmla="*/ 38100 h 57"/>
                      <a:gd name="T10" fmla="*/ 22225 w 151"/>
                      <a:gd name="T11" fmla="*/ 46038 h 57"/>
                      <a:gd name="T12" fmla="*/ 22225 w 151"/>
                      <a:gd name="T13" fmla="*/ 49213 h 57"/>
                      <a:gd name="T14" fmla="*/ 30163 w 151"/>
                      <a:gd name="T15" fmla="*/ 49213 h 57"/>
                      <a:gd name="T16" fmla="*/ 38100 w 151"/>
                      <a:gd name="T17" fmla="*/ 49213 h 57"/>
                      <a:gd name="T18" fmla="*/ 44450 w 151"/>
                      <a:gd name="T19" fmla="*/ 49213 h 57"/>
                      <a:gd name="T20" fmla="*/ 52388 w 151"/>
                      <a:gd name="T21" fmla="*/ 46038 h 57"/>
                      <a:gd name="T22" fmla="*/ 55563 w 151"/>
                      <a:gd name="T23" fmla="*/ 49213 h 57"/>
                      <a:gd name="T24" fmla="*/ 60325 w 151"/>
                      <a:gd name="T25" fmla="*/ 57150 h 57"/>
                      <a:gd name="T26" fmla="*/ 71438 w 151"/>
                      <a:gd name="T27" fmla="*/ 60325 h 57"/>
                      <a:gd name="T28" fmla="*/ 79375 w 151"/>
                      <a:gd name="T29" fmla="*/ 60325 h 57"/>
                      <a:gd name="T30" fmla="*/ 90488 w 151"/>
                      <a:gd name="T31" fmla="*/ 60325 h 57"/>
                      <a:gd name="T32" fmla="*/ 101600 w 151"/>
                      <a:gd name="T33" fmla="*/ 57150 h 57"/>
                      <a:gd name="T34" fmla="*/ 112713 w 151"/>
                      <a:gd name="T35" fmla="*/ 57150 h 57"/>
                      <a:gd name="T36" fmla="*/ 120650 w 151"/>
                      <a:gd name="T37" fmla="*/ 60325 h 57"/>
                      <a:gd name="T38" fmla="*/ 131763 w 151"/>
                      <a:gd name="T39" fmla="*/ 63500 h 57"/>
                      <a:gd name="T40" fmla="*/ 150813 w 151"/>
                      <a:gd name="T41" fmla="*/ 71438 h 57"/>
                      <a:gd name="T42" fmla="*/ 165100 w 151"/>
                      <a:gd name="T43" fmla="*/ 74613 h 57"/>
                      <a:gd name="T44" fmla="*/ 176213 w 151"/>
                      <a:gd name="T45" fmla="*/ 71438 h 57"/>
                      <a:gd name="T46" fmla="*/ 190500 w 151"/>
                      <a:gd name="T47" fmla="*/ 71438 h 57"/>
                      <a:gd name="T48" fmla="*/ 203200 w 151"/>
                      <a:gd name="T49" fmla="*/ 71438 h 57"/>
                      <a:gd name="T50" fmla="*/ 217488 w 151"/>
                      <a:gd name="T51" fmla="*/ 87313 h 57"/>
                      <a:gd name="T52" fmla="*/ 228600 w 151"/>
                      <a:gd name="T53" fmla="*/ 90488 h 57"/>
                      <a:gd name="T54" fmla="*/ 239713 w 151"/>
                      <a:gd name="T55" fmla="*/ 90488 h 57"/>
                      <a:gd name="T56" fmla="*/ 228600 w 151"/>
                      <a:gd name="T57" fmla="*/ 74613 h 57"/>
                      <a:gd name="T58" fmla="*/ 228600 w 151"/>
                      <a:gd name="T59" fmla="*/ 71438 h 57"/>
                      <a:gd name="T60" fmla="*/ 228600 w 151"/>
                      <a:gd name="T61" fmla="*/ 68263 h 57"/>
                      <a:gd name="T62" fmla="*/ 231775 w 151"/>
                      <a:gd name="T63" fmla="*/ 57150 h 57"/>
                      <a:gd name="T64" fmla="*/ 220663 w 151"/>
                      <a:gd name="T65" fmla="*/ 49213 h 57"/>
                      <a:gd name="T66" fmla="*/ 206375 w 151"/>
                      <a:gd name="T67" fmla="*/ 49213 h 57"/>
                      <a:gd name="T68" fmla="*/ 190500 w 151"/>
                      <a:gd name="T69" fmla="*/ 49213 h 57"/>
                      <a:gd name="T70" fmla="*/ 195263 w 151"/>
                      <a:gd name="T71" fmla="*/ 41275 h 57"/>
                      <a:gd name="T72" fmla="*/ 195263 w 151"/>
                      <a:gd name="T73" fmla="*/ 38100 h 57"/>
                      <a:gd name="T74" fmla="*/ 195263 w 151"/>
                      <a:gd name="T75" fmla="*/ 33338 h 57"/>
                      <a:gd name="T76" fmla="*/ 190500 w 151"/>
                      <a:gd name="T77" fmla="*/ 30163 h 57"/>
                      <a:gd name="T78" fmla="*/ 190500 w 151"/>
                      <a:gd name="T79" fmla="*/ 22225 h 57"/>
                      <a:gd name="T80" fmla="*/ 165100 w 151"/>
                      <a:gd name="T81" fmla="*/ 19050 h 57"/>
                      <a:gd name="T82" fmla="*/ 150813 w 151"/>
                      <a:gd name="T83" fmla="*/ 19050 h 57"/>
                      <a:gd name="T84" fmla="*/ 146050 w 151"/>
                      <a:gd name="T85" fmla="*/ 15875 h 57"/>
                      <a:gd name="T86" fmla="*/ 142875 w 151"/>
                      <a:gd name="T87" fmla="*/ 11113 h 57"/>
                      <a:gd name="T88" fmla="*/ 138113 w 151"/>
                      <a:gd name="T89" fmla="*/ 11113 h 57"/>
                      <a:gd name="T90" fmla="*/ 131763 w 151"/>
                      <a:gd name="T91" fmla="*/ 22225 h 57"/>
                      <a:gd name="T92" fmla="*/ 123825 w 151"/>
                      <a:gd name="T93" fmla="*/ 22225 h 57"/>
                      <a:gd name="T94" fmla="*/ 109538 w 151"/>
                      <a:gd name="T95" fmla="*/ 22225 h 57"/>
                      <a:gd name="T96" fmla="*/ 104775 w 151"/>
                      <a:gd name="T97" fmla="*/ 19050 h 57"/>
                      <a:gd name="T98" fmla="*/ 96838 w 151"/>
                      <a:gd name="T99" fmla="*/ 19050 h 57"/>
                      <a:gd name="T100" fmla="*/ 90488 w 151"/>
                      <a:gd name="T101" fmla="*/ 11113 h 57"/>
                      <a:gd name="T102" fmla="*/ 79375 w 151"/>
                      <a:gd name="T103" fmla="*/ 4763 h 57"/>
                      <a:gd name="T104" fmla="*/ 71438 w 151"/>
                      <a:gd name="T105" fmla="*/ 0 h 57"/>
                      <a:gd name="T106" fmla="*/ 63500 w 151"/>
                      <a:gd name="T107" fmla="*/ 0 h 57"/>
                      <a:gd name="T108" fmla="*/ 52388 w 151"/>
                      <a:gd name="T109" fmla="*/ 4763 h 57"/>
                      <a:gd name="T110" fmla="*/ 41275 w 151"/>
                      <a:gd name="T111" fmla="*/ 7938 h 57"/>
                      <a:gd name="T112" fmla="*/ 33338 w 151"/>
                      <a:gd name="T113" fmla="*/ 7938 h 57"/>
                      <a:gd name="T114" fmla="*/ 26988 w 151"/>
                      <a:gd name="T115" fmla="*/ 4763 h 57"/>
                      <a:gd name="T116" fmla="*/ 14288 w 151"/>
                      <a:gd name="T117" fmla="*/ 0 h 57"/>
                      <a:gd name="T118" fmla="*/ 14288 w 151"/>
                      <a:gd name="T119" fmla="*/ 0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
                      <a:gd name="T181" fmla="*/ 0 h 57"/>
                      <a:gd name="T182" fmla="*/ 151 w 151"/>
                      <a:gd name="T183" fmla="*/ 57 h 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 h="57">
                        <a:moveTo>
                          <a:pt x="9" y="0"/>
                        </a:moveTo>
                        <a:lnTo>
                          <a:pt x="7" y="5"/>
                        </a:lnTo>
                        <a:lnTo>
                          <a:pt x="5" y="12"/>
                        </a:lnTo>
                        <a:lnTo>
                          <a:pt x="2" y="17"/>
                        </a:lnTo>
                        <a:lnTo>
                          <a:pt x="0" y="21"/>
                        </a:lnTo>
                        <a:lnTo>
                          <a:pt x="5" y="21"/>
                        </a:lnTo>
                        <a:lnTo>
                          <a:pt x="9" y="21"/>
                        </a:lnTo>
                        <a:lnTo>
                          <a:pt x="12" y="24"/>
                        </a:lnTo>
                        <a:lnTo>
                          <a:pt x="17" y="24"/>
                        </a:lnTo>
                        <a:lnTo>
                          <a:pt x="17" y="26"/>
                        </a:lnTo>
                        <a:lnTo>
                          <a:pt x="14" y="29"/>
                        </a:lnTo>
                        <a:lnTo>
                          <a:pt x="14" y="31"/>
                        </a:lnTo>
                        <a:lnTo>
                          <a:pt x="17" y="31"/>
                        </a:lnTo>
                        <a:lnTo>
                          <a:pt x="19" y="31"/>
                        </a:lnTo>
                        <a:lnTo>
                          <a:pt x="21" y="31"/>
                        </a:lnTo>
                        <a:lnTo>
                          <a:pt x="24" y="31"/>
                        </a:lnTo>
                        <a:lnTo>
                          <a:pt x="26" y="31"/>
                        </a:lnTo>
                        <a:lnTo>
                          <a:pt x="28" y="31"/>
                        </a:lnTo>
                        <a:lnTo>
                          <a:pt x="31" y="29"/>
                        </a:lnTo>
                        <a:lnTo>
                          <a:pt x="33" y="29"/>
                        </a:lnTo>
                        <a:lnTo>
                          <a:pt x="33" y="31"/>
                        </a:lnTo>
                        <a:lnTo>
                          <a:pt x="35" y="31"/>
                        </a:lnTo>
                        <a:lnTo>
                          <a:pt x="38" y="31"/>
                        </a:lnTo>
                        <a:lnTo>
                          <a:pt x="38" y="36"/>
                        </a:lnTo>
                        <a:lnTo>
                          <a:pt x="43" y="38"/>
                        </a:lnTo>
                        <a:lnTo>
                          <a:pt x="45" y="38"/>
                        </a:lnTo>
                        <a:lnTo>
                          <a:pt x="47" y="38"/>
                        </a:lnTo>
                        <a:lnTo>
                          <a:pt x="50" y="38"/>
                        </a:lnTo>
                        <a:lnTo>
                          <a:pt x="54" y="38"/>
                        </a:lnTo>
                        <a:lnTo>
                          <a:pt x="57" y="38"/>
                        </a:lnTo>
                        <a:lnTo>
                          <a:pt x="61" y="36"/>
                        </a:lnTo>
                        <a:lnTo>
                          <a:pt x="64" y="36"/>
                        </a:lnTo>
                        <a:lnTo>
                          <a:pt x="66" y="36"/>
                        </a:lnTo>
                        <a:lnTo>
                          <a:pt x="71" y="36"/>
                        </a:lnTo>
                        <a:lnTo>
                          <a:pt x="73" y="36"/>
                        </a:lnTo>
                        <a:lnTo>
                          <a:pt x="76" y="38"/>
                        </a:lnTo>
                        <a:lnTo>
                          <a:pt x="78" y="38"/>
                        </a:lnTo>
                        <a:lnTo>
                          <a:pt x="83" y="40"/>
                        </a:lnTo>
                        <a:lnTo>
                          <a:pt x="87" y="43"/>
                        </a:lnTo>
                        <a:lnTo>
                          <a:pt x="95" y="45"/>
                        </a:lnTo>
                        <a:lnTo>
                          <a:pt x="97" y="47"/>
                        </a:lnTo>
                        <a:lnTo>
                          <a:pt x="104" y="47"/>
                        </a:lnTo>
                        <a:lnTo>
                          <a:pt x="106" y="47"/>
                        </a:lnTo>
                        <a:lnTo>
                          <a:pt x="111" y="45"/>
                        </a:lnTo>
                        <a:lnTo>
                          <a:pt x="116" y="45"/>
                        </a:lnTo>
                        <a:lnTo>
                          <a:pt x="120" y="45"/>
                        </a:lnTo>
                        <a:lnTo>
                          <a:pt x="125" y="45"/>
                        </a:lnTo>
                        <a:lnTo>
                          <a:pt x="128" y="45"/>
                        </a:lnTo>
                        <a:lnTo>
                          <a:pt x="132" y="50"/>
                        </a:lnTo>
                        <a:lnTo>
                          <a:pt x="137" y="55"/>
                        </a:lnTo>
                        <a:lnTo>
                          <a:pt x="142" y="57"/>
                        </a:lnTo>
                        <a:lnTo>
                          <a:pt x="144" y="57"/>
                        </a:lnTo>
                        <a:lnTo>
                          <a:pt x="149" y="57"/>
                        </a:lnTo>
                        <a:lnTo>
                          <a:pt x="151" y="57"/>
                        </a:lnTo>
                        <a:lnTo>
                          <a:pt x="149" y="52"/>
                        </a:lnTo>
                        <a:lnTo>
                          <a:pt x="144" y="47"/>
                        </a:lnTo>
                        <a:lnTo>
                          <a:pt x="144" y="45"/>
                        </a:lnTo>
                        <a:lnTo>
                          <a:pt x="144" y="43"/>
                        </a:lnTo>
                        <a:lnTo>
                          <a:pt x="146" y="38"/>
                        </a:lnTo>
                        <a:lnTo>
                          <a:pt x="146" y="36"/>
                        </a:lnTo>
                        <a:lnTo>
                          <a:pt x="142" y="33"/>
                        </a:lnTo>
                        <a:lnTo>
                          <a:pt x="139" y="31"/>
                        </a:lnTo>
                        <a:lnTo>
                          <a:pt x="137" y="31"/>
                        </a:lnTo>
                        <a:lnTo>
                          <a:pt x="130" y="31"/>
                        </a:lnTo>
                        <a:lnTo>
                          <a:pt x="123" y="31"/>
                        </a:lnTo>
                        <a:lnTo>
                          <a:pt x="120" y="31"/>
                        </a:lnTo>
                        <a:lnTo>
                          <a:pt x="120" y="29"/>
                        </a:lnTo>
                        <a:lnTo>
                          <a:pt x="123" y="26"/>
                        </a:lnTo>
                        <a:lnTo>
                          <a:pt x="123" y="24"/>
                        </a:lnTo>
                        <a:lnTo>
                          <a:pt x="123" y="21"/>
                        </a:lnTo>
                        <a:lnTo>
                          <a:pt x="123" y="19"/>
                        </a:lnTo>
                        <a:lnTo>
                          <a:pt x="120" y="19"/>
                        </a:lnTo>
                        <a:lnTo>
                          <a:pt x="120" y="17"/>
                        </a:lnTo>
                        <a:lnTo>
                          <a:pt x="120" y="14"/>
                        </a:lnTo>
                        <a:lnTo>
                          <a:pt x="111" y="12"/>
                        </a:lnTo>
                        <a:lnTo>
                          <a:pt x="104" y="12"/>
                        </a:lnTo>
                        <a:lnTo>
                          <a:pt x="99" y="12"/>
                        </a:lnTo>
                        <a:lnTo>
                          <a:pt x="95" y="12"/>
                        </a:lnTo>
                        <a:lnTo>
                          <a:pt x="92" y="12"/>
                        </a:lnTo>
                        <a:lnTo>
                          <a:pt x="92" y="10"/>
                        </a:lnTo>
                        <a:lnTo>
                          <a:pt x="92" y="7"/>
                        </a:lnTo>
                        <a:lnTo>
                          <a:pt x="90" y="7"/>
                        </a:lnTo>
                        <a:lnTo>
                          <a:pt x="87" y="7"/>
                        </a:lnTo>
                        <a:lnTo>
                          <a:pt x="85" y="10"/>
                        </a:lnTo>
                        <a:lnTo>
                          <a:pt x="83" y="14"/>
                        </a:lnTo>
                        <a:lnTo>
                          <a:pt x="80" y="14"/>
                        </a:lnTo>
                        <a:lnTo>
                          <a:pt x="78" y="14"/>
                        </a:lnTo>
                        <a:lnTo>
                          <a:pt x="71" y="14"/>
                        </a:lnTo>
                        <a:lnTo>
                          <a:pt x="69" y="14"/>
                        </a:lnTo>
                        <a:lnTo>
                          <a:pt x="66" y="14"/>
                        </a:lnTo>
                        <a:lnTo>
                          <a:pt x="66" y="12"/>
                        </a:lnTo>
                        <a:lnTo>
                          <a:pt x="64" y="12"/>
                        </a:lnTo>
                        <a:lnTo>
                          <a:pt x="61" y="12"/>
                        </a:lnTo>
                        <a:lnTo>
                          <a:pt x="59" y="10"/>
                        </a:lnTo>
                        <a:lnTo>
                          <a:pt x="57" y="7"/>
                        </a:lnTo>
                        <a:lnTo>
                          <a:pt x="52" y="5"/>
                        </a:lnTo>
                        <a:lnTo>
                          <a:pt x="50" y="3"/>
                        </a:lnTo>
                        <a:lnTo>
                          <a:pt x="47" y="0"/>
                        </a:lnTo>
                        <a:lnTo>
                          <a:pt x="45" y="0"/>
                        </a:lnTo>
                        <a:lnTo>
                          <a:pt x="43" y="0"/>
                        </a:lnTo>
                        <a:lnTo>
                          <a:pt x="40" y="0"/>
                        </a:lnTo>
                        <a:lnTo>
                          <a:pt x="38" y="0"/>
                        </a:lnTo>
                        <a:lnTo>
                          <a:pt x="33" y="3"/>
                        </a:lnTo>
                        <a:lnTo>
                          <a:pt x="28" y="3"/>
                        </a:lnTo>
                        <a:lnTo>
                          <a:pt x="26" y="5"/>
                        </a:lnTo>
                        <a:lnTo>
                          <a:pt x="24" y="5"/>
                        </a:lnTo>
                        <a:lnTo>
                          <a:pt x="21" y="5"/>
                        </a:lnTo>
                        <a:lnTo>
                          <a:pt x="19" y="3"/>
                        </a:lnTo>
                        <a:lnTo>
                          <a:pt x="17" y="3"/>
                        </a:lnTo>
                        <a:lnTo>
                          <a:pt x="14" y="0"/>
                        </a:lnTo>
                        <a:lnTo>
                          <a:pt x="9"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2" name="Freeform 1995">
                    <a:extLst>
                      <a:ext uri="{FF2B5EF4-FFF2-40B4-BE49-F238E27FC236}">
                        <a16:creationId xmlns:a16="http://schemas.microsoft.com/office/drawing/2014/main" id="{4E1B38EC-C4E3-8196-4C2C-75097496CB5A}"/>
                      </a:ext>
                    </a:extLst>
                  </p:cNvPr>
                  <p:cNvSpPr>
                    <a:spLocks/>
                  </p:cNvSpPr>
                  <p:nvPr/>
                </p:nvSpPr>
                <p:spPr bwMode="auto">
                  <a:xfrm>
                    <a:off x="7660677" y="3388554"/>
                    <a:ext cx="22225" cy="44450"/>
                  </a:xfrm>
                  <a:custGeom>
                    <a:avLst/>
                    <a:gdLst>
                      <a:gd name="T0" fmla="*/ 7938 w 14"/>
                      <a:gd name="T1" fmla="*/ 0 h 28"/>
                      <a:gd name="T2" fmla="*/ 7938 w 14"/>
                      <a:gd name="T3" fmla="*/ 6350 h 28"/>
                      <a:gd name="T4" fmla="*/ 7938 w 14"/>
                      <a:gd name="T5" fmla="*/ 11113 h 28"/>
                      <a:gd name="T6" fmla="*/ 7938 w 14"/>
                      <a:gd name="T7" fmla="*/ 17463 h 28"/>
                      <a:gd name="T8" fmla="*/ 7938 w 14"/>
                      <a:gd name="T9" fmla="*/ 28575 h 28"/>
                      <a:gd name="T10" fmla="*/ 3175 w 14"/>
                      <a:gd name="T11" fmla="*/ 28575 h 28"/>
                      <a:gd name="T12" fmla="*/ 3175 w 14"/>
                      <a:gd name="T13" fmla="*/ 25400 h 28"/>
                      <a:gd name="T14" fmla="*/ 3175 w 14"/>
                      <a:gd name="T15" fmla="*/ 25400 h 28"/>
                      <a:gd name="T16" fmla="*/ 0 w 14"/>
                      <a:gd name="T17" fmla="*/ 28575 h 28"/>
                      <a:gd name="T18" fmla="*/ 0 w 14"/>
                      <a:gd name="T19" fmla="*/ 28575 h 28"/>
                      <a:gd name="T20" fmla="*/ 0 w 14"/>
                      <a:gd name="T21" fmla="*/ 33338 h 28"/>
                      <a:gd name="T22" fmla="*/ 0 w 14"/>
                      <a:gd name="T23" fmla="*/ 36513 h 28"/>
                      <a:gd name="T24" fmla="*/ 0 w 14"/>
                      <a:gd name="T25" fmla="*/ 41275 h 28"/>
                      <a:gd name="T26" fmla="*/ 0 w 14"/>
                      <a:gd name="T27" fmla="*/ 44450 h 28"/>
                      <a:gd name="T28" fmla="*/ 3175 w 14"/>
                      <a:gd name="T29" fmla="*/ 44450 h 28"/>
                      <a:gd name="T30" fmla="*/ 11113 w 14"/>
                      <a:gd name="T31" fmla="*/ 44450 h 28"/>
                      <a:gd name="T32" fmla="*/ 11113 w 14"/>
                      <a:gd name="T33" fmla="*/ 44450 h 28"/>
                      <a:gd name="T34" fmla="*/ 11113 w 14"/>
                      <a:gd name="T35" fmla="*/ 41275 h 28"/>
                      <a:gd name="T36" fmla="*/ 11113 w 14"/>
                      <a:gd name="T37" fmla="*/ 41275 h 28"/>
                      <a:gd name="T38" fmla="*/ 11113 w 14"/>
                      <a:gd name="T39" fmla="*/ 36513 h 28"/>
                      <a:gd name="T40" fmla="*/ 7938 w 14"/>
                      <a:gd name="T41" fmla="*/ 33338 h 28"/>
                      <a:gd name="T42" fmla="*/ 7938 w 14"/>
                      <a:gd name="T43" fmla="*/ 28575 h 28"/>
                      <a:gd name="T44" fmla="*/ 11113 w 14"/>
                      <a:gd name="T45" fmla="*/ 28575 h 28"/>
                      <a:gd name="T46" fmla="*/ 19050 w 14"/>
                      <a:gd name="T47" fmla="*/ 28575 h 28"/>
                      <a:gd name="T48" fmla="*/ 19050 w 14"/>
                      <a:gd name="T49" fmla="*/ 25400 h 28"/>
                      <a:gd name="T50" fmla="*/ 19050 w 14"/>
                      <a:gd name="T51" fmla="*/ 17463 h 28"/>
                      <a:gd name="T52" fmla="*/ 22225 w 14"/>
                      <a:gd name="T53" fmla="*/ 11113 h 28"/>
                      <a:gd name="T54" fmla="*/ 22225 w 14"/>
                      <a:gd name="T55" fmla="*/ 6350 h 28"/>
                      <a:gd name="T56" fmla="*/ 15875 w 14"/>
                      <a:gd name="T57" fmla="*/ 3175 h 28"/>
                      <a:gd name="T58" fmla="*/ 7938 w 14"/>
                      <a:gd name="T59" fmla="*/ 0 h 28"/>
                      <a:gd name="T60" fmla="*/ 7938 w 14"/>
                      <a:gd name="T61" fmla="*/ 0 h 28"/>
                      <a:gd name="T62" fmla="*/ 7938 w 14"/>
                      <a:gd name="T63" fmla="*/ 0 h 28"/>
                      <a:gd name="T64" fmla="*/ 7938 w 14"/>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28"/>
                      <a:gd name="T101" fmla="*/ 14 w 1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28">
                        <a:moveTo>
                          <a:pt x="5" y="0"/>
                        </a:moveTo>
                        <a:lnTo>
                          <a:pt x="5" y="4"/>
                        </a:lnTo>
                        <a:lnTo>
                          <a:pt x="5" y="7"/>
                        </a:lnTo>
                        <a:lnTo>
                          <a:pt x="5" y="11"/>
                        </a:lnTo>
                        <a:lnTo>
                          <a:pt x="5" y="18"/>
                        </a:lnTo>
                        <a:lnTo>
                          <a:pt x="2" y="18"/>
                        </a:lnTo>
                        <a:lnTo>
                          <a:pt x="2" y="16"/>
                        </a:lnTo>
                        <a:lnTo>
                          <a:pt x="0" y="18"/>
                        </a:lnTo>
                        <a:lnTo>
                          <a:pt x="0" y="21"/>
                        </a:lnTo>
                        <a:lnTo>
                          <a:pt x="0" y="23"/>
                        </a:lnTo>
                        <a:lnTo>
                          <a:pt x="0" y="26"/>
                        </a:lnTo>
                        <a:lnTo>
                          <a:pt x="0" y="28"/>
                        </a:lnTo>
                        <a:lnTo>
                          <a:pt x="2" y="28"/>
                        </a:lnTo>
                        <a:lnTo>
                          <a:pt x="7" y="28"/>
                        </a:lnTo>
                        <a:lnTo>
                          <a:pt x="7" y="26"/>
                        </a:lnTo>
                        <a:lnTo>
                          <a:pt x="7" y="23"/>
                        </a:lnTo>
                        <a:lnTo>
                          <a:pt x="5" y="21"/>
                        </a:lnTo>
                        <a:lnTo>
                          <a:pt x="5" y="18"/>
                        </a:lnTo>
                        <a:lnTo>
                          <a:pt x="7" y="18"/>
                        </a:lnTo>
                        <a:lnTo>
                          <a:pt x="12" y="18"/>
                        </a:lnTo>
                        <a:lnTo>
                          <a:pt x="12" y="16"/>
                        </a:lnTo>
                        <a:lnTo>
                          <a:pt x="12" y="11"/>
                        </a:lnTo>
                        <a:lnTo>
                          <a:pt x="14" y="7"/>
                        </a:lnTo>
                        <a:lnTo>
                          <a:pt x="14" y="4"/>
                        </a:lnTo>
                        <a:lnTo>
                          <a:pt x="10" y="2"/>
                        </a:lnTo>
                        <a:lnTo>
                          <a:pt x="5"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3" name="Freeform 1996">
                    <a:extLst>
                      <a:ext uri="{FF2B5EF4-FFF2-40B4-BE49-F238E27FC236}">
                        <a16:creationId xmlns:a16="http://schemas.microsoft.com/office/drawing/2014/main" id="{FB476CAF-46DB-380E-5A1B-FB5BB0C5587D}"/>
                      </a:ext>
                    </a:extLst>
                  </p:cNvPr>
                  <p:cNvSpPr>
                    <a:spLocks/>
                  </p:cNvSpPr>
                  <p:nvPr/>
                </p:nvSpPr>
                <p:spPr bwMode="auto">
                  <a:xfrm>
                    <a:off x="7154264" y="3410779"/>
                    <a:ext cx="22225" cy="6350"/>
                  </a:xfrm>
                  <a:custGeom>
                    <a:avLst/>
                    <a:gdLst>
                      <a:gd name="T0" fmla="*/ 0 w 14"/>
                      <a:gd name="T1" fmla="*/ 0 h 4"/>
                      <a:gd name="T2" fmla="*/ 19050 w 14"/>
                      <a:gd name="T3" fmla="*/ 6350 h 4"/>
                      <a:gd name="T4" fmla="*/ 19050 w 14"/>
                      <a:gd name="T5" fmla="*/ 3175 h 4"/>
                      <a:gd name="T6" fmla="*/ 22225 w 14"/>
                      <a:gd name="T7" fmla="*/ 0 h 4"/>
                      <a:gd name="T8" fmla="*/ 15875 w 14"/>
                      <a:gd name="T9" fmla="*/ 0 h 4"/>
                      <a:gd name="T10" fmla="*/ 11113 w 14"/>
                      <a:gd name="T11" fmla="*/ 0 h 4"/>
                      <a:gd name="T12" fmla="*/ 4763 w 14"/>
                      <a:gd name="T13" fmla="*/ 0 h 4"/>
                      <a:gd name="T14" fmla="*/ 0 w 14"/>
                      <a:gd name="T15" fmla="*/ 0 h 4"/>
                      <a:gd name="T16" fmla="*/ 0 w 14"/>
                      <a:gd name="T17" fmla="*/ 0 h 4"/>
                      <a:gd name="T18" fmla="*/ 0 w 14"/>
                      <a:gd name="T19" fmla="*/ 0 h 4"/>
                      <a:gd name="T20" fmla="*/ 0 w 1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0" y="0"/>
                        </a:moveTo>
                        <a:lnTo>
                          <a:pt x="12" y="4"/>
                        </a:lnTo>
                        <a:lnTo>
                          <a:pt x="12" y="2"/>
                        </a:lnTo>
                        <a:lnTo>
                          <a:pt x="14" y="0"/>
                        </a:lnTo>
                        <a:lnTo>
                          <a:pt x="10" y="0"/>
                        </a:lnTo>
                        <a:lnTo>
                          <a:pt x="7" y="0"/>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4" name="Freeform 1997">
                    <a:extLst>
                      <a:ext uri="{FF2B5EF4-FFF2-40B4-BE49-F238E27FC236}">
                        <a16:creationId xmlns:a16="http://schemas.microsoft.com/office/drawing/2014/main" id="{1306511F-6EB7-F13A-8282-6D956FFD28C4}"/>
                      </a:ext>
                    </a:extLst>
                  </p:cNvPr>
                  <p:cNvSpPr>
                    <a:spLocks/>
                  </p:cNvSpPr>
                  <p:nvPr/>
                </p:nvSpPr>
                <p:spPr bwMode="auto">
                  <a:xfrm>
                    <a:off x="7597177" y="3436179"/>
                    <a:ext cx="11113" cy="26988"/>
                  </a:xfrm>
                  <a:custGeom>
                    <a:avLst/>
                    <a:gdLst>
                      <a:gd name="T0" fmla="*/ 3175 w 7"/>
                      <a:gd name="T1" fmla="*/ 4763 h 17"/>
                      <a:gd name="T2" fmla="*/ 3175 w 7"/>
                      <a:gd name="T3" fmla="*/ 4763 h 17"/>
                      <a:gd name="T4" fmla="*/ 3175 w 7"/>
                      <a:gd name="T5" fmla="*/ 7938 h 17"/>
                      <a:gd name="T6" fmla="*/ 0 w 7"/>
                      <a:gd name="T7" fmla="*/ 11113 h 17"/>
                      <a:gd name="T8" fmla="*/ 0 w 7"/>
                      <a:gd name="T9" fmla="*/ 19050 h 17"/>
                      <a:gd name="T10" fmla="*/ 0 w 7"/>
                      <a:gd name="T11" fmla="*/ 22225 h 17"/>
                      <a:gd name="T12" fmla="*/ 0 w 7"/>
                      <a:gd name="T13" fmla="*/ 26988 h 17"/>
                      <a:gd name="T14" fmla="*/ 0 w 7"/>
                      <a:gd name="T15" fmla="*/ 26988 h 17"/>
                      <a:gd name="T16" fmla="*/ 0 w 7"/>
                      <a:gd name="T17" fmla="*/ 26988 h 17"/>
                      <a:gd name="T18" fmla="*/ 0 w 7"/>
                      <a:gd name="T19" fmla="*/ 26988 h 17"/>
                      <a:gd name="T20" fmla="*/ 0 w 7"/>
                      <a:gd name="T21" fmla="*/ 26988 h 17"/>
                      <a:gd name="T22" fmla="*/ 3175 w 7"/>
                      <a:gd name="T23" fmla="*/ 22225 h 17"/>
                      <a:gd name="T24" fmla="*/ 7938 w 7"/>
                      <a:gd name="T25" fmla="*/ 19050 h 17"/>
                      <a:gd name="T26" fmla="*/ 7938 w 7"/>
                      <a:gd name="T27" fmla="*/ 15875 h 17"/>
                      <a:gd name="T28" fmla="*/ 11113 w 7"/>
                      <a:gd name="T29" fmla="*/ 7938 h 17"/>
                      <a:gd name="T30" fmla="*/ 11113 w 7"/>
                      <a:gd name="T31" fmla="*/ 7938 h 17"/>
                      <a:gd name="T32" fmla="*/ 11113 w 7"/>
                      <a:gd name="T33" fmla="*/ 4763 h 17"/>
                      <a:gd name="T34" fmla="*/ 11113 w 7"/>
                      <a:gd name="T35" fmla="*/ 4763 h 17"/>
                      <a:gd name="T36" fmla="*/ 11113 w 7"/>
                      <a:gd name="T37" fmla="*/ 0 h 17"/>
                      <a:gd name="T38" fmla="*/ 11113 w 7"/>
                      <a:gd name="T39" fmla="*/ 0 h 17"/>
                      <a:gd name="T40" fmla="*/ 7938 w 7"/>
                      <a:gd name="T41" fmla="*/ 0 h 17"/>
                      <a:gd name="T42" fmla="*/ 7938 w 7"/>
                      <a:gd name="T43" fmla="*/ 0 h 17"/>
                      <a:gd name="T44" fmla="*/ 3175 w 7"/>
                      <a:gd name="T45" fmla="*/ 4763 h 17"/>
                      <a:gd name="T46" fmla="*/ 3175 w 7"/>
                      <a:gd name="T47" fmla="*/ 4763 h 17"/>
                      <a:gd name="T48" fmla="*/ 3175 w 7"/>
                      <a:gd name="T49" fmla="*/ 4763 h 17"/>
                      <a:gd name="T50" fmla="*/ 3175 w 7"/>
                      <a:gd name="T51" fmla="*/ 4763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17"/>
                      <a:gd name="T80" fmla="*/ 7 w 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17">
                        <a:moveTo>
                          <a:pt x="2" y="3"/>
                        </a:moveTo>
                        <a:lnTo>
                          <a:pt x="2" y="3"/>
                        </a:lnTo>
                        <a:lnTo>
                          <a:pt x="2" y="5"/>
                        </a:lnTo>
                        <a:lnTo>
                          <a:pt x="0" y="7"/>
                        </a:lnTo>
                        <a:lnTo>
                          <a:pt x="0" y="12"/>
                        </a:lnTo>
                        <a:lnTo>
                          <a:pt x="0" y="14"/>
                        </a:lnTo>
                        <a:lnTo>
                          <a:pt x="0" y="17"/>
                        </a:lnTo>
                        <a:lnTo>
                          <a:pt x="2" y="14"/>
                        </a:lnTo>
                        <a:lnTo>
                          <a:pt x="5" y="12"/>
                        </a:lnTo>
                        <a:lnTo>
                          <a:pt x="5" y="10"/>
                        </a:lnTo>
                        <a:lnTo>
                          <a:pt x="7" y="5"/>
                        </a:lnTo>
                        <a:lnTo>
                          <a:pt x="7" y="3"/>
                        </a:lnTo>
                        <a:lnTo>
                          <a:pt x="7" y="0"/>
                        </a:lnTo>
                        <a:lnTo>
                          <a:pt x="5" y="0"/>
                        </a:lnTo>
                        <a:lnTo>
                          <a:pt x="2" y="3"/>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5" name="Freeform 1998">
                    <a:extLst>
                      <a:ext uri="{FF2B5EF4-FFF2-40B4-BE49-F238E27FC236}">
                        <a16:creationId xmlns:a16="http://schemas.microsoft.com/office/drawing/2014/main" id="{CFC3E6AC-C30B-FF83-3040-4B3FCF193E3B}"/>
                      </a:ext>
                    </a:extLst>
                  </p:cNvPr>
                  <p:cNvSpPr>
                    <a:spLocks/>
                  </p:cNvSpPr>
                  <p:nvPr/>
                </p:nvSpPr>
                <p:spPr bwMode="auto">
                  <a:xfrm>
                    <a:off x="7192364" y="3455229"/>
                    <a:ext cx="22225" cy="22225"/>
                  </a:xfrm>
                  <a:custGeom>
                    <a:avLst/>
                    <a:gdLst>
                      <a:gd name="T0" fmla="*/ 0 w 14"/>
                      <a:gd name="T1" fmla="*/ 0 h 14"/>
                      <a:gd name="T2" fmla="*/ 7938 w 14"/>
                      <a:gd name="T3" fmla="*/ 7938 h 14"/>
                      <a:gd name="T4" fmla="*/ 11113 w 14"/>
                      <a:gd name="T5" fmla="*/ 15875 h 14"/>
                      <a:gd name="T6" fmla="*/ 11113 w 14"/>
                      <a:gd name="T7" fmla="*/ 19050 h 14"/>
                      <a:gd name="T8" fmla="*/ 11113 w 14"/>
                      <a:gd name="T9" fmla="*/ 19050 h 14"/>
                      <a:gd name="T10" fmla="*/ 11113 w 14"/>
                      <a:gd name="T11" fmla="*/ 19050 h 14"/>
                      <a:gd name="T12" fmla="*/ 11113 w 14"/>
                      <a:gd name="T13" fmla="*/ 22225 h 14"/>
                      <a:gd name="T14" fmla="*/ 14288 w 14"/>
                      <a:gd name="T15" fmla="*/ 22225 h 14"/>
                      <a:gd name="T16" fmla="*/ 14288 w 14"/>
                      <a:gd name="T17" fmla="*/ 22225 h 14"/>
                      <a:gd name="T18" fmla="*/ 14288 w 14"/>
                      <a:gd name="T19" fmla="*/ 19050 h 14"/>
                      <a:gd name="T20" fmla="*/ 19050 w 14"/>
                      <a:gd name="T21" fmla="*/ 19050 h 14"/>
                      <a:gd name="T22" fmla="*/ 19050 w 14"/>
                      <a:gd name="T23" fmla="*/ 15875 h 14"/>
                      <a:gd name="T24" fmla="*/ 22225 w 14"/>
                      <a:gd name="T25" fmla="*/ 15875 h 14"/>
                      <a:gd name="T26" fmla="*/ 22225 w 14"/>
                      <a:gd name="T27" fmla="*/ 11113 h 14"/>
                      <a:gd name="T28" fmla="*/ 22225 w 14"/>
                      <a:gd name="T29" fmla="*/ 11113 h 14"/>
                      <a:gd name="T30" fmla="*/ 22225 w 14"/>
                      <a:gd name="T31" fmla="*/ 7938 h 14"/>
                      <a:gd name="T32" fmla="*/ 22225 w 14"/>
                      <a:gd name="T33" fmla="*/ 7938 h 14"/>
                      <a:gd name="T34" fmla="*/ 22225 w 14"/>
                      <a:gd name="T35" fmla="*/ 3175 h 14"/>
                      <a:gd name="T36" fmla="*/ 22225 w 14"/>
                      <a:gd name="T37" fmla="*/ 3175 h 14"/>
                      <a:gd name="T38" fmla="*/ 19050 w 14"/>
                      <a:gd name="T39" fmla="*/ 3175 h 14"/>
                      <a:gd name="T40" fmla="*/ 19050 w 14"/>
                      <a:gd name="T41" fmla="*/ 3175 h 14"/>
                      <a:gd name="T42" fmla="*/ 19050 w 14"/>
                      <a:gd name="T43" fmla="*/ 7938 h 14"/>
                      <a:gd name="T44" fmla="*/ 14288 w 14"/>
                      <a:gd name="T45" fmla="*/ 7938 h 14"/>
                      <a:gd name="T46" fmla="*/ 14288 w 14"/>
                      <a:gd name="T47" fmla="*/ 7938 h 14"/>
                      <a:gd name="T48" fmla="*/ 14288 w 14"/>
                      <a:gd name="T49" fmla="*/ 7938 h 14"/>
                      <a:gd name="T50" fmla="*/ 11113 w 14"/>
                      <a:gd name="T51" fmla="*/ 7938 h 14"/>
                      <a:gd name="T52" fmla="*/ 7938 w 14"/>
                      <a:gd name="T53" fmla="*/ 3175 h 14"/>
                      <a:gd name="T54" fmla="*/ 0 w 14"/>
                      <a:gd name="T55" fmla="*/ 0 h 14"/>
                      <a:gd name="T56" fmla="*/ 0 w 14"/>
                      <a:gd name="T57" fmla="*/ 0 h 14"/>
                      <a:gd name="T58" fmla="*/ 0 w 14"/>
                      <a:gd name="T59" fmla="*/ 0 h 14"/>
                      <a:gd name="T60" fmla="*/ 0 w 14"/>
                      <a:gd name="T61" fmla="*/ 0 h 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
                      <a:gd name="T94" fmla="*/ 0 h 14"/>
                      <a:gd name="T95" fmla="*/ 14 w 14"/>
                      <a:gd name="T96" fmla="*/ 14 h 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 h="14">
                        <a:moveTo>
                          <a:pt x="0" y="0"/>
                        </a:moveTo>
                        <a:lnTo>
                          <a:pt x="5" y="5"/>
                        </a:lnTo>
                        <a:lnTo>
                          <a:pt x="7" y="10"/>
                        </a:lnTo>
                        <a:lnTo>
                          <a:pt x="7" y="12"/>
                        </a:lnTo>
                        <a:lnTo>
                          <a:pt x="7" y="14"/>
                        </a:lnTo>
                        <a:lnTo>
                          <a:pt x="9" y="14"/>
                        </a:lnTo>
                        <a:lnTo>
                          <a:pt x="9" y="12"/>
                        </a:lnTo>
                        <a:lnTo>
                          <a:pt x="12" y="12"/>
                        </a:lnTo>
                        <a:lnTo>
                          <a:pt x="12" y="10"/>
                        </a:lnTo>
                        <a:lnTo>
                          <a:pt x="14" y="10"/>
                        </a:lnTo>
                        <a:lnTo>
                          <a:pt x="14" y="7"/>
                        </a:lnTo>
                        <a:lnTo>
                          <a:pt x="14" y="5"/>
                        </a:lnTo>
                        <a:lnTo>
                          <a:pt x="14" y="2"/>
                        </a:lnTo>
                        <a:lnTo>
                          <a:pt x="12" y="2"/>
                        </a:lnTo>
                        <a:lnTo>
                          <a:pt x="12" y="5"/>
                        </a:lnTo>
                        <a:lnTo>
                          <a:pt x="9" y="5"/>
                        </a:lnTo>
                        <a:lnTo>
                          <a:pt x="7" y="5"/>
                        </a:lnTo>
                        <a:lnTo>
                          <a:pt x="5" y="2"/>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6" name="Freeform 1999">
                    <a:extLst>
                      <a:ext uri="{FF2B5EF4-FFF2-40B4-BE49-F238E27FC236}">
                        <a16:creationId xmlns:a16="http://schemas.microsoft.com/office/drawing/2014/main" id="{098515D5-3507-9F90-AEE1-F505FF89D0A0}"/>
                      </a:ext>
                    </a:extLst>
                  </p:cNvPr>
                  <p:cNvSpPr>
                    <a:spLocks/>
                  </p:cNvSpPr>
                  <p:nvPr/>
                </p:nvSpPr>
                <p:spPr bwMode="auto">
                  <a:xfrm>
                    <a:off x="7465414" y="3455229"/>
                    <a:ext cx="26988" cy="7938"/>
                  </a:xfrm>
                  <a:custGeom>
                    <a:avLst/>
                    <a:gdLst>
                      <a:gd name="T0" fmla="*/ 4763 w 17"/>
                      <a:gd name="T1" fmla="*/ 0 h 5"/>
                      <a:gd name="T2" fmla="*/ 4763 w 17"/>
                      <a:gd name="T3" fmla="*/ 3175 h 5"/>
                      <a:gd name="T4" fmla="*/ 0 w 17"/>
                      <a:gd name="T5" fmla="*/ 7938 h 5"/>
                      <a:gd name="T6" fmla="*/ 19050 w 17"/>
                      <a:gd name="T7" fmla="*/ 7938 h 5"/>
                      <a:gd name="T8" fmla="*/ 26988 w 17"/>
                      <a:gd name="T9" fmla="*/ 7938 h 5"/>
                      <a:gd name="T10" fmla="*/ 22225 w 17"/>
                      <a:gd name="T11" fmla="*/ 3175 h 5"/>
                      <a:gd name="T12" fmla="*/ 4763 w 17"/>
                      <a:gd name="T13" fmla="*/ 0 h 5"/>
                      <a:gd name="T14" fmla="*/ 4763 w 17"/>
                      <a:gd name="T15" fmla="*/ 0 h 5"/>
                      <a:gd name="T16" fmla="*/ 4763 w 17"/>
                      <a:gd name="T17" fmla="*/ 0 h 5"/>
                      <a:gd name="T18" fmla="*/ 4763 w 1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5"/>
                      <a:gd name="T32" fmla="*/ 17 w 1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5">
                        <a:moveTo>
                          <a:pt x="3" y="0"/>
                        </a:moveTo>
                        <a:lnTo>
                          <a:pt x="3" y="2"/>
                        </a:lnTo>
                        <a:lnTo>
                          <a:pt x="0" y="5"/>
                        </a:lnTo>
                        <a:lnTo>
                          <a:pt x="12" y="5"/>
                        </a:lnTo>
                        <a:lnTo>
                          <a:pt x="17" y="5"/>
                        </a:lnTo>
                        <a:lnTo>
                          <a:pt x="14" y="2"/>
                        </a:lnTo>
                        <a:lnTo>
                          <a:pt x="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7" name="Freeform 2000">
                    <a:extLst>
                      <a:ext uri="{FF2B5EF4-FFF2-40B4-BE49-F238E27FC236}">
                        <a16:creationId xmlns:a16="http://schemas.microsoft.com/office/drawing/2014/main" id="{2140AFC3-F16E-AD5B-54F8-0A2E54BB91F6}"/>
                      </a:ext>
                    </a:extLst>
                  </p:cNvPr>
                  <p:cNvSpPr>
                    <a:spLocks/>
                  </p:cNvSpPr>
                  <p:nvPr/>
                </p:nvSpPr>
                <p:spPr bwMode="auto">
                  <a:xfrm>
                    <a:off x="7225702" y="3458404"/>
                    <a:ext cx="19050" cy="19050"/>
                  </a:xfrm>
                  <a:custGeom>
                    <a:avLst/>
                    <a:gdLst>
                      <a:gd name="T0" fmla="*/ 15875 w 12"/>
                      <a:gd name="T1" fmla="*/ 4763 h 12"/>
                      <a:gd name="T2" fmla="*/ 11113 w 12"/>
                      <a:gd name="T3" fmla="*/ 4763 h 12"/>
                      <a:gd name="T4" fmla="*/ 7938 w 12"/>
                      <a:gd name="T5" fmla="*/ 4763 h 12"/>
                      <a:gd name="T6" fmla="*/ 7938 w 12"/>
                      <a:gd name="T7" fmla="*/ 7938 h 12"/>
                      <a:gd name="T8" fmla="*/ 7938 w 12"/>
                      <a:gd name="T9" fmla="*/ 12700 h 12"/>
                      <a:gd name="T10" fmla="*/ 3175 w 12"/>
                      <a:gd name="T11" fmla="*/ 15875 h 12"/>
                      <a:gd name="T12" fmla="*/ 0 w 12"/>
                      <a:gd name="T13" fmla="*/ 19050 h 12"/>
                      <a:gd name="T14" fmla="*/ 11113 w 12"/>
                      <a:gd name="T15" fmla="*/ 19050 h 12"/>
                      <a:gd name="T16" fmla="*/ 19050 w 12"/>
                      <a:gd name="T17" fmla="*/ 19050 h 12"/>
                      <a:gd name="T18" fmla="*/ 19050 w 12"/>
                      <a:gd name="T19" fmla="*/ 19050 h 12"/>
                      <a:gd name="T20" fmla="*/ 19050 w 12"/>
                      <a:gd name="T21" fmla="*/ 19050 h 12"/>
                      <a:gd name="T22" fmla="*/ 19050 w 12"/>
                      <a:gd name="T23" fmla="*/ 19050 h 12"/>
                      <a:gd name="T24" fmla="*/ 19050 w 12"/>
                      <a:gd name="T25" fmla="*/ 15875 h 12"/>
                      <a:gd name="T26" fmla="*/ 19050 w 12"/>
                      <a:gd name="T27" fmla="*/ 12700 h 12"/>
                      <a:gd name="T28" fmla="*/ 19050 w 12"/>
                      <a:gd name="T29" fmla="*/ 7938 h 12"/>
                      <a:gd name="T30" fmla="*/ 19050 w 12"/>
                      <a:gd name="T31" fmla="*/ 4763 h 12"/>
                      <a:gd name="T32" fmla="*/ 19050 w 12"/>
                      <a:gd name="T33" fmla="*/ 4763 h 12"/>
                      <a:gd name="T34" fmla="*/ 19050 w 12"/>
                      <a:gd name="T35" fmla="*/ 4763 h 12"/>
                      <a:gd name="T36" fmla="*/ 19050 w 12"/>
                      <a:gd name="T37" fmla="*/ 0 h 12"/>
                      <a:gd name="T38" fmla="*/ 15875 w 12"/>
                      <a:gd name="T39" fmla="*/ 0 h 12"/>
                      <a:gd name="T40" fmla="*/ 15875 w 12"/>
                      <a:gd name="T41" fmla="*/ 4763 h 12"/>
                      <a:gd name="T42" fmla="*/ 15875 w 12"/>
                      <a:gd name="T43" fmla="*/ 4763 h 12"/>
                      <a:gd name="T44" fmla="*/ 15875 w 12"/>
                      <a:gd name="T45" fmla="*/ 4763 h 12"/>
                      <a:gd name="T46" fmla="*/ 15875 w 12"/>
                      <a:gd name="T47" fmla="*/ 476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2"/>
                      <a:gd name="T74" fmla="*/ 12 w 1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2">
                        <a:moveTo>
                          <a:pt x="10" y="3"/>
                        </a:moveTo>
                        <a:lnTo>
                          <a:pt x="7" y="3"/>
                        </a:lnTo>
                        <a:lnTo>
                          <a:pt x="5" y="3"/>
                        </a:lnTo>
                        <a:lnTo>
                          <a:pt x="5" y="5"/>
                        </a:lnTo>
                        <a:lnTo>
                          <a:pt x="5" y="8"/>
                        </a:lnTo>
                        <a:lnTo>
                          <a:pt x="2" y="10"/>
                        </a:lnTo>
                        <a:lnTo>
                          <a:pt x="0" y="12"/>
                        </a:lnTo>
                        <a:lnTo>
                          <a:pt x="7" y="12"/>
                        </a:lnTo>
                        <a:lnTo>
                          <a:pt x="12" y="12"/>
                        </a:lnTo>
                        <a:lnTo>
                          <a:pt x="12" y="10"/>
                        </a:lnTo>
                        <a:lnTo>
                          <a:pt x="12" y="8"/>
                        </a:lnTo>
                        <a:lnTo>
                          <a:pt x="12" y="5"/>
                        </a:lnTo>
                        <a:lnTo>
                          <a:pt x="12" y="3"/>
                        </a:lnTo>
                        <a:lnTo>
                          <a:pt x="12" y="0"/>
                        </a:lnTo>
                        <a:lnTo>
                          <a:pt x="10" y="0"/>
                        </a:lnTo>
                        <a:lnTo>
                          <a:pt x="10" y="3"/>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8" name="Freeform 2001">
                    <a:extLst>
                      <a:ext uri="{FF2B5EF4-FFF2-40B4-BE49-F238E27FC236}">
                        <a16:creationId xmlns:a16="http://schemas.microsoft.com/office/drawing/2014/main" id="{9DBC271A-E6DD-C9EE-EACB-EBB54F91CF35}"/>
                      </a:ext>
                    </a:extLst>
                  </p:cNvPr>
                  <p:cNvSpPr>
                    <a:spLocks/>
                  </p:cNvSpPr>
                  <p:nvPr/>
                </p:nvSpPr>
                <p:spPr bwMode="auto">
                  <a:xfrm>
                    <a:off x="7247927" y="3463166"/>
                    <a:ext cx="57150" cy="33338"/>
                  </a:xfrm>
                  <a:custGeom>
                    <a:avLst/>
                    <a:gdLst>
                      <a:gd name="T0" fmla="*/ 22225 w 36"/>
                      <a:gd name="T1" fmla="*/ 0 h 21"/>
                      <a:gd name="T2" fmla="*/ 22225 w 36"/>
                      <a:gd name="T3" fmla="*/ 3175 h 21"/>
                      <a:gd name="T4" fmla="*/ 22225 w 36"/>
                      <a:gd name="T5" fmla="*/ 3175 h 21"/>
                      <a:gd name="T6" fmla="*/ 22225 w 36"/>
                      <a:gd name="T7" fmla="*/ 3175 h 21"/>
                      <a:gd name="T8" fmla="*/ 22225 w 36"/>
                      <a:gd name="T9" fmla="*/ 3175 h 21"/>
                      <a:gd name="T10" fmla="*/ 19050 w 36"/>
                      <a:gd name="T11" fmla="*/ 7938 h 21"/>
                      <a:gd name="T12" fmla="*/ 19050 w 36"/>
                      <a:gd name="T13" fmla="*/ 7938 h 21"/>
                      <a:gd name="T14" fmla="*/ 19050 w 36"/>
                      <a:gd name="T15" fmla="*/ 7938 h 21"/>
                      <a:gd name="T16" fmla="*/ 22225 w 36"/>
                      <a:gd name="T17" fmla="*/ 11113 h 21"/>
                      <a:gd name="T18" fmla="*/ 26988 w 36"/>
                      <a:gd name="T19" fmla="*/ 11113 h 21"/>
                      <a:gd name="T20" fmla="*/ 26988 w 36"/>
                      <a:gd name="T21" fmla="*/ 11113 h 21"/>
                      <a:gd name="T22" fmla="*/ 26988 w 36"/>
                      <a:gd name="T23" fmla="*/ 11113 h 21"/>
                      <a:gd name="T24" fmla="*/ 26988 w 36"/>
                      <a:gd name="T25" fmla="*/ 11113 h 21"/>
                      <a:gd name="T26" fmla="*/ 26988 w 36"/>
                      <a:gd name="T27" fmla="*/ 14288 h 21"/>
                      <a:gd name="T28" fmla="*/ 30163 w 36"/>
                      <a:gd name="T29" fmla="*/ 14288 h 21"/>
                      <a:gd name="T30" fmla="*/ 26988 w 36"/>
                      <a:gd name="T31" fmla="*/ 19050 h 21"/>
                      <a:gd name="T32" fmla="*/ 26988 w 36"/>
                      <a:gd name="T33" fmla="*/ 19050 h 21"/>
                      <a:gd name="T34" fmla="*/ 26988 w 36"/>
                      <a:gd name="T35" fmla="*/ 19050 h 21"/>
                      <a:gd name="T36" fmla="*/ 26988 w 36"/>
                      <a:gd name="T37" fmla="*/ 19050 h 21"/>
                      <a:gd name="T38" fmla="*/ 26988 w 36"/>
                      <a:gd name="T39" fmla="*/ 19050 h 21"/>
                      <a:gd name="T40" fmla="*/ 22225 w 36"/>
                      <a:gd name="T41" fmla="*/ 22225 h 21"/>
                      <a:gd name="T42" fmla="*/ 19050 w 36"/>
                      <a:gd name="T43" fmla="*/ 22225 h 21"/>
                      <a:gd name="T44" fmla="*/ 19050 w 36"/>
                      <a:gd name="T45" fmla="*/ 22225 h 21"/>
                      <a:gd name="T46" fmla="*/ 11113 w 36"/>
                      <a:gd name="T47" fmla="*/ 19050 h 21"/>
                      <a:gd name="T48" fmla="*/ 4763 w 36"/>
                      <a:gd name="T49" fmla="*/ 11113 h 21"/>
                      <a:gd name="T50" fmla="*/ 0 w 36"/>
                      <a:gd name="T51" fmla="*/ 33338 h 21"/>
                      <a:gd name="T52" fmla="*/ 11113 w 36"/>
                      <a:gd name="T53" fmla="*/ 33338 h 21"/>
                      <a:gd name="T54" fmla="*/ 26988 w 36"/>
                      <a:gd name="T55" fmla="*/ 30163 h 21"/>
                      <a:gd name="T56" fmla="*/ 38100 w 36"/>
                      <a:gd name="T57" fmla="*/ 25400 h 21"/>
                      <a:gd name="T58" fmla="*/ 57150 w 36"/>
                      <a:gd name="T59" fmla="*/ 25400 h 21"/>
                      <a:gd name="T60" fmla="*/ 57150 w 36"/>
                      <a:gd name="T61" fmla="*/ 22225 h 21"/>
                      <a:gd name="T62" fmla="*/ 52388 w 36"/>
                      <a:gd name="T63" fmla="*/ 19050 h 21"/>
                      <a:gd name="T64" fmla="*/ 52388 w 36"/>
                      <a:gd name="T65" fmla="*/ 19050 h 21"/>
                      <a:gd name="T66" fmla="*/ 52388 w 36"/>
                      <a:gd name="T67" fmla="*/ 14288 h 21"/>
                      <a:gd name="T68" fmla="*/ 52388 w 36"/>
                      <a:gd name="T69" fmla="*/ 14288 h 21"/>
                      <a:gd name="T70" fmla="*/ 52388 w 36"/>
                      <a:gd name="T71" fmla="*/ 11113 h 21"/>
                      <a:gd name="T72" fmla="*/ 49213 w 36"/>
                      <a:gd name="T73" fmla="*/ 11113 h 21"/>
                      <a:gd name="T74" fmla="*/ 46038 w 36"/>
                      <a:gd name="T75" fmla="*/ 11113 h 21"/>
                      <a:gd name="T76" fmla="*/ 41275 w 36"/>
                      <a:gd name="T77" fmla="*/ 11113 h 21"/>
                      <a:gd name="T78" fmla="*/ 41275 w 36"/>
                      <a:gd name="T79" fmla="*/ 11113 h 21"/>
                      <a:gd name="T80" fmla="*/ 38100 w 36"/>
                      <a:gd name="T81" fmla="*/ 11113 h 21"/>
                      <a:gd name="T82" fmla="*/ 34925 w 36"/>
                      <a:gd name="T83" fmla="*/ 11113 h 21"/>
                      <a:gd name="T84" fmla="*/ 34925 w 36"/>
                      <a:gd name="T85" fmla="*/ 3175 h 21"/>
                      <a:gd name="T86" fmla="*/ 26988 w 36"/>
                      <a:gd name="T87" fmla="*/ 3175 h 21"/>
                      <a:gd name="T88" fmla="*/ 22225 w 36"/>
                      <a:gd name="T89" fmla="*/ 0 h 21"/>
                      <a:gd name="T90" fmla="*/ 22225 w 36"/>
                      <a:gd name="T91" fmla="*/ 0 h 21"/>
                      <a:gd name="T92" fmla="*/ 22225 w 36"/>
                      <a:gd name="T93" fmla="*/ 0 h 21"/>
                      <a:gd name="T94" fmla="*/ 22225 w 36"/>
                      <a:gd name="T95" fmla="*/ 0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21"/>
                      <a:gd name="T146" fmla="*/ 36 w 36"/>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21">
                        <a:moveTo>
                          <a:pt x="14" y="0"/>
                        </a:moveTo>
                        <a:lnTo>
                          <a:pt x="14" y="2"/>
                        </a:lnTo>
                        <a:lnTo>
                          <a:pt x="12" y="5"/>
                        </a:lnTo>
                        <a:lnTo>
                          <a:pt x="14" y="7"/>
                        </a:lnTo>
                        <a:lnTo>
                          <a:pt x="17" y="7"/>
                        </a:lnTo>
                        <a:lnTo>
                          <a:pt x="17" y="9"/>
                        </a:lnTo>
                        <a:lnTo>
                          <a:pt x="19" y="9"/>
                        </a:lnTo>
                        <a:lnTo>
                          <a:pt x="17" y="12"/>
                        </a:lnTo>
                        <a:lnTo>
                          <a:pt x="14" y="14"/>
                        </a:lnTo>
                        <a:lnTo>
                          <a:pt x="12" y="14"/>
                        </a:lnTo>
                        <a:lnTo>
                          <a:pt x="7" y="12"/>
                        </a:lnTo>
                        <a:lnTo>
                          <a:pt x="3" y="7"/>
                        </a:lnTo>
                        <a:lnTo>
                          <a:pt x="0" y="21"/>
                        </a:lnTo>
                        <a:lnTo>
                          <a:pt x="7" y="21"/>
                        </a:lnTo>
                        <a:lnTo>
                          <a:pt x="17" y="19"/>
                        </a:lnTo>
                        <a:lnTo>
                          <a:pt x="24" y="16"/>
                        </a:lnTo>
                        <a:lnTo>
                          <a:pt x="36" y="16"/>
                        </a:lnTo>
                        <a:lnTo>
                          <a:pt x="36" y="14"/>
                        </a:lnTo>
                        <a:lnTo>
                          <a:pt x="33" y="12"/>
                        </a:lnTo>
                        <a:lnTo>
                          <a:pt x="33" y="9"/>
                        </a:lnTo>
                        <a:lnTo>
                          <a:pt x="33" y="7"/>
                        </a:lnTo>
                        <a:lnTo>
                          <a:pt x="31" y="7"/>
                        </a:lnTo>
                        <a:lnTo>
                          <a:pt x="29" y="7"/>
                        </a:lnTo>
                        <a:lnTo>
                          <a:pt x="26" y="7"/>
                        </a:lnTo>
                        <a:lnTo>
                          <a:pt x="24" y="7"/>
                        </a:lnTo>
                        <a:lnTo>
                          <a:pt x="22" y="7"/>
                        </a:lnTo>
                        <a:lnTo>
                          <a:pt x="22" y="2"/>
                        </a:lnTo>
                        <a:lnTo>
                          <a:pt x="17" y="2"/>
                        </a:lnTo>
                        <a:lnTo>
                          <a:pt x="1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19" name="Freeform 2002">
                    <a:extLst>
                      <a:ext uri="{FF2B5EF4-FFF2-40B4-BE49-F238E27FC236}">
                        <a16:creationId xmlns:a16="http://schemas.microsoft.com/office/drawing/2014/main" id="{B0300989-8A3B-E0A7-50C1-AF3A48F1F7FC}"/>
                      </a:ext>
                    </a:extLst>
                  </p:cNvPr>
                  <p:cNvSpPr>
                    <a:spLocks/>
                  </p:cNvSpPr>
                  <p:nvPr/>
                </p:nvSpPr>
                <p:spPr bwMode="auto">
                  <a:xfrm>
                    <a:off x="7316189" y="3466341"/>
                    <a:ext cx="82550" cy="26988"/>
                  </a:xfrm>
                  <a:custGeom>
                    <a:avLst/>
                    <a:gdLst>
                      <a:gd name="T0" fmla="*/ 14288 w 52"/>
                      <a:gd name="T1" fmla="*/ 0 h 17"/>
                      <a:gd name="T2" fmla="*/ 11113 w 52"/>
                      <a:gd name="T3" fmla="*/ 0 h 17"/>
                      <a:gd name="T4" fmla="*/ 3175 w 52"/>
                      <a:gd name="T5" fmla="*/ 4763 h 17"/>
                      <a:gd name="T6" fmla="*/ 3175 w 52"/>
                      <a:gd name="T7" fmla="*/ 4763 h 17"/>
                      <a:gd name="T8" fmla="*/ 0 w 52"/>
                      <a:gd name="T9" fmla="*/ 7938 h 17"/>
                      <a:gd name="T10" fmla="*/ 0 w 52"/>
                      <a:gd name="T11" fmla="*/ 7938 h 17"/>
                      <a:gd name="T12" fmla="*/ 0 w 52"/>
                      <a:gd name="T13" fmla="*/ 11113 h 17"/>
                      <a:gd name="T14" fmla="*/ 3175 w 52"/>
                      <a:gd name="T15" fmla="*/ 11113 h 17"/>
                      <a:gd name="T16" fmla="*/ 3175 w 52"/>
                      <a:gd name="T17" fmla="*/ 15875 h 17"/>
                      <a:gd name="T18" fmla="*/ 11113 w 52"/>
                      <a:gd name="T19" fmla="*/ 19050 h 17"/>
                      <a:gd name="T20" fmla="*/ 14288 w 52"/>
                      <a:gd name="T21" fmla="*/ 22225 h 17"/>
                      <a:gd name="T22" fmla="*/ 22225 w 52"/>
                      <a:gd name="T23" fmla="*/ 22225 h 17"/>
                      <a:gd name="T24" fmla="*/ 25400 w 52"/>
                      <a:gd name="T25" fmla="*/ 26988 h 17"/>
                      <a:gd name="T26" fmla="*/ 33338 w 52"/>
                      <a:gd name="T27" fmla="*/ 26988 h 17"/>
                      <a:gd name="T28" fmla="*/ 36513 w 52"/>
                      <a:gd name="T29" fmla="*/ 26988 h 17"/>
                      <a:gd name="T30" fmla="*/ 41275 w 52"/>
                      <a:gd name="T31" fmla="*/ 22225 h 17"/>
                      <a:gd name="T32" fmla="*/ 44450 w 52"/>
                      <a:gd name="T33" fmla="*/ 22225 h 17"/>
                      <a:gd name="T34" fmla="*/ 52388 w 52"/>
                      <a:gd name="T35" fmla="*/ 19050 h 17"/>
                      <a:gd name="T36" fmla="*/ 55563 w 52"/>
                      <a:gd name="T37" fmla="*/ 19050 h 17"/>
                      <a:gd name="T38" fmla="*/ 60325 w 52"/>
                      <a:gd name="T39" fmla="*/ 19050 h 17"/>
                      <a:gd name="T40" fmla="*/ 66675 w 52"/>
                      <a:gd name="T41" fmla="*/ 15875 h 17"/>
                      <a:gd name="T42" fmla="*/ 74613 w 52"/>
                      <a:gd name="T43" fmla="*/ 19050 h 17"/>
                      <a:gd name="T44" fmla="*/ 82550 w 52"/>
                      <a:gd name="T45" fmla="*/ 22225 h 17"/>
                      <a:gd name="T46" fmla="*/ 82550 w 52"/>
                      <a:gd name="T47" fmla="*/ 15875 h 17"/>
                      <a:gd name="T48" fmla="*/ 82550 w 52"/>
                      <a:gd name="T49" fmla="*/ 4763 h 17"/>
                      <a:gd name="T50" fmla="*/ 71438 w 52"/>
                      <a:gd name="T51" fmla="*/ 7938 h 17"/>
                      <a:gd name="T52" fmla="*/ 60325 w 52"/>
                      <a:gd name="T53" fmla="*/ 7938 h 17"/>
                      <a:gd name="T54" fmla="*/ 55563 w 52"/>
                      <a:gd name="T55" fmla="*/ 7938 h 17"/>
                      <a:gd name="T56" fmla="*/ 47625 w 52"/>
                      <a:gd name="T57" fmla="*/ 7938 h 17"/>
                      <a:gd name="T58" fmla="*/ 44450 w 52"/>
                      <a:gd name="T59" fmla="*/ 7938 h 17"/>
                      <a:gd name="T60" fmla="*/ 36513 w 52"/>
                      <a:gd name="T61" fmla="*/ 7938 h 17"/>
                      <a:gd name="T62" fmla="*/ 33338 w 52"/>
                      <a:gd name="T63" fmla="*/ 7938 h 17"/>
                      <a:gd name="T64" fmla="*/ 25400 w 52"/>
                      <a:gd name="T65" fmla="*/ 4763 h 17"/>
                      <a:gd name="T66" fmla="*/ 19050 w 52"/>
                      <a:gd name="T67" fmla="*/ 0 h 17"/>
                      <a:gd name="T68" fmla="*/ 14288 w 52"/>
                      <a:gd name="T69" fmla="*/ 0 h 17"/>
                      <a:gd name="T70" fmla="*/ 14288 w 52"/>
                      <a:gd name="T71" fmla="*/ 0 h 17"/>
                      <a:gd name="T72" fmla="*/ 14288 w 52"/>
                      <a:gd name="T73" fmla="*/ 0 h 17"/>
                      <a:gd name="T74" fmla="*/ 14288 w 52"/>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17"/>
                      <a:gd name="T116" fmla="*/ 52 w 52"/>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17">
                        <a:moveTo>
                          <a:pt x="9" y="0"/>
                        </a:moveTo>
                        <a:lnTo>
                          <a:pt x="7" y="0"/>
                        </a:lnTo>
                        <a:lnTo>
                          <a:pt x="2" y="3"/>
                        </a:lnTo>
                        <a:lnTo>
                          <a:pt x="0" y="5"/>
                        </a:lnTo>
                        <a:lnTo>
                          <a:pt x="0" y="7"/>
                        </a:lnTo>
                        <a:lnTo>
                          <a:pt x="2" y="7"/>
                        </a:lnTo>
                        <a:lnTo>
                          <a:pt x="2" y="10"/>
                        </a:lnTo>
                        <a:lnTo>
                          <a:pt x="7" y="12"/>
                        </a:lnTo>
                        <a:lnTo>
                          <a:pt x="9" y="14"/>
                        </a:lnTo>
                        <a:lnTo>
                          <a:pt x="14" y="14"/>
                        </a:lnTo>
                        <a:lnTo>
                          <a:pt x="16" y="17"/>
                        </a:lnTo>
                        <a:lnTo>
                          <a:pt x="21" y="17"/>
                        </a:lnTo>
                        <a:lnTo>
                          <a:pt x="23" y="17"/>
                        </a:lnTo>
                        <a:lnTo>
                          <a:pt x="26" y="14"/>
                        </a:lnTo>
                        <a:lnTo>
                          <a:pt x="28" y="14"/>
                        </a:lnTo>
                        <a:lnTo>
                          <a:pt x="33" y="12"/>
                        </a:lnTo>
                        <a:lnTo>
                          <a:pt x="35" y="12"/>
                        </a:lnTo>
                        <a:lnTo>
                          <a:pt x="38" y="12"/>
                        </a:lnTo>
                        <a:lnTo>
                          <a:pt x="42" y="10"/>
                        </a:lnTo>
                        <a:lnTo>
                          <a:pt x="47" y="12"/>
                        </a:lnTo>
                        <a:lnTo>
                          <a:pt x="52" y="14"/>
                        </a:lnTo>
                        <a:lnTo>
                          <a:pt x="52" y="10"/>
                        </a:lnTo>
                        <a:lnTo>
                          <a:pt x="52" y="3"/>
                        </a:lnTo>
                        <a:lnTo>
                          <a:pt x="45" y="5"/>
                        </a:lnTo>
                        <a:lnTo>
                          <a:pt x="38" y="5"/>
                        </a:lnTo>
                        <a:lnTo>
                          <a:pt x="35" y="5"/>
                        </a:lnTo>
                        <a:lnTo>
                          <a:pt x="30" y="5"/>
                        </a:lnTo>
                        <a:lnTo>
                          <a:pt x="28" y="5"/>
                        </a:lnTo>
                        <a:lnTo>
                          <a:pt x="23" y="5"/>
                        </a:lnTo>
                        <a:lnTo>
                          <a:pt x="21" y="5"/>
                        </a:lnTo>
                        <a:lnTo>
                          <a:pt x="16" y="3"/>
                        </a:lnTo>
                        <a:lnTo>
                          <a:pt x="12" y="0"/>
                        </a:lnTo>
                        <a:lnTo>
                          <a:pt x="9"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0" name="Freeform 2003">
                    <a:extLst>
                      <a:ext uri="{FF2B5EF4-FFF2-40B4-BE49-F238E27FC236}">
                        <a16:creationId xmlns:a16="http://schemas.microsoft.com/office/drawing/2014/main" id="{15E4B316-B903-EF4A-6666-4FA1C31AE4EE}"/>
                      </a:ext>
                    </a:extLst>
                  </p:cNvPr>
                  <p:cNvSpPr>
                    <a:spLocks/>
                  </p:cNvSpPr>
                  <p:nvPr/>
                </p:nvSpPr>
                <p:spPr bwMode="auto">
                  <a:xfrm>
                    <a:off x="7382864" y="3474279"/>
                    <a:ext cx="120650" cy="77788"/>
                  </a:xfrm>
                  <a:custGeom>
                    <a:avLst/>
                    <a:gdLst>
                      <a:gd name="T0" fmla="*/ 101600 w 76"/>
                      <a:gd name="T1" fmla="*/ 3175 h 49"/>
                      <a:gd name="T2" fmla="*/ 90488 w 76"/>
                      <a:gd name="T3" fmla="*/ 11113 h 49"/>
                      <a:gd name="T4" fmla="*/ 82550 w 76"/>
                      <a:gd name="T5" fmla="*/ 11113 h 49"/>
                      <a:gd name="T6" fmla="*/ 71438 w 76"/>
                      <a:gd name="T7" fmla="*/ 11113 h 49"/>
                      <a:gd name="T8" fmla="*/ 63500 w 76"/>
                      <a:gd name="T9" fmla="*/ 11113 h 49"/>
                      <a:gd name="T10" fmla="*/ 60325 w 76"/>
                      <a:gd name="T11" fmla="*/ 19050 h 49"/>
                      <a:gd name="T12" fmla="*/ 57150 w 76"/>
                      <a:gd name="T13" fmla="*/ 25400 h 49"/>
                      <a:gd name="T14" fmla="*/ 49213 w 76"/>
                      <a:gd name="T15" fmla="*/ 30163 h 49"/>
                      <a:gd name="T16" fmla="*/ 46038 w 76"/>
                      <a:gd name="T17" fmla="*/ 33338 h 49"/>
                      <a:gd name="T18" fmla="*/ 38100 w 76"/>
                      <a:gd name="T19" fmla="*/ 38100 h 49"/>
                      <a:gd name="T20" fmla="*/ 30163 w 76"/>
                      <a:gd name="T21" fmla="*/ 41275 h 49"/>
                      <a:gd name="T22" fmla="*/ 26988 w 76"/>
                      <a:gd name="T23" fmla="*/ 49213 h 49"/>
                      <a:gd name="T24" fmla="*/ 26988 w 76"/>
                      <a:gd name="T25" fmla="*/ 52388 h 49"/>
                      <a:gd name="T26" fmla="*/ 22225 w 76"/>
                      <a:gd name="T27" fmla="*/ 55563 h 49"/>
                      <a:gd name="T28" fmla="*/ 19050 w 76"/>
                      <a:gd name="T29" fmla="*/ 60325 h 49"/>
                      <a:gd name="T30" fmla="*/ 11113 w 76"/>
                      <a:gd name="T31" fmla="*/ 63500 h 49"/>
                      <a:gd name="T32" fmla="*/ 7938 w 76"/>
                      <a:gd name="T33" fmla="*/ 63500 h 49"/>
                      <a:gd name="T34" fmla="*/ 7938 w 76"/>
                      <a:gd name="T35" fmla="*/ 66675 h 49"/>
                      <a:gd name="T36" fmla="*/ 4763 w 76"/>
                      <a:gd name="T37" fmla="*/ 74613 h 49"/>
                      <a:gd name="T38" fmla="*/ 4763 w 76"/>
                      <a:gd name="T39" fmla="*/ 74613 h 49"/>
                      <a:gd name="T40" fmla="*/ 11113 w 76"/>
                      <a:gd name="T41" fmla="*/ 74613 h 49"/>
                      <a:gd name="T42" fmla="*/ 11113 w 76"/>
                      <a:gd name="T43" fmla="*/ 77788 h 49"/>
                      <a:gd name="T44" fmla="*/ 19050 w 76"/>
                      <a:gd name="T45" fmla="*/ 71438 h 49"/>
                      <a:gd name="T46" fmla="*/ 34925 w 76"/>
                      <a:gd name="T47" fmla="*/ 60325 h 49"/>
                      <a:gd name="T48" fmla="*/ 41275 w 76"/>
                      <a:gd name="T49" fmla="*/ 52388 h 49"/>
                      <a:gd name="T50" fmla="*/ 57150 w 76"/>
                      <a:gd name="T51" fmla="*/ 52388 h 49"/>
                      <a:gd name="T52" fmla="*/ 68263 w 76"/>
                      <a:gd name="T53" fmla="*/ 44450 h 49"/>
                      <a:gd name="T54" fmla="*/ 76200 w 76"/>
                      <a:gd name="T55" fmla="*/ 33338 h 49"/>
                      <a:gd name="T56" fmla="*/ 93663 w 76"/>
                      <a:gd name="T57" fmla="*/ 25400 h 49"/>
                      <a:gd name="T58" fmla="*/ 109538 w 76"/>
                      <a:gd name="T59" fmla="*/ 14288 h 49"/>
                      <a:gd name="T60" fmla="*/ 117475 w 76"/>
                      <a:gd name="T61" fmla="*/ 7938 h 49"/>
                      <a:gd name="T62" fmla="*/ 120650 w 76"/>
                      <a:gd name="T63" fmla="*/ 3175 h 49"/>
                      <a:gd name="T64" fmla="*/ 120650 w 76"/>
                      <a:gd name="T65" fmla="*/ 3175 h 49"/>
                      <a:gd name="T66" fmla="*/ 112713 w 76"/>
                      <a:gd name="T67" fmla="*/ 0 h 49"/>
                      <a:gd name="T68" fmla="*/ 104775 w 76"/>
                      <a:gd name="T69" fmla="*/ 0 h 49"/>
                      <a:gd name="T70" fmla="*/ 104775 w 76"/>
                      <a:gd name="T71" fmla="*/ 0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49"/>
                      <a:gd name="T110" fmla="*/ 76 w 76"/>
                      <a:gd name="T111" fmla="*/ 49 h 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49">
                        <a:moveTo>
                          <a:pt x="66" y="0"/>
                        </a:moveTo>
                        <a:lnTo>
                          <a:pt x="64" y="2"/>
                        </a:lnTo>
                        <a:lnTo>
                          <a:pt x="62" y="5"/>
                        </a:lnTo>
                        <a:lnTo>
                          <a:pt x="57" y="7"/>
                        </a:lnTo>
                        <a:lnTo>
                          <a:pt x="55" y="9"/>
                        </a:lnTo>
                        <a:lnTo>
                          <a:pt x="52" y="7"/>
                        </a:lnTo>
                        <a:lnTo>
                          <a:pt x="48" y="7"/>
                        </a:lnTo>
                        <a:lnTo>
                          <a:pt x="45" y="7"/>
                        </a:lnTo>
                        <a:lnTo>
                          <a:pt x="43" y="7"/>
                        </a:lnTo>
                        <a:lnTo>
                          <a:pt x="40" y="7"/>
                        </a:lnTo>
                        <a:lnTo>
                          <a:pt x="38" y="9"/>
                        </a:lnTo>
                        <a:lnTo>
                          <a:pt x="38" y="12"/>
                        </a:lnTo>
                        <a:lnTo>
                          <a:pt x="38" y="16"/>
                        </a:lnTo>
                        <a:lnTo>
                          <a:pt x="36" y="16"/>
                        </a:lnTo>
                        <a:lnTo>
                          <a:pt x="31" y="16"/>
                        </a:lnTo>
                        <a:lnTo>
                          <a:pt x="31" y="19"/>
                        </a:lnTo>
                        <a:lnTo>
                          <a:pt x="29" y="19"/>
                        </a:lnTo>
                        <a:lnTo>
                          <a:pt x="29" y="21"/>
                        </a:lnTo>
                        <a:lnTo>
                          <a:pt x="29" y="24"/>
                        </a:lnTo>
                        <a:lnTo>
                          <a:pt x="24" y="24"/>
                        </a:lnTo>
                        <a:lnTo>
                          <a:pt x="22" y="26"/>
                        </a:lnTo>
                        <a:lnTo>
                          <a:pt x="19" y="26"/>
                        </a:lnTo>
                        <a:lnTo>
                          <a:pt x="19" y="28"/>
                        </a:lnTo>
                        <a:lnTo>
                          <a:pt x="17" y="31"/>
                        </a:lnTo>
                        <a:lnTo>
                          <a:pt x="17" y="33"/>
                        </a:lnTo>
                        <a:lnTo>
                          <a:pt x="14" y="35"/>
                        </a:lnTo>
                        <a:lnTo>
                          <a:pt x="14" y="38"/>
                        </a:lnTo>
                        <a:lnTo>
                          <a:pt x="12" y="38"/>
                        </a:lnTo>
                        <a:lnTo>
                          <a:pt x="10" y="40"/>
                        </a:lnTo>
                        <a:lnTo>
                          <a:pt x="7" y="40"/>
                        </a:lnTo>
                        <a:lnTo>
                          <a:pt x="5" y="40"/>
                        </a:lnTo>
                        <a:lnTo>
                          <a:pt x="5" y="42"/>
                        </a:lnTo>
                        <a:lnTo>
                          <a:pt x="3" y="45"/>
                        </a:lnTo>
                        <a:lnTo>
                          <a:pt x="3" y="47"/>
                        </a:lnTo>
                        <a:lnTo>
                          <a:pt x="0" y="47"/>
                        </a:lnTo>
                        <a:lnTo>
                          <a:pt x="3" y="47"/>
                        </a:lnTo>
                        <a:lnTo>
                          <a:pt x="5" y="47"/>
                        </a:lnTo>
                        <a:lnTo>
                          <a:pt x="7" y="47"/>
                        </a:lnTo>
                        <a:lnTo>
                          <a:pt x="7" y="49"/>
                        </a:lnTo>
                        <a:lnTo>
                          <a:pt x="5" y="49"/>
                        </a:lnTo>
                        <a:lnTo>
                          <a:pt x="12" y="45"/>
                        </a:lnTo>
                        <a:lnTo>
                          <a:pt x="17" y="40"/>
                        </a:lnTo>
                        <a:lnTo>
                          <a:pt x="22" y="38"/>
                        </a:lnTo>
                        <a:lnTo>
                          <a:pt x="24" y="35"/>
                        </a:lnTo>
                        <a:lnTo>
                          <a:pt x="26" y="33"/>
                        </a:lnTo>
                        <a:lnTo>
                          <a:pt x="31" y="33"/>
                        </a:lnTo>
                        <a:lnTo>
                          <a:pt x="36" y="33"/>
                        </a:lnTo>
                        <a:lnTo>
                          <a:pt x="40" y="33"/>
                        </a:lnTo>
                        <a:lnTo>
                          <a:pt x="43" y="28"/>
                        </a:lnTo>
                        <a:lnTo>
                          <a:pt x="45" y="24"/>
                        </a:lnTo>
                        <a:lnTo>
                          <a:pt x="48" y="21"/>
                        </a:lnTo>
                        <a:lnTo>
                          <a:pt x="52" y="19"/>
                        </a:lnTo>
                        <a:lnTo>
                          <a:pt x="59" y="16"/>
                        </a:lnTo>
                        <a:lnTo>
                          <a:pt x="66" y="12"/>
                        </a:lnTo>
                        <a:lnTo>
                          <a:pt x="69" y="9"/>
                        </a:lnTo>
                        <a:lnTo>
                          <a:pt x="74" y="7"/>
                        </a:lnTo>
                        <a:lnTo>
                          <a:pt x="74" y="5"/>
                        </a:lnTo>
                        <a:lnTo>
                          <a:pt x="76" y="2"/>
                        </a:lnTo>
                        <a:lnTo>
                          <a:pt x="74" y="0"/>
                        </a:lnTo>
                        <a:lnTo>
                          <a:pt x="71" y="0"/>
                        </a:lnTo>
                        <a:lnTo>
                          <a:pt x="66"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1" name="Freeform 2004">
                    <a:extLst>
                      <a:ext uri="{FF2B5EF4-FFF2-40B4-BE49-F238E27FC236}">
                        <a16:creationId xmlns:a16="http://schemas.microsoft.com/office/drawing/2014/main" id="{944F8AAE-C764-D67B-2F10-2772DE130BB8}"/>
                      </a:ext>
                    </a:extLst>
                  </p:cNvPr>
                  <p:cNvSpPr>
                    <a:spLocks/>
                  </p:cNvSpPr>
                  <p:nvPr/>
                </p:nvSpPr>
                <p:spPr bwMode="auto">
                  <a:xfrm>
                    <a:off x="7305077" y="3512379"/>
                    <a:ext cx="41275" cy="22225"/>
                  </a:xfrm>
                  <a:custGeom>
                    <a:avLst/>
                    <a:gdLst>
                      <a:gd name="T0" fmla="*/ 3175 w 26"/>
                      <a:gd name="T1" fmla="*/ 0 h 14"/>
                      <a:gd name="T2" fmla="*/ 0 w 26"/>
                      <a:gd name="T3" fmla="*/ 3175 h 14"/>
                      <a:gd name="T4" fmla="*/ 0 w 26"/>
                      <a:gd name="T5" fmla="*/ 11113 h 14"/>
                      <a:gd name="T6" fmla="*/ 6350 w 26"/>
                      <a:gd name="T7" fmla="*/ 14288 h 14"/>
                      <a:gd name="T8" fmla="*/ 11113 w 26"/>
                      <a:gd name="T9" fmla="*/ 14288 h 14"/>
                      <a:gd name="T10" fmla="*/ 14288 w 26"/>
                      <a:gd name="T11" fmla="*/ 14288 h 14"/>
                      <a:gd name="T12" fmla="*/ 19050 w 26"/>
                      <a:gd name="T13" fmla="*/ 17463 h 14"/>
                      <a:gd name="T14" fmla="*/ 30163 w 26"/>
                      <a:gd name="T15" fmla="*/ 17463 h 14"/>
                      <a:gd name="T16" fmla="*/ 41275 w 26"/>
                      <a:gd name="T17" fmla="*/ 22225 h 14"/>
                      <a:gd name="T18" fmla="*/ 41275 w 26"/>
                      <a:gd name="T19" fmla="*/ 14288 h 14"/>
                      <a:gd name="T20" fmla="*/ 41275 w 26"/>
                      <a:gd name="T21" fmla="*/ 11113 h 14"/>
                      <a:gd name="T22" fmla="*/ 33338 w 26"/>
                      <a:gd name="T23" fmla="*/ 6350 h 14"/>
                      <a:gd name="T24" fmla="*/ 22225 w 26"/>
                      <a:gd name="T25" fmla="*/ 3175 h 14"/>
                      <a:gd name="T26" fmla="*/ 14288 w 26"/>
                      <a:gd name="T27" fmla="*/ 3175 h 14"/>
                      <a:gd name="T28" fmla="*/ 3175 w 26"/>
                      <a:gd name="T29" fmla="*/ 0 h 14"/>
                      <a:gd name="T30" fmla="*/ 3175 w 26"/>
                      <a:gd name="T31" fmla="*/ 0 h 14"/>
                      <a:gd name="T32" fmla="*/ 3175 w 26"/>
                      <a:gd name="T33" fmla="*/ 0 h 14"/>
                      <a:gd name="T34" fmla="*/ 3175 w 26"/>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4"/>
                      <a:gd name="T56" fmla="*/ 26 w 2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4">
                        <a:moveTo>
                          <a:pt x="2" y="0"/>
                        </a:moveTo>
                        <a:lnTo>
                          <a:pt x="0" y="2"/>
                        </a:lnTo>
                        <a:lnTo>
                          <a:pt x="0" y="7"/>
                        </a:lnTo>
                        <a:lnTo>
                          <a:pt x="4" y="9"/>
                        </a:lnTo>
                        <a:lnTo>
                          <a:pt x="7" y="9"/>
                        </a:lnTo>
                        <a:lnTo>
                          <a:pt x="9" y="9"/>
                        </a:lnTo>
                        <a:lnTo>
                          <a:pt x="12" y="11"/>
                        </a:lnTo>
                        <a:lnTo>
                          <a:pt x="19" y="11"/>
                        </a:lnTo>
                        <a:lnTo>
                          <a:pt x="26" y="14"/>
                        </a:lnTo>
                        <a:lnTo>
                          <a:pt x="26" y="9"/>
                        </a:lnTo>
                        <a:lnTo>
                          <a:pt x="26" y="7"/>
                        </a:lnTo>
                        <a:lnTo>
                          <a:pt x="21" y="4"/>
                        </a:lnTo>
                        <a:lnTo>
                          <a:pt x="14" y="2"/>
                        </a:lnTo>
                        <a:lnTo>
                          <a:pt x="9" y="2"/>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2" name="Freeform 2005">
                    <a:extLst>
                      <a:ext uri="{FF2B5EF4-FFF2-40B4-BE49-F238E27FC236}">
                        <a16:creationId xmlns:a16="http://schemas.microsoft.com/office/drawing/2014/main" id="{49E86C08-8240-9557-4E60-53B9C685CB7F}"/>
                      </a:ext>
                    </a:extLst>
                  </p:cNvPr>
                  <p:cNvSpPr>
                    <a:spLocks/>
                  </p:cNvSpPr>
                  <p:nvPr/>
                </p:nvSpPr>
                <p:spPr bwMode="auto">
                  <a:xfrm>
                    <a:off x="6881214" y="3166304"/>
                    <a:ext cx="7938" cy="11113"/>
                  </a:xfrm>
                  <a:custGeom>
                    <a:avLst/>
                    <a:gdLst>
                      <a:gd name="T0" fmla="*/ 0 w 5"/>
                      <a:gd name="T1" fmla="*/ 0 h 7"/>
                      <a:gd name="T2" fmla="*/ 0 w 5"/>
                      <a:gd name="T3" fmla="*/ 7938 h 7"/>
                      <a:gd name="T4" fmla="*/ 3175 w 5"/>
                      <a:gd name="T5" fmla="*/ 11113 h 7"/>
                      <a:gd name="T6" fmla="*/ 3175 w 5"/>
                      <a:gd name="T7" fmla="*/ 11113 h 7"/>
                      <a:gd name="T8" fmla="*/ 3175 w 5"/>
                      <a:gd name="T9" fmla="*/ 11113 h 7"/>
                      <a:gd name="T10" fmla="*/ 7938 w 5"/>
                      <a:gd name="T11" fmla="*/ 11113 h 7"/>
                      <a:gd name="T12" fmla="*/ 7938 w 5"/>
                      <a:gd name="T13" fmla="*/ 11113 h 7"/>
                      <a:gd name="T14" fmla="*/ 7938 w 5"/>
                      <a:gd name="T15" fmla="*/ 11113 h 7"/>
                      <a:gd name="T16" fmla="*/ 3175 w 5"/>
                      <a:gd name="T17" fmla="*/ 7938 h 7"/>
                      <a:gd name="T18" fmla="*/ 0 w 5"/>
                      <a:gd name="T19" fmla="*/ 4763 h 7"/>
                      <a:gd name="T20" fmla="*/ 0 w 5"/>
                      <a:gd name="T21" fmla="*/ 0 h 7"/>
                      <a:gd name="T22" fmla="*/ 0 w 5"/>
                      <a:gd name="T23" fmla="*/ 0 h 7"/>
                      <a:gd name="T24" fmla="*/ 0 w 5"/>
                      <a:gd name="T25" fmla="*/ 0 h 7"/>
                      <a:gd name="T26" fmla="*/ 0 w 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7"/>
                      <a:gd name="T44" fmla="*/ 5 w 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7">
                        <a:moveTo>
                          <a:pt x="0" y="0"/>
                        </a:moveTo>
                        <a:lnTo>
                          <a:pt x="0" y="5"/>
                        </a:lnTo>
                        <a:lnTo>
                          <a:pt x="2" y="7"/>
                        </a:lnTo>
                        <a:lnTo>
                          <a:pt x="5" y="7"/>
                        </a:lnTo>
                        <a:lnTo>
                          <a:pt x="2" y="5"/>
                        </a:lnTo>
                        <a:lnTo>
                          <a:pt x="0" y="3"/>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3" name="Freeform 2006">
                    <a:extLst>
                      <a:ext uri="{FF2B5EF4-FFF2-40B4-BE49-F238E27FC236}">
                        <a16:creationId xmlns:a16="http://schemas.microsoft.com/office/drawing/2014/main" id="{A5B8AEBD-5158-8B8C-697F-F481F7EE4AAD}"/>
                      </a:ext>
                    </a:extLst>
                  </p:cNvPr>
                  <p:cNvSpPr>
                    <a:spLocks/>
                  </p:cNvSpPr>
                  <p:nvPr/>
                </p:nvSpPr>
                <p:spPr bwMode="auto">
                  <a:xfrm>
                    <a:off x="7041552" y="3083754"/>
                    <a:ext cx="247650" cy="236538"/>
                  </a:xfrm>
                  <a:custGeom>
                    <a:avLst/>
                    <a:gdLst>
                      <a:gd name="T0" fmla="*/ 7938 w 156"/>
                      <a:gd name="T1" fmla="*/ 87313 h 149"/>
                      <a:gd name="T2" fmla="*/ 4763 w 156"/>
                      <a:gd name="T3" fmla="*/ 98425 h 149"/>
                      <a:gd name="T4" fmla="*/ 4763 w 156"/>
                      <a:gd name="T5" fmla="*/ 109538 h 149"/>
                      <a:gd name="T6" fmla="*/ 7938 w 156"/>
                      <a:gd name="T7" fmla="*/ 134938 h 149"/>
                      <a:gd name="T8" fmla="*/ 15875 w 156"/>
                      <a:gd name="T9" fmla="*/ 153988 h 149"/>
                      <a:gd name="T10" fmla="*/ 11113 w 156"/>
                      <a:gd name="T11" fmla="*/ 161925 h 149"/>
                      <a:gd name="T12" fmla="*/ 15875 w 156"/>
                      <a:gd name="T13" fmla="*/ 161925 h 149"/>
                      <a:gd name="T14" fmla="*/ 23813 w 156"/>
                      <a:gd name="T15" fmla="*/ 157163 h 149"/>
                      <a:gd name="T16" fmla="*/ 34925 w 156"/>
                      <a:gd name="T17" fmla="*/ 184150 h 149"/>
                      <a:gd name="T18" fmla="*/ 52388 w 156"/>
                      <a:gd name="T19" fmla="*/ 214313 h 149"/>
                      <a:gd name="T20" fmla="*/ 71438 w 156"/>
                      <a:gd name="T21" fmla="*/ 217488 h 149"/>
                      <a:gd name="T22" fmla="*/ 82550 w 156"/>
                      <a:gd name="T23" fmla="*/ 214313 h 149"/>
                      <a:gd name="T24" fmla="*/ 87313 w 156"/>
                      <a:gd name="T25" fmla="*/ 225425 h 149"/>
                      <a:gd name="T26" fmla="*/ 101600 w 156"/>
                      <a:gd name="T27" fmla="*/ 228600 h 149"/>
                      <a:gd name="T28" fmla="*/ 123825 w 156"/>
                      <a:gd name="T29" fmla="*/ 222250 h 149"/>
                      <a:gd name="T30" fmla="*/ 142875 w 156"/>
                      <a:gd name="T31" fmla="*/ 225425 h 149"/>
                      <a:gd name="T32" fmla="*/ 150813 w 156"/>
                      <a:gd name="T33" fmla="*/ 233363 h 149"/>
                      <a:gd name="T34" fmla="*/ 153988 w 156"/>
                      <a:gd name="T35" fmla="*/ 236538 h 149"/>
                      <a:gd name="T36" fmla="*/ 169863 w 156"/>
                      <a:gd name="T37" fmla="*/ 225425 h 149"/>
                      <a:gd name="T38" fmla="*/ 184150 w 156"/>
                      <a:gd name="T39" fmla="*/ 225425 h 149"/>
                      <a:gd name="T40" fmla="*/ 184150 w 156"/>
                      <a:gd name="T41" fmla="*/ 217488 h 149"/>
                      <a:gd name="T42" fmla="*/ 187325 w 156"/>
                      <a:gd name="T43" fmla="*/ 211138 h 149"/>
                      <a:gd name="T44" fmla="*/ 195263 w 156"/>
                      <a:gd name="T45" fmla="*/ 195263 h 149"/>
                      <a:gd name="T46" fmla="*/ 206375 w 156"/>
                      <a:gd name="T47" fmla="*/ 187325 h 149"/>
                      <a:gd name="T48" fmla="*/ 200025 w 156"/>
                      <a:gd name="T49" fmla="*/ 173038 h 149"/>
                      <a:gd name="T50" fmla="*/ 206375 w 156"/>
                      <a:gd name="T51" fmla="*/ 165100 h 149"/>
                      <a:gd name="T52" fmla="*/ 206375 w 156"/>
                      <a:gd name="T53" fmla="*/ 165100 h 149"/>
                      <a:gd name="T54" fmla="*/ 217488 w 156"/>
                      <a:gd name="T55" fmla="*/ 139700 h 149"/>
                      <a:gd name="T56" fmla="*/ 225425 w 156"/>
                      <a:gd name="T57" fmla="*/ 109538 h 149"/>
                      <a:gd name="T58" fmla="*/ 247650 w 156"/>
                      <a:gd name="T59" fmla="*/ 101600 h 149"/>
                      <a:gd name="T60" fmla="*/ 236538 w 156"/>
                      <a:gd name="T61" fmla="*/ 87313 h 149"/>
                      <a:gd name="T62" fmla="*/ 228600 w 156"/>
                      <a:gd name="T63" fmla="*/ 82550 h 149"/>
                      <a:gd name="T64" fmla="*/ 222250 w 156"/>
                      <a:gd name="T65" fmla="*/ 74613 h 149"/>
                      <a:gd name="T66" fmla="*/ 222250 w 156"/>
                      <a:gd name="T67" fmla="*/ 63500 h 149"/>
                      <a:gd name="T68" fmla="*/ 225425 w 156"/>
                      <a:gd name="T69" fmla="*/ 52388 h 149"/>
                      <a:gd name="T70" fmla="*/ 211138 w 156"/>
                      <a:gd name="T71" fmla="*/ 34925 h 149"/>
                      <a:gd name="T72" fmla="*/ 214313 w 156"/>
                      <a:gd name="T73" fmla="*/ 22225 h 149"/>
                      <a:gd name="T74" fmla="*/ 214313 w 156"/>
                      <a:gd name="T75" fmla="*/ 19050 h 149"/>
                      <a:gd name="T76" fmla="*/ 217488 w 156"/>
                      <a:gd name="T77" fmla="*/ 19050 h 149"/>
                      <a:gd name="T78" fmla="*/ 217488 w 156"/>
                      <a:gd name="T79" fmla="*/ 15875 h 149"/>
                      <a:gd name="T80" fmla="*/ 217488 w 156"/>
                      <a:gd name="T81" fmla="*/ 7938 h 149"/>
                      <a:gd name="T82" fmla="*/ 176213 w 156"/>
                      <a:gd name="T83" fmla="*/ 0 h 149"/>
                      <a:gd name="T84" fmla="*/ 161925 w 156"/>
                      <a:gd name="T85" fmla="*/ 34925 h 149"/>
                      <a:gd name="T86" fmla="*/ 146050 w 156"/>
                      <a:gd name="T87" fmla="*/ 52388 h 149"/>
                      <a:gd name="T88" fmla="*/ 134938 w 156"/>
                      <a:gd name="T89" fmla="*/ 82550 h 149"/>
                      <a:gd name="T90" fmla="*/ 101600 w 156"/>
                      <a:gd name="T91" fmla="*/ 87313 h 149"/>
                      <a:gd name="T92" fmla="*/ 71438 w 156"/>
                      <a:gd name="T93" fmla="*/ 98425 h 149"/>
                      <a:gd name="T94" fmla="*/ 38100 w 156"/>
                      <a:gd name="T95" fmla="*/ 93663 h 149"/>
                      <a:gd name="T96" fmla="*/ 23813 w 156"/>
                      <a:gd name="T97" fmla="*/ 63500 h 149"/>
                      <a:gd name="T98" fmla="*/ 23813 w 156"/>
                      <a:gd name="T99" fmla="*/ 63500 h 1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49"/>
                      <a:gd name="T152" fmla="*/ 156 w 156"/>
                      <a:gd name="T153" fmla="*/ 149 h 1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49">
                        <a:moveTo>
                          <a:pt x="15" y="40"/>
                        </a:moveTo>
                        <a:lnTo>
                          <a:pt x="10" y="47"/>
                        </a:lnTo>
                        <a:lnTo>
                          <a:pt x="5" y="55"/>
                        </a:lnTo>
                        <a:lnTo>
                          <a:pt x="3" y="57"/>
                        </a:lnTo>
                        <a:lnTo>
                          <a:pt x="3" y="59"/>
                        </a:lnTo>
                        <a:lnTo>
                          <a:pt x="3" y="62"/>
                        </a:lnTo>
                        <a:lnTo>
                          <a:pt x="0" y="64"/>
                        </a:lnTo>
                        <a:lnTo>
                          <a:pt x="0" y="66"/>
                        </a:lnTo>
                        <a:lnTo>
                          <a:pt x="3" y="69"/>
                        </a:lnTo>
                        <a:lnTo>
                          <a:pt x="3" y="71"/>
                        </a:lnTo>
                        <a:lnTo>
                          <a:pt x="3" y="76"/>
                        </a:lnTo>
                        <a:lnTo>
                          <a:pt x="5" y="85"/>
                        </a:lnTo>
                        <a:lnTo>
                          <a:pt x="7" y="95"/>
                        </a:lnTo>
                        <a:lnTo>
                          <a:pt x="7" y="97"/>
                        </a:lnTo>
                        <a:lnTo>
                          <a:pt x="10" y="97"/>
                        </a:lnTo>
                        <a:lnTo>
                          <a:pt x="10" y="99"/>
                        </a:lnTo>
                        <a:lnTo>
                          <a:pt x="7" y="102"/>
                        </a:lnTo>
                        <a:lnTo>
                          <a:pt x="7" y="104"/>
                        </a:lnTo>
                        <a:lnTo>
                          <a:pt x="10" y="102"/>
                        </a:lnTo>
                        <a:lnTo>
                          <a:pt x="12" y="102"/>
                        </a:lnTo>
                        <a:lnTo>
                          <a:pt x="15" y="99"/>
                        </a:lnTo>
                        <a:lnTo>
                          <a:pt x="17" y="99"/>
                        </a:lnTo>
                        <a:lnTo>
                          <a:pt x="19" y="107"/>
                        </a:lnTo>
                        <a:lnTo>
                          <a:pt x="22" y="116"/>
                        </a:lnTo>
                        <a:lnTo>
                          <a:pt x="24" y="125"/>
                        </a:lnTo>
                        <a:lnTo>
                          <a:pt x="26" y="135"/>
                        </a:lnTo>
                        <a:lnTo>
                          <a:pt x="33" y="135"/>
                        </a:lnTo>
                        <a:lnTo>
                          <a:pt x="41" y="137"/>
                        </a:lnTo>
                        <a:lnTo>
                          <a:pt x="43" y="137"/>
                        </a:lnTo>
                        <a:lnTo>
                          <a:pt x="45" y="137"/>
                        </a:lnTo>
                        <a:lnTo>
                          <a:pt x="48" y="135"/>
                        </a:lnTo>
                        <a:lnTo>
                          <a:pt x="52" y="135"/>
                        </a:lnTo>
                        <a:lnTo>
                          <a:pt x="52" y="140"/>
                        </a:lnTo>
                        <a:lnTo>
                          <a:pt x="52" y="142"/>
                        </a:lnTo>
                        <a:lnTo>
                          <a:pt x="55" y="142"/>
                        </a:lnTo>
                        <a:lnTo>
                          <a:pt x="57" y="144"/>
                        </a:lnTo>
                        <a:lnTo>
                          <a:pt x="62" y="144"/>
                        </a:lnTo>
                        <a:lnTo>
                          <a:pt x="64" y="144"/>
                        </a:lnTo>
                        <a:lnTo>
                          <a:pt x="69" y="140"/>
                        </a:lnTo>
                        <a:lnTo>
                          <a:pt x="71" y="140"/>
                        </a:lnTo>
                        <a:lnTo>
                          <a:pt x="78" y="140"/>
                        </a:lnTo>
                        <a:lnTo>
                          <a:pt x="85" y="140"/>
                        </a:lnTo>
                        <a:lnTo>
                          <a:pt x="88" y="140"/>
                        </a:lnTo>
                        <a:lnTo>
                          <a:pt x="90" y="142"/>
                        </a:lnTo>
                        <a:lnTo>
                          <a:pt x="95" y="144"/>
                        </a:lnTo>
                        <a:lnTo>
                          <a:pt x="95" y="147"/>
                        </a:lnTo>
                        <a:lnTo>
                          <a:pt x="97" y="149"/>
                        </a:lnTo>
                        <a:lnTo>
                          <a:pt x="102" y="147"/>
                        </a:lnTo>
                        <a:lnTo>
                          <a:pt x="107" y="142"/>
                        </a:lnTo>
                        <a:lnTo>
                          <a:pt x="111" y="142"/>
                        </a:lnTo>
                        <a:lnTo>
                          <a:pt x="114" y="142"/>
                        </a:lnTo>
                        <a:lnTo>
                          <a:pt x="116" y="142"/>
                        </a:lnTo>
                        <a:lnTo>
                          <a:pt x="116" y="140"/>
                        </a:lnTo>
                        <a:lnTo>
                          <a:pt x="116" y="137"/>
                        </a:lnTo>
                        <a:lnTo>
                          <a:pt x="116" y="135"/>
                        </a:lnTo>
                        <a:lnTo>
                          <a:pt x="118" y="133"/>
                        </a:lnTo>
                        <a:lnTo>
                          <a:pt x="118" y="130"/>
                        </a:lnTo>
                        <a:lnTo>
                          <a:pt x="121" y="128"/>
                        </a:lnTo>
                        <a:lnTo>
                          <a:pt x="123" y="123"/>
                        </a:lnTo>
                        <a:lnTo>
                          <a:pt x="128" y="123"/>
                        </a:lnTo>
                        <a:lnTo>
                          <a:pt x="130" y="123"/>
                        </a:lnTo>
                        <a:lnTo>
                          <a:pt x="130" y="118"/>
                        </a:lnTo>
                        <a:lnTo>
                          <a:pt x="128" y="116"/>
                        </a:lnTo>
                        <a:lnTo>
                          <a:pt x="128" y="111"/>
                        </a:lnTo>
                        <a:lnTo>
                          <a:pt x="126" y="109"/>
                        </a:lnTo>
                        <a:lnTo>
                          <a:pt x="128" y="107"/>
                        </a:lnTo>
                        <a:lnTo>
                          <a:pt x="130" y="107"/>
                        </a:lnTo>
                        <a:lnTo>
                          <a:pt x="130" y="104"/>
                        </a:lnTo>
                        <a:lnTo>
                          <a:pt x="133" y="104"/>
                        </a:lnTo>
                        <a:lnTo>
                          <a:pt x="130" y="104"/>
                        </a:lnTo>
                        <a:lnTo>
                          <a:pt x="137" y="102"/>
                        </a:lnTo>
                        <a:lnTo>
                          <a:pt x="137" y="95"/>
                        </a:lnTo>
                        <a:lnTo>
                          <a:pt x="137" y="88"/>
                        </a:lnTo>
                        <a:lnTo>
                          <a:pt x="135" y="78"/>
                        </a:lnTo>
                        <a:lnTo>
                          <a:pt x="137" y="71"/>
                        </a:lnTo>
                        <a:lnTo>
                          <a:pt x="142" y="69"/>
                        </a:lnTo>
                        <a:lnTo>
                          <a:pt x="147" y="64"/>
                        </a:lnTo>
                        <a:lnTo>
                          <a:pt x="152" y="64"/>
                        </a:lnTo>
                        <a:lnTo>
                          <a:pt x="156" y="64"/>
                        </a:lnTo>
                        <a:lnTo>
                          <a:pt x="154" y="62"/>
                        </a:lnTo>
                        <a:lnTo>
                          <a:pt x="154" y="57"/>
                        </a:lnTo>
                        <a:lnTo>
                          <a:pt x="149" y="55"/>
                        </a:lnTo>
                        <a:lnTo>
                          <a:pt x="147" y="55"/>
                        </a:lnTo>
                        <a:lnTo>
                          <a:pt x="144" y="52"/>
                        </a:lnTo>
                        <a:lnTo>
                          <a:pt x="142" y="50"/>
                        </a:lnTo>
                        <a:lnTo>
                          <a:pt x="140" y="47"/>
                        </a:lnTo>
                        <a:lnTo>
                          <a:pt x="140" y="45"/>
                        </a:lnTo>
                        <a:lnTo>
                          <a:pt x="140" y="43"/>
                        </a:lnTo>
                        <a:lnTo>
                          <a:pt x="140" y="40"/>
                        </a:lnTo>
                        <a:lnTo>
                          <a:pt x="142" y="38"/>
                        </a:lnTo>
                        <a:lnTo>
                          <a:pt x="142" y="36"/>
                        </a:lnTo>
                        <a:lnTo>
                          <a:pt x="142" y="33"/>
                        </a:lnTo>
                        <a:lnTo>
                          <a:pt x="142" y="31"/>
                        </a:lnTo>
                        <a:lnTo>
                          <a:pt x="137" y="24"/>
                        </a:lnTo>
                        <a:lnTo>
                          <a:pt x="133" y="22"/>
                        </a:lnTo>
                        <a:lnTo>
                          <a:pt x="133" y="17"/>
                        </a:lnTo>
                        <a:lnTo>
                          <a:pt x="135" y="14"/>
                        </a:lnTo>
                        <a:lnTo>
                          <a:pt x="135" y="12"/>
                        </a:lnTo>
                        <a:lnTo>
                          <a:pt x="137" y="12"/>
                        </a:lnTo>
                        <a:lnTo>
                          <a:pt x="137" y="10"/>
                        </a:lnTo>
                        <a:lnTo>
                          <a:pt x="137" y="5"/>
                        </a:lnTo>
                        <a:lnTo>
                          <a:pt x="135" y="3"/>
                        </a:lnTo>
                        <a:lnTo>
                          <a:pt x="123" y="3"/>
                        </a:lnTo>
                        <a:lnTo>
                          <a:pt x="111" y="0"/>
                        </a:lnTo>
                        <a:lnTo>
                          <a:pt x="109" y="7"/>
                        </a:lnTo>
                        <a:lnTo>
                          <a:pt x="107" y="17"/>
                        </a:lnTo>
                        <a:lnTo>
                          <a:pt x="102" y="22"/>
                        </a:lnTo>
                        <a:lnTo>
                          <a:pt x="100" y="26"/>
                        </a:lnTo>
                        <a:lnTo>
                          <a:pt x="97" y="31"/>
                        </a:lnTo>
                        <a:lnTo>
                          <a:pt x="92" y="33"/>
                        </a:lnTo>
                        <a:lnTo>
                          <a:pt x="90" y="40"/>
                        </a:lnTo>
                        <a:lnTo>
                          <a:pt x="88" y="47"/>
                        </a:lnTo>
                        <a:lnTo>
                          <a:pt x="85" y="52"/>
                        </a:lnTo>
                        <a:lnTo>
                          <a:pt x="78" y="57"/>
                        </a:lnTo>
                        <a:lnTo>
                          <a:pt x="69" y="57"/>
                        </a:lnTo>
                        <a:lnTo>
                          <a:pt x="64" y="55"/>
                        </a:lnTo>
                        <a:lnTo>
                          <a:pt x="57" y="55"/>
                        </a:lnTo>
                        <a:lnTo>
                          <a:pt x="52" y="59"/>
                        </a:lnTo>
                        <a:lnTo>
                          <a:pt x="45" y="62"/>
                        </a:lnTo>
                        <a:lnTo>
                          <a:pt x="36" y="62"/>
                        </a:lnTo>
                        <a:lnTo>
                          <a:pt x="29" y="62"/>
                        </a:lnTo>
                        <a:lnTo>
                          <a:pt x="24" y="59"/>
                        </a:lnTo>
                        <a:lnTo>
                          <a:pt x="19" y="55"/>
                        </a:lnTo>
                        <a:lnTo>
                          <a:pt x="15" y="47"/>
                        </a:lnTo>
                        <a:lnTo>
                          <a:pt x="15" y="4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24" name="Freeform 2007">
                    <a:extLst>
                      <a:ext uri="{FF2B5EF4-FFF2-40B4-BE49-F238E27FC236}">
                        <a16:creationId xmlns:a16="http://schemas.microsoft.com/office/drawing/2014/main" id="{938EA5FC-E6CA-9F13-29CA-24A78344CD02}"/>
                      </a:ext>
                    </a:extLst>
                  </p:cNvPr>
                  <p:cNvSpPr>
                    <a:spLocks/>
                  </p:cNvSpPr>
                  <p:nvPr/>
                </p:nvSpPr>
                <p:spPr bwMode="auto">
                  <a:xfrm>
                    <a:off x="6697064" y="3023429"/>
                    <a:ext cx="277813" cy="360363"/>
                  </a:xfrm>
                  <a:custGeom>
                    <a:avLst/>
                    <a:gdLst>
                      <a:gd name="T0" fmla="*/ 3175 w 175"/>
                      <a:gd name="T1" fmla="*/ 7938 h 227"/>
                      <a:gd name="T2" fmla="*/ 3175 w 175"/>
                      <a:gd name="T3" fmla="*/ 23813 h 227"/>
                      <a:gd name="T4" fmla="*/ 14288 w 175"/>
                      <a:gd name="T5" fmla="*/ 41275 h 227"/>
                      <a:gd name="T6" fmla="*/ 52388 w 175"/>
                      <a:gd name="T7" fmla="*/ 76200 h 227"/>
                      <a:gd name="T8" fmla="*/ 60325 w 175"/>
                      <a:gd name="T9" fmla="*/ 95250 h 227"/>
                      <a:gd name="T10" fmla="*/ 71438 w 175"/>
                      <a:gd name="T11" fmla="*/ 112713 h 227"/>
                      <a:gd name="T12" fmla="*/ 90488 w 175"/>
                      <a:gd name="T13" fmla="*/ 120650 h 227"/>
                      <a:gd name="T14" fmla="*/ 101600 w 175"/>
                      <a:gd name="T15" fmla="*/ 131763 h 227"/>
                      <a:gd name="T16" fmla="*/ 101600 w 175"/>
                      <a:gd name="T17" fmla="*/ 158750 h 227"/>
                      <a:gd name="T18" fmla="*/ 109538 w 175"/>
                      <a:gd name="T19" fmla="*/ 176213 h 227"/>
                      <a:gd name="T20" fmla="*/ 123825 w 175"/>
                      <a:gd name="T21" fmla="*/ 192088 h 227"/>
                      <a:gd name="T22" fmla="*/ 138113 w 175"/>
                      <a:gd name="T23" fmla="*/ 211138 h 227"/>
                      <a:gd name="T24" fmla="*/ 153988 w 175"/>
                      <a:gd name="T25" fmla="*/ 244475 h 227"/>
                      <a:gd name="T26" fmla="*/ 173038 w 175"/>
                      <a:gd name="T27" fmla="*/ 277813 h 227"/>
                      <a:gd name="T28" fmla="*/ 184150 w 175"/>
                      <a:gd name="T29" fmla="*/ 304800 h 227"/>
                      <a:gd name="T30" fmla="*/ 192088 w 175"/>
                      <a:gd name="T31" fmla="*/ 327025 h 227"/>
                      <a:gd name="T32" fmla="*/ 198438 w 175"/>
                      <a:gd name="T33" fmla="*/ 334963 h 227"/>
                      <a:gd name="T34" fmla="*/ 209550 w 175"/>
                      <a:gd name="T35" fmla="*/ 338138 h 227"/>
                      <a:gd name="T36" fmla="*/ 220663 w 175"/>
                      <a:gd name="T37" fmla="*/ 349250 h 227"/>
                      <a:gd name="T38" fmla="*/ 239713 w 175"/>
                      <a:gd name="T39" fmla="*/ 357188 h 227"/>
                      <a:gd name="T40" fmla="*/ 244475 w 175"/>
                      <a:gd name="T41" fmla="*/ 357188 h 227"/>
                      <a:gd name="T42" fmla="*/ 247650 w 175"/>
                      <a:gd name="T43" fmla="*/ 349250 h 227"/>
                      <a:gd name="T44" fmla="*/ 269875 w 175"/>
                      <a:gd name="T45" fmla="*/ 352425 h 227"/>
                      <a:gd name="T46" fmla="*/ 269875 w 175"/>
                      <a:gd name="T47" fmla="*/ 323850 h 227"/>
                      <a:gd name="T48" fmla="*/ 261938 w 175"/>
                      <a:gd name="T49" fmla="*/ 315913 h 227"/>
                      <a:gd name="T50" fmla="*/ 277813 w 175"/>
                      <a:gd name="T51" fmla="*/ 296863 h 227"/>
                      <a:gd name="T52" fmla="*/ 266700 w 175"/>
                      <a:gd name="T53" fmla="*/ 274638 h 227"/>
                      <a:gd name="T54" fmla="*/ 255588 w 175"/>
                      <a:gd name="T55" fmla="*/ 258763 h 227"/>
                      <a:gd name="T56" fmla="*/ 244475 w 175"/>
                      <a:gd name="T57" fmla="*/ 258763 h 227"/>
                      <a:gd name="T58" fmla="*/ 239713 w 175"/>
                      <a:gd name="T59" fmla="*/ 252413 h 227"/>
                      <a:gd name="T60" fmla="*/ 239713 w 175"/>
                      <a:gd name="T61" fmla="*/ 222250 h 227"/>
                      <a:gd name="T62" fmla="*/ 214313 w 175"/>
                      <a:gd name="T63" fmla="*/ 217488 h 227"/>
                      <a:gd name="T64" fmla="*/ 217488 w 175"/>
                      <a:gd name="T65" fmla="*/ 203200 h 227"/>
                      <a:gd name="T66" fmla="*/ 220663 w 175"/>
                      <a:gd name="T67" fmla="*/ 200025 h 227"/>
                      <a:gd name="T68" fmla="*/ 217488 w 175"/>
                      <a:gd name="T69" fmla="*/ 180975 h 227"/>
                      <a:gd name="T70" fmla="*/ 206375 w 175"/>
                      <a:gd name="T71" fmla="*/ 161925 h 227"/>
                      <a:gd name="T72" fmla="*/ 198438 w 175"/>
                      <a:gd name="T73" fmla="*/ 158750 h 227"/>
                      <a:gd name="T74" fmla="*/ 203200 w 175"/>
                      <a:gd name="T75" fmla="*/ 150813 h 227"/>
                      <a:gd name="T76" fmla="*/ 187325 w 175"/>
                      <a:gd name="T77" fmla="*/ 158750 h 227"/>
                      <a:gd name="T78" fmla="*/ 179388 w 175"/>
                      <a:gd name="T79" fmla="*/ 147638 h 227"/>
                      <a:gd name="T80" fmla="*/ 173038 w 175"/>
                      <a:gd name="T81" fmla="*/ 134938 h 227"/>
                      <a:gd name="T82" fmla="*/ 161925 w 175"/>
                      <a:gd name="T83" fmla="*/ 123825 h 227"/>
                      <a:gd name="T84" fmla="*/ 157163 w 175"/>
                      <a:gd name="T85" fmla="*/ 112713 h 227"/>
                      <a:gd name="T86" fmla="*/ 150813 w 175"/>
                      <a:gd name="T87" fmla="*/ 112713 h 227"/>
                      <a:gd name="T88" fmla="*/ 142875 w 175"/>
                      <a:gd name="T89" fmla="*/ 112713 h 227"/>
                      <a:gd name="T90" fmla="*/ 134938 w 175"/>
                      <a:gd name="T91" fmla="*/ 101600 h 227"/>
                      <a:gd name="T92" fmla="*/ 134938 w 175"/>
                      <a:gd name="T93" fmla="*/ 90488 h 227"/>
                      <a:gd name="T94" fmla="*/ 123825 w 175"/>
                      <a:gd name="T95" fmla="*/ 82550 h 227"/>
                      <a:gd name="T96" fmla="*/ 109538 w 175"/>
                      <a:gd name="T97" fmla="*/ 71438 h 227"/>
                      <a:gd name="T98" fmla="*/ 96838 w 175"/>
                      <a:gd name="T99" fmla="*/ 49213 h 227"/>
                      <a:gd name="T100" fmla="*/ 74613 w 175"/>
                      <a:gd name="T101" fmla="*/ 34925 h 227"/>
                      <a:gd name="T102" fmla="*/ 71438 w 175"/>
                      <a:gd name="T103" fmla="*/ 15875 h 227"/>
                      <a:gd name="T104" fmla="*/ 55563 w 175"/>
                      <a:gd name="T105" fmla="*/ 12700 h 227"/>
                      <a:gd name="T106" fmla="*/ 33338 w 175"/>
                      <a:gd name="T107" fmla="*/ 12700 h 227"/>
                      <a:gd name="T108" fmla="*/ 11113 w 175"/>
                      <a:gd name="T109" fmla="*/ 0 h 227"/>
                      <a:gd name="T110" fmla="*/ 3175 w 175"/>
                      <a:gd name="T111" fmla="*/ 0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
                      <a:gd name="T169" fmla="*/ 0 h 227"/>
                      <a:gd name="T170" fmla="*/ 175 w 175"/>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 h="227">
                        <a:moveTo>
                          <a:pt x="2" y="0"/>
                        </a:moveTo>
                        <a:lnTo>
                          <a:pt x="2" y="3"/>
                        </a:lnTo>
                        <a:lnTo>
                          <a:pt x="2" y="5"/>
                        </a:lnTo>
                        <a:lnTo>
                          <a:pt x="0" y="8"/>
                        </a:lnTo>
                        <a:lnTo>
                          <a:pt x="0" y="10"/>
                        </a:lnTo>
                        <a:lnTo>
                          <a:pt x="0" y="12"/>
                        </a:lnTo>
                        <a:lnTo>
                          <a:pt x="2" y="15"/>
                        </a:lnTo>
                        <a:lnTo>
                          <a:pt x="2" y="17"/>
                        </a:lnTo>
                        <a:lnTo>
                          <a:pt x="5" y="19"/>
                        </a:lnTo>
                        <a:lnTo>
                          <a:pt x="5" y="22"/>
                        </a:lnTo>
                        <a:lnTo>
                          <a:pt x="9" y="26"/>
                        </a:lnTo>
                        <a:lnTo>
                          <a:pt x="14" y="29"/>
                        </a:lnTo>
                        <a:lnTo>
                          <a:pt x="24" y="36"/>
                        </a:lnTo>
                        <a:lnTo>
                          <a:pt x="31" y="43"/>
                        </a:lnTo>
                        <a:lnTo>
                          <a:pt x="33" y="48"/>
                        </a:lnTo>
                        <a:lnTo>
                          <a:pt x="35" y="50"/>
                        </a:lnTo>
                        <a:lnTo>
                          <a:pt x="35" y="52"/>
                        </a:lnTo>
                        <a:lnTo>
                          <a:pt x="38" y="57"/>
                        </a:lnTo>
                        <a:lnTo>
                          <a:pt x="38" y="60"/>
                        </a:lnTo>
                        <a:lnTo>
                          <a:pt x="40" y="64"/>
                        </a:lnTo>
                        <a:lnTo>
                          <a:pt x="43" y="67"/>
                        </a:lnTo>
                        <a:lnTo>
                          <a:pt x="45" y="71"/>
                        </a:lnTo>
                        <a:lnTo>
                          <a:pt x="47" y="74"/>
                        </a:lnTo>
                        <a:lnTo>
                          <a:pt x="50" y="74"/>
                        </a:lnTo>
                        <a:lnTo>
                          <a:pt x="54" y="76"/>
                        </a:lnTo>
                        <a:lnTo>
                          <a:pt x="57" y="76"/>
                        </a:lnTo>
                        <a:lnTo>
                          <a:pt x="59" y="78"/>
                        </a:lnTo>
                        <a:lnTo>
                          <a:pt x="61" y="78"/>
                        </a:lnTo>
                        <a:lnTo>
                          <a:pt x="61" y="81"/>
                        </a:lnTo>
                        <a:lnTo>
                          <a:pt x="64" y="83"/>
                        </a:lnTo>
                        <a:lnTo>
                          <a:pt x="64" y="88"/>
                        </a:lnTo>
                        <a:lnTo>
                          <a:pt x="64" y="90"/>
                        </a:lnTo>
                        <a:lnTo>
                          <a:pt x="64" y="95"/>
                        </a:lnTo>
                        <a:lnTo>
                          <a:pt x="64" y="100"/>
                        </a:lnTo>
                        <a:lnTo>
                          <a:pt x="64" y="102"/>
                        </a:lnTo>
                        <a:lnTo>
                          <a:pt x="66" y="107"/>
                        </a:lnTo>
                        <a:lnTo>
                          <a:pt x="66" y="109"/>
                        </a:lnTo>
                        <a:lnTo>
                          <a:pt x="69" y="111"/>
                        </a:lnTo>
                        <a:lnTo>
                          <a:pt x="71" y="114"/>
                        </a:lnTo>
                        <a:lnTo>
                          <a:pt x="73" y="116"/>
                        </a:lnTo>
                        <a:lnTo>
                          <a:pt x="76" y="119"/>
                        </a:lnTo>
                        <a:lnTo>
                          <a:pt x="78" y="121"/>
                        </a:lnTo>
                        <a:lnTo>
                          <a:pt x="80" y="123"/>
                        </a:lnTo>
                        <a:lnTo>
                          <a:pt x="83" y="126"/>
                        </a:lnTo>
                        <a:lnTo>
                          <a:pt x="85" y="128"/>
                        </a:lnTo>
                        <a:lnTo>
                          <a:pt x="87" y="133"/>
                        </a:lnTo>
                        <a:lnTo>
                          <a:pt x="90" y="140"/>
                        </a:lnTo>
                        <a:lnTo>
                          <a:pt x="92" y="145"/>
                        </a:lnTo>
                        <a:lnTo>
                          <a:pt x="95" y="149"/>
                        </a:lnTo>
                        <a:lnTo>
                          <a:pt x="97" y="154"/>
                        </a:lnTo>
                        <a:lnTo>
                          <a:pt x="97" y="161"/>
                        </a:lnTo>
                        <a:lnTo>
                          <a:pt x="99" y="166"/>
                        </a:lnTo>
                        <a:lnTo>
                          <a:pt x="102" y="171"/>
                        </a:lnTo>
                        <a:lnTo>
                          <a:pt x="109" y="175"/>
                        </a:lnTo>
                        <a:lnTo>
                          <a:pt x="113" y="180"/>
                        </a:lnTo>
                        <a:lnTo>
                          <a:pt x="113" y="185"/>
                        </a:lnTo>
                        <a:lnTo>
                          <a:pt x="116" y="187"/>
                        </a:lnTo>
                        <a:lnTo>
                          <a:pt x="116" y="192"/>
                        </a:lnTo>
                        <a:lnTo>
                          <a:pt x="116" y="196"/>
                        </a:lnTo>
                        <a:lnTo>
                          <a:pt x="118" y="199"/>
                        </a:lnTo>
                        <a:lnTo>
                          <a:pt x="121" y="204"/>
                        </a:lnTo>
                        <a:lnTo>
                          <a:pt x="121" y="206"/>
                        </a:lnTo>
                        <a:lnTo>
                          <a:pt x="123" y="206"/>
                        </a:lnTo>
                        <a:lnTo>
                          <a:pt x="123" y="208"/>
                        </a:lnTo>
                        <a:lnTo>
                          <a:pt x="125" y="211"/>
                        </a:lnTo>
                        <a:lnTo>
                          <a:pt x="128" y="211"/>
                        </a:lnTo>
                        <a:lnTo>
                          <a:pt x="130" y="211"/>
                        </a:lnTo>
                        <a:lnTo>
                          <a:pt x="132" y="213"/>
                        </a:lnTo>
                        <a:lnTo>
                          <a:pt x="135" y="213"/>
                        </a:lnTo>
                        <a:lnTo>
                          <a:pt x="137" y="213"/>
                        </a:lnTo>
                        <a:lnTo>
                          <a:pt x="139" y="215"/>
                        </a:lnTo>
                        <a:lnTo>
                          <a:pt x="139" y="220"/>
                        </a:lnTo>
                        <a:lnTo>
                          <a:pt x="142" y="220"/>
                        </a:lnTo>
                        <a:lnTo>
                          <a:pt x="146" y="225"/>
                        </a:lnTo>
                        <a:lnTo>
                          <a:pt x="149" y="225"/>
                        </a:lnTo>
                        <a:lnTo>
                          <a:pt x="151" y="225"/>
                        </a:lnTo>
                        <a:lnTo>
                          <a:pt x="151" y="227"/>
                        </a:lnTo>
                        <a:lnTo>
                          <a:pt x="154" y="227"/>
                        </a:lnTo>
                        <a:lnTo>
                          <a:pt x="154" y="225"/>
                        </a:lnTo>
                        <a:lnTo>
                          <a:pt x="154" y="222"/>
                        </a:lnTo>
                        <a:lnTo>
                          <a:pt x="154" y="220"/>
                        </a:lnTo>
                        <a:lnTo>
                          <a:pt x="156" y="220"/>
                        </a:lnTo>
                        <a:lnTo>
                          <a:pt x="158" y="220"/>
                        </a:lnTo>
                        <a:lnTo>
                          <a:pt x="163" y="220"/>
                        </a:lnTo>
                        <a:lnTo>
                          <a:pt x="168" y="222"/>
                        </a:lnTo>
                        <a:lnTo>
                          <a:pt x="170" y="222"/>
                        </a:lnTo>
                        <a:lnTo>
                          <a:pt x="170" y="215"/>
                        </a:lnTo>
                        <a:lnTo>
                          <a:pt x="170" y="208"/>
                        </a:lnTo>
                        <a:lnTo>
                          <a:pt x="170" y="206"/>
                        </a:lnTo>
                        <a:lnTo>
                          <a:pt x="170" y="204"/>
                        </a:lnTo>
                        <a:lnTo>
                          <a:pt x="170" y="201"/>
                        </a:lnTo>
                        <a:lnTo>
                          <a:pt x="168" y="201"/>
                        </a:lnTo>
                        <a:lnTo>
                          <a:pt x="165" y="199"/>
                        </a:lnTo>
                        <a:lnTo>
                          <a:pt x="165" y="196"/>
                        </a:lnTo>
                        <a:lnTo>
                          <a:pt x="172" y="194"/>
                        </a:lnTo>
                        <a:lnTo>
                          <a:pt x="175" y="192"/>
                        </a:lnTo>
                        <a:lnTo>
                          <a:pt x="175" y="187"/>
                        </a:lnTo>
                        <a:lnTo>
                          <a:pt x="175" y="182"/>
                        </a:lnTo>
                        <a:lnTo>
                          <a:pt x="175" y="180"/>
                        </a:lnTo>
                        <a:lnTo>
                          <a:pt x="172" y="178"/>
                        </a:lnTo>
                        <a:lnTo>
                          <a:pt x="168" y="173"/>
                        </a:lnTo>
                        <a:lnTo>
                          <a:pt x="168" y="168"/>
                        </a:lnTo>
                        <a:lnTo>
                          <a:pt x="168" y="163"/>
                        </a:lnTo>
                        <a:lnTo>
                          <a:pt x="165" y="163"/>
                        </a:lnTo>
                        <a:lnTo>
                          <a:pt x="161" y="163"/>
                        </a:lnTo>
                        <a:lnTo>
                          <a:pt x="158" y="163"/>
                        </a:lnTo>
                        <a:lnTo>
                          <a:pt x="156" y="163"/>
                        </a:lnTo>
                        <a:lnTo>
                          <a:pt x="154" y="163"/>
                        </a:lnTo>
                        <a:lnTo>
                          <a:pt x="154" y="161"/>
                        </a:lnTo>
                        <a:lnTo>
                          <a:pt x="151" y="161"/>
                        </a:lnTo>
                        <a:lnTo>
                          <a:pt x="151" y="159"/>
                        </a:lnTo>
                        <a:lnTo>
                          <a:pt x="151" y="154"/>
                        </a:lnTo>
                        <a:lnTo>
                          <a:pt x="151" y="152"/>
                        </a:lnTo>
                        <a:lnTo>
                          <a:pt x="151" y="145"/>
                        </a:lnTo>
                        <a:lnTo>
                          <a:pt x="151" y="140"/>
                        </a:lnTo>
                        <a:lnTo>
                          <a:pt x="146" y="137"/>
                        </a:lnTo>
                        <a:lnTo>
                          <a:pt x="142" y="137"/>
                        </a:lnTo>
                        <a:lnTo>
                          <a:pt x="139" y="137"/>
                        </a:lnTo>
                        <a:lnTo>
                          <a:pt x="135" y="137"/>
                        </a:lnTo>
                        <a:lnTo>
                          <a:pt x="137" y="123"/>
                        </a:lnTo>
                        <a:lnTo>
                          <a:pt x="137" y="126"/>
                        </a:lnTo>
                        <a:lnTo>
                          <a:pt x="135" y="126"/>
                        </a:lnTo>
                        <a:lnTo>
                          <a:pt x="137" y="128"/>
                        </a:lnTo>
                        <a:lnTo>
                          <a:pt x="139" y="128"/>
                        </a:lnTo>
                        <a:lnTo>
                          <a:pt x="139" y="126"/>
                        </a:lnTo>
                        <a:lnTo>
                          <a:pt x="139" y="121"/>
                        </a:lnTo>
                        <a:lnTo>
                          <a:pt x="139" y="119"/>
                        </a:lnTo>
                        <a:lnTo>
                          <a:pt x="139" y="116"/>
                        </a:lnTo>
                        <a:lnTo>
                          <a:pt x="137" y="114"/>
                        </a:lnTo>
                        <a:lnTo>
                          <a:pt x="137" y="111"/>
                        </a:lnTo>
                        <a:lnTo>
                          <a:pt x="132" y="109"/>
                        </a:lnTo>
                        <a:lnTo>
                          <a:pt x="130" y="107"/>
                        </a:lnTo>
                        <a:lnTo>
                          <a:pt x="130" y="102"/>
                        </a:lnTo>
                        <a:lnTo>
                          <a:pt x="125" y="102"/>
                        </a:lnTo>
                        <a:lnTo>
                          <a:pt x="125" y="100"/>
                        </a:lnTo>
                        <a:lnTo>
                          <a:pt x="128" y="97"/>
                        </a:lnTo>
                        <a:lnTo>
                          <a:pt x="128" y="95"/>
                        </a:lnTo>
                        <a:lnTo>
                          <a:pt x="128" y="93"/>
                        </a:lnTo>
                        <a:lnTo>
                          <a:pt x="125" y="95"/>
                        </a:lnTo>
                        <a:lnTo>
                          <a:pt x="121" y="97"/>
                        </a:lnTo>
                        <a:lnTo>
                          <a:pt x="118" y="100"/>
                        </a:lnTo>
                        <a:lnTo>
                          <a:pt x="116" y="102"/>
                        </a:lnTo>
                        <a:lnTo>
                          <a:pt x="113" y="100"/>
                        </a:lnTo>
                        <a:lnTo>
                          <a:pt x="113" y="95"/>
                        </a:lnTo>
                        <a:lnTo>
                          <a:pt x="113" y="93"/>
                        </a:lnTo>
                        <a:lnTo>
                          <a:pt x="113" y="90"/>
                        </a:lnTo>
                        <a:lnTo>
                          <a:pt x="113" y="88"/>
                        </a:lnTo>
                        <a:lnTo>
                          <a:pt x="109" y="85"/>
                        </a:lnTo>
                        <a:lnTo>
                          <a:pt x="102" y="83"/>
                        </a:lnTo>
                        <a:lnTo>
                          <a:pt x="102" y="81"/>
                        </a:lnTo>
                        <a:lnTo>
                          <a:pt x="102" y="78"/>
                        </a:lnTo>
                        <a:lnTo>
                          <a:pt x="99" y="76"/>
                        </a:lnTo>
                        <a:lnTo>
                          <a:pt x="99" y="74"/>
                        </a:lnTo>
                        <a:lnTo>
                          <a:pt x="99" y="71"/>
                        </a:lnTo>
                        <a:lnTo>
                          <a:pt x="97" y="71"/>
                        </a:lnTo>
                        <a:lnTo>
                          <a:pt x="97" y="69"/>
                        </a:lnTo>
                        <a:lnTo>
                          <a:pt x="95" y="71"/>
                        </a:lnTo>
                        <a:lnTo>
                          <a:pt x="95" y="74"/>
                        </a:lnTo>
                        <a:lnTo>
                          <a:pt x="95" y="76"/>
                        </a:lnTo>
                        <a:lnTo>
                          <a:pt x="90" y="71"/>
                        </a:lnTo>
                        <a:lnTo>
                          <a:pt x="85" y="69"/>
                        </a:lnTo>
                        <a:lnTo>
                          <a:pt x="85" y="67"/>
                        </a:lnTo>
                        <a:lnTo>
                          <a:pt x="85" y="64"/>
                        </a:lnTo>
                        <a:lnTo>
                          <a:pt x="85" y="62"/>
                        </a:lnTo>
                        <a:lnTo>
                          <a:pt x="85" y="60"/>
                        </a:lnTo>
                        <a:lnTo>
                          <a:pt x="85" y="57"/>
                        </a:lnTo>
                        <a:lnTo>
                          <a:pt x="85" y="55"/>
                        </a:lnTo>
                        <a:lnTo>
                          <a:pt x="83" y="55"/>
                        </a:lnTo>
                        <a:lnTo>
                          <a:pt x="78" y="55"/>
                        </a:lnTo>
                        <a:lnTo>
                          <a:pt x="78" y="52"/>
                        </a:lnTo>
                        <a:lnTo>
                          <a:pt x="78" y="48"/>
                        </a:lnTo>
                        <a:lnTo>
                          <a:pt x="76" y="48"/>
                        </a:lnTo>
                        <a:lnTo>
                          <a:pt x="73" y="48"/>
                        </a:lnTo>
                        <a:lnTo>
                          <a:pt x="69" y="45"/>
                        </a:lnTo>
                        <a:lnTo>
                          <a:pt x="66" y="43"/>
                        </a:lnTo>
                        <a:lnTo>
                          <a:pt x="66" y="38"/>
                        </a:lnTo>
                        <a:lnTo>
                          <a:pt x="64" y="34"/>
                        </a:lnTo>
                        <a:lnTo>
                          <a:pt x="61" y="31"/>
                        </a:lnTo>
                        <a:lnTo>
                          <a:pt x="57" y="29"/>
                        </a:lnTo>
                        <a:lnTo>
                          <a:pt x="52" y="26"/>
                        </a:lnTo>
                        <a:lnTo>
                          <a:pt x="50" y="24"/>
                        </a:lnTo>
                        <a:lnTo>
                          <a:pt x="47" y="22"/>
                        </a:lnTo>
                        <a:lnTo>
                          <a:pt x="47" y="17"/>
                        </a:lnTo>
                        <a:lnTo>
                          <a:pt x="47" y="15"/>
                        </a:lnTo>
                        <a:lnTo>
                          <a:pt x="45" y="12"/>
                        </a:lnTo>
                        <a:lnTo>
                          <a:pt x="45" y="10"/>
                        </a:lnTo>
                        <a:lnTo>
                          <a:pt x="43" y="8"/>
                        </a:lnTo>
                        <a:lnTo>
                          <a:pt x="38" y="8"/>
                        </a:lnTo>
                        <a:lnTo>
                          <a:pt x="35" y="8"/>
                        </a:lnTo>
                        <a:lnTo>
                          <a:pt x="33" y="8"/>
                        </a:lnTo>
                        <a:lnTo>
                          <a:pt x="28" y="8"/>
                        </a:lnTo>
                        <a:lnTo>
                          <a:pt x="26" y="8"/>
                        </a:lnTo>
                        <a:lnTo>
                          <a:pt x="21" y="8"/>
                        </a:lnTo>
                        <a:lnTo>
                          <a:pt x="19" y="8"/>
                        </a:lnTo>
                        <a:lnTo>
                          <a:pt x="17" y="3"/>
                        </a:lnTo>
                        <a:lnTo>
                          <a:pt x="12" y="0"/>
                        </a:lnTo>
                        <a:lnTo>
                          <a:pt x="7"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51" name="India">
                  <a:extLst>
                    <a:ext uri="{FF2B5EF4-FFF2-40B4-BE49-F238E27FC236}">
                      <a16:creationId xmlns:a16="http://schemas.microsoft.com/office/drawing/2014/main" id="{F73B6F3B-B504-BFE5-3FE3-6D2CB78D712C}"/>
                    </a:ext>
                  </a:extLst>
                </p:cNvPr>
                <p:cNvSpPr>
                  <a:spLocks/>
                </p:cNvSpPr>
                <p:nvPr/>
              </p:nvSpPr>
              <p:spPr bwMode="auto">
                <a:xfrm>
                  <a:off x="4100292" y="2447543"/>
                  <a:ext cx="480381" cy="604214"/>
                </a:xfrm>
                <a:custGeom>
                  <a:avLst/>
                  <a:gdLst>
                    <a:gd name="T0" fmla="*/ 495300 w 466"/>
                    <a:gd name="T1" fmla="*/ 506413 h 586"/>
                    <a:gd name="T2" fmla="*/ 476250 w 466"/>
                    <a:gd name="T3" fmla="*/ 536575 h 586"/>
                    <a:gd name="T4" fmla="*/ 476250 w 466"/>
                    <a:gd name="T5" fmla="*/ 542925 h 586"/>
                    <a:gd name="T6" fmla="*/ 461963 w 466"/>
                    <a:gd name="T7" fmla="*/ 566738 h 586"/>
                    <a:gd name="T8" fmla="*/ 427038 w 466"/>
                    <a:gd name="T9" fmla="*/ 581025 h 586"/>
                    <a:gd name="T10" fmla="*/ 409575 w 466"/>
                    <a:gd name="T11" fmla="*/ 608013 h 586"/>
                    <a:gd name="T12" fmla="*/ 387350 w 466"/>
                    <a:gd name="T13" fmla="*/ 630238 h 586"/>
                    <a:gd name="T14" fmla="*/ 371475 w 466"/>
                    <a:gd name="T15" fmla="*/ 644525 h 586"/>
                    <a:gd name="T16" fmla="*/ 352425 w 466"/>
                    <a:gd name="T17" fmla="*/ 652463 h 586"/>
                    <a:gd name="T18" fmla="*/ 341313 w 466"/>
                    <a:gd name="T19" fmla="*/ 674688 h 586"/>
                    <a:gd name="T20" fmla="*/ 322263 w 466"/>
                    <a:gd name="T21" fmla="*/ 685800 h 586"/>
                    <a:gd name="T22" fmla="*/ 296863 w 466"/>
                    <a:gd name="T23" fmla="*/ 708025 h 586"/>
                    <a:gd name="T24" fmla="*/ 292100 w 466"/>
                    <a:gd name="T25" fmla="*/ 742950 h 586"/>
                    <a:gd name="T26" fmla="*/ 300038 w 466"/>
                    <a:gd name="T27" fmla="*/ 798513 h 586"/>
                    <a:gd name="T28" fmla="*/ 288925 w 466"/>
                    <a:gd name="T29" fmla="*/ 858838 h 586"/>
                    <a:gd name="T30" fmla="*/ 269875 w 466"/>
                    <a:gd name="T31" fmla="*/ 881063 h 586"/>
                    <a:gd name="T32" fmla="*/ 247650 w 466"/>
                    <a:gd name="T33" fmla="*/ 911225 h 586"/>
                    <a:gd name="T34" fmla="*/ 222250 w 466"/>
                    <a:gd name="T35" fmla="*/ 911225 h 586"/>
                    <a:gd name="T36" fmla="*/ 203200 w 466"/>
                    <a:gd name="T37" fmla="*/ 877888 h 586"/>
                    <a:gd name="T38" fmla="*/ 195263 w 466"/>
                    <a:gd name="T39" fmla="*/ 858838 h 586"/>
                    <a:gd name="T40" fmla="*/ 176213 w 466"/>
                    <a:gd name="T41" fmla="*/ 817563 h 586"/>
                    <a:gd name="T42" fmla="*/ 157163 w 466"/>
                    <a:gd name="T43" fmla="*/ 754063 h 586"/>
                    <a:gd name="T44" fmla="*/ 134938 w 466"/>
                    <a:gd name="T45" fmla="*/ 701675 h 586"/>
                    <a:gd name="T46" fmla="*/ 123825 w 466"/>
                    <a:gd name="T47" fmla="*/ 633413 h 586"/>
                    <a:gd name="T48" fmla="*/ 120650 w 466"/>
                    <a:gd name="T49" fmla="*/ 592138 h 586"/>
                    <a:gd name="T50" fmla="*/ 112713 w 466"/>
                    <a:gd name="T51" fmla="*/ 550863 h 586"/>
                    <a:gd name="T52" fmla="*/ 115888 w 466"/>
                    <a:gd name="T53" fmla="*/ 525463 h 586"/>
                    <a:gd name="T54" fmla="*/ 115888 w 466"/>
                    <a:gd name="T55" fmla="*/ 501650 h 586"/>
                    <a:gd name="T56" fmla="*/ 112713 w 466"/>
                    <a:gd name="T57" fmla="*/ 479425 h 586"/>
                    <a:gd name="T58" fmla="*/ 101600 w 466"/>
                    <a:gd name="T59" fmla="*/ 512763 h 586"/>
                    <a:gd name="T60" fmla="*/ 71438 w 466"/>
                    <a:gd name="T61" fmla="*/ 531813 h 586"/>
                    <a:gd name="T62" fmla="*/ 30163 w 466"/>
                    <a:gd name="T63" fmla="*/ 501650 h 586"/>
                    <a:gd name="T64" fmla="*/ 26988 w 466"/>
                    <a:gd name="T65" fmla="*/ 487363 h 586"/>
                    <a:gd name="T66" fmla="*/ 46038 w 466"/>
                    <a:gd name="T67" fmla="*/ 479425 h 586"/>
                    <a:gd name="T68" fmla="*/ 60325 w 466"/>
                    <a:gd name="T69" fmla="*/ 457200 h 586"/>
                    <a:gd name="T70" fmla="*/ 22225 w 466"/>
                    <a:gd name="T71" fmla="*/ 460375 h 586"/>
                    <a:gd name="T72" fmla="*/ 4763 w 466"/>
                    <a:gd name="T73" fmla="*/ 434975 h 586"/>
                    <a:gd name="T74" fmla="*/ 30163 w 466"/>
                    <a:gd name="T75" fmla="*/ 363538 h 586"/>
                    <a:gd name="T76" fmla="*/ 74613 w 466"/>
                    <a:gd name="T77" fmla="*/ 292100 h 586"/>
                    <a:gd name="T78" fmla="*/ 134938 w 466"/>
                    <a:gd name="T79" fmla="*/ 201613 h 586"/>
                    <a:gd name="T80" fmla="*/ 128588 w 466"/>
                    <a:gd name="T81" fmla="*/ 79375 h 586"/>
                    <a:gd name="T82" fmla="*/ 153988 w 466"/>
                    <a:gd name="T83" fmla="*/ 0 h 586"/>
                    <a:gd name="T84" fmla="*/ 250825 w 466"/>
                    <a:gd name="T85" fmla="*/ 25400 h 586"/>
                    <a:gd name="T86" fmla="*/ 258763 w 466"/>
                    <a:gd name="T87" fmla="*/ 85725 h 586"/>
                    <a:gd name="T88" fmla="*/ 274638 w 466"/>
                    <a:gd name="T89" fmla="*/ 153988 h 586"/>
                    <a:gd name="T90" fmla="*/ 307975 w 466"/>
                    <a:gd name="T91" fmla="*/ 214313 h 586"/>
                    <a:gd name="T92" fmla="*/ 333375 w 466"/>
                    <a:gd name="T93" fmla="*/ 292100 h 586"/>
                    <a:gd name="T94" fmla="*/ 442913 w 466"/>
                    <a:gd name="T95" fmla="*/ 336550 h 586"/>
                    <a:gd name="T96" fmla="*/ 506413 w 466"/>
                    <a:gd name="T97" fmla="*/ 322263 h 586"/>
                    <a:gd name="T98" fmla="*/ 563563 w 466"/>
                    <a:gd name="T99" fmla="*/ 325438 h 586"/>
                    <a:gd name="T100" fmla="*/ 641350 w 466"/>
                    <a:gd name="T101" fmla="*/ 280988 h 586"/>
                    <a:gd name="T102" fmla="*/ 709613 w 466"/>
                    <a:gd name="T103" fmla="*/ 296863 h 586"/>
                    <a:gd name="T104" fmla="*/ 720725 w 466"/>
                    <a:gd name="T105" fmla="*/ 352425 h 586"/>
                    <a:gd name="T106" fmla="*/ 671513 w 466"/>
                    <a:gd name="T107" fmla="*/ 412750 h 586"/>
                    <a:gd name="T108" fmla="*/ 644525 w 466"/>
                    <a:gd name="T109" fmla="*/ 495300 h 586"/>
                    <a:gd name="T110" fmla="*/ 608013 w 466"/>
                    <a:gd name="T111" fmla="*/ 473075 h 586"/>
                    <a:gd name="T112" fmla="*/ 608013 w 466"/>
                    <a:gd name="T113" fmla="*/ 423863 h 586"/>
                    <a:gd name="T114" fmla="*/ 555625 w 466"/>
                    <a:gd name="T115" fmla="*/ 404813 h 586"/>
                    <a:gd name="T116" fmla="*/ 517525 w 466"/>
                    <a:gd name="T117" fmla="*/ 377825 h 586"/>
                    <a:gd name="T118" fmla="*/ 514350 w 466"/>
                    <a:gd name="T119" fmla="*/ 460375 h 586"/>
                    <a:gd name="T120" fmla="*/ 517525 w 466"/>
                    <a:gd name="T121" fmla="*/ 517525 h 5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6"/>
                    <a:gd name="T184" fmla="*/ 0 h 586"/>
                    <a:gd name="T185" fmla="*/ 466 w 466"/>
                    <a:gd name="T186" fmla="*/ 586 h 5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6" h="586">
                      <a:moveTo>
                        <a:pt x="326" y="326"/>
                      </a:moveTo>
                      <a:lnTo>
                        <a:pt x="326" y="326"/>
                      </a:lnTo>
                      <a:lnTo>
                        <a:pt x="321" y="323"/>
                      </a:lnTo>
                      <a:lnTo>
                        <a:pt x="319" y="321"/>
                      </a:lnTo>
                      <a:lnTo>
                        <a:pt x="317" y="321"/>
                      </a:lnTo>
                      <a:lnTo>
                        <a:pt x="314" y="319"/>
                      </a:lnTo>
                      <a:lnTo>
                        <a:pt x="312" y="319"/>
                      </a:lnTo>
                      <a:lnTo>
                        <a:pt x="312" y="323"/>
                      </a:lnTo>
                      <a:lnTo>
                        <a:pt x="307" y="326"/>
                      </a:lnTo>
                      <a:lnTo>
                        <a:pt x="305" y="328"/>
                      </a:lnTo>
                      <a:lnTo>
                        <a:pt x="303" y="331"/>
                      </a:lnTo>
                      <a:lnTo>
                        <a:pt x="300" y="333"/>
                      </a:lnTo>
                      <a:lnTo>
                        <a:pt x="300" y="338"/>
                      </a:lnTo>
                      <a:lnTo>
                        <a:pt x="298" y="338"/>
                      </a:lnTo>
                      <a:lnTo>
                        <a:pt x="295" y="338"/>
                      </a:lnTo>
                      <a:lnTo>
                        <a:pt x="298" y="340"/>
                      </a:lnTo>
                      <a:lnTo>
                        <a:pt x="300" y="342"/>
                      </a:lnTo>
                      <a:lnTo>
                        <a:pt x="300" y="345"/>
                      </a:lnTo>
                      <a:lnTo>
                        <a:pt x="300" y="347"/>
                      </a:lnTo>
                      <a:lnTo>
                        <a:pt x="298" y="349"/>
                      </a:lnTo>
                      <a:lnTo>
                        <a:pt x="295" y="349"/>
                      </a:lnTo>
                      <a:lnTo>
                        <a:pt x="293" y="354"/>
                      </a:lnTo>
                      <a:lnTo>
                        <a:pt x="291" y="357"/>
                      </a:lnTo>
                      <a:lnTo>
                        <a:pt x="286" y="359"/>
                      </a:lnTo>
                      <a:lnTo>
                        <a:pt x="284" y="361"/>
                      </a:lnTo>
                      <a:lnTo>
                        <a:pt x="279" y="361"/>
                      </a:lnTo>
                      <a:lnTo>
                        <a:pt x="277" y="364"/>
                      </a:lnTo>
                      <a:lnTo>
                        <a:pt x="272" y="364"/>
                      </a:lnTo>
                      <a:lnTo>
                        <a:pt x="267" y="364"/>
                      </a:lnTo>
                      <a:lnTo>
                        <a:pt x="269" y="366"/>
                      </a:lnTo>
                      <a:lnTo>
                        <a:pt x="269" y="368"/>
                      </a:lnTo>
                      <a:lnTo>
                        <a:pt x="267" y="368"/>
                      </a:lnTo>
                      <a:lnTo>
                        <a:pt x="262" y="371"/>
                      </a:lnTo>
                      <a:lnTo>
                        <a:pt x="262" y="373"/>
                      </a:lnTo>
                      <a:lnTo>
                        <a:pt x="260" y="375"/>
                      </a:lnTo>
                      <a:lnTo>
                        <a:pt x="258" y="378"/>
                      </a:lnTo>
                      <a:lnTo>
                        <a:pt x="258" y="383"/>
                      </a:lnTo>
                      <a:lnTo>
                        <a:pt x="255" y="385"/>
                      </a:lnTo>
                      <a:lnTo>
                        <a:pt x="253" y="387"/>
                      </a:lnTo>
                      <a:lnTo>
                        <a:pt x="253" y="390"/>
                      </a:lnTo>
                      <a:lnTo>
                        <a:pt x="251" y="392"/>
                      </a:lnTo>
                      <a:lnTo>
                        <a:pt x="251" y="394"/>
                      </a:lnTo>
                      <a:lnTo>
                        <a:pt x="248" y="394"/>
                      </a:lnTo>
                      <a:lnTo>
                        <a:pt x="246" y="394"/>
                      </a:lnTo>
                      <a:lnTo>
                        <a:pt x="244" y="397"/>
                      </a:lnTo>
                      <a:lnTo>
                        <a:pt x="241" y="397"/>
                      </a:lnTo>
                      <a:lnTo>
                        <a:pt x="239" y="399"/>
                      </a:lnTo>
                      <a:lnTo>
                        <a:pt x="239" y="404"/>
                      </a:lnTo>
                      <a:lnTo>
                        <a:pt x="236" y="406"/>
                      </a:lnTo>
                      <a:lnTo>
                        <a:pt x="234" y="406"/>
                      </a:lnTo>
                      <a:lnTo>
                        <a:pt x="232" y="406"/>
                      </a:lnTo>
                      <a:lnTo>
                        <a:pt x="229" y="406"/>
                      </a:lnTo>
                      <a:lnTo>
                        <a:pt x="227" y="406"/>
                      </a:lnTo>
                      <a:lnTo>
                        <a:pt x="225" y="406"/>
                      </a:lnTo>
                      <a:lnTo>
                        <a:pt x="222" y="409"/>
                      </a:lnTo>
                      <a:lnTo>
                        <a:pt x="222" y="411"/>
                      </a:lnTo>
                      <a:lnTo>
                        <a:pt x="222" y="413"/>
                      </a:lnTo>
                      <a:lnTo>
                        <a:pt x="220" y="416"/>
                      </a:lnTo>
                      <a:lnTo>
                        <a:pt x="220" y="418"/>
                      </a:lnTo>
                      <a:lnTo>
                        <a:pt x="220" y="420"/>
                      </a:lnTo>
                      <a:lnTo>
                        <a:pt x="220" y="423"/>
                      </a:lnTo>
                      <a:lnTo>
                        <a:pt x="218" y="423"/>
                      </a:lnTo>
                      <a:lnTo>
                        <a:pt x="218" y="425"/>
                      </a:lnTo>
                      <a:lnTo>
                        <a:pt x="215" y="425"/>
                      </a:lnTo>
                      <a:lnTo>
                        <a:pt x="213" y="425"/>
                      </a:lnTo>
                      <a:lnTo>
                        <a:pt x="210" y="425"/>
                      </a:lnTo>
                      <a:lnTo>
                        <a:pt x="208" y="425"/>
                      </a:lnTo>
                      <a:lnTo>
                        <a:pt x="208" y="427"/>
                      </a:lnTo>
                      <a:lnTo>
                        <a:pt x="206" y="430"/>
                      </a:lnTo>
                      <a:lnTo>
                        <a:pt x="203" y="432"/>
                      </a:lnTo>
                      <a:lnTo>
                        <a:pt x="201" y="435"/>
                      </a:lnTo>
                      <a:lnTo>
                        <a:pt x="201" y="437"/>
                      </a:lnTo>
                      <a:lnTo>
                        <a:pt x="199" y="437"/>
                      </a:lnTo>
                      <a:lnTo>
                        <a:pt x="194" y="437"/>
                      </a:lnTo>
                      <a:lnTo>
                        <a:pt x="189" y="437"/>
                      </a:lnTo>
                      <a:lnTo>
                        <a:pt x="187" y="439"/>
                      </a:lnTo>
                      <a:lnTo>
                        <a:pt x="184" y="444"/>
                      </a:lnTo>
                      <a:lnTo>
                        <a:pt x="187" y="446"/>
                      </a:lnTo>
                      <a:lnTo>
                        <a:pt x="187" y="451"/>
                      </a:lnTo>
                      <a:lnTo>
                        <a:pt x="189" y="453"/>
                      </a:lnTo>
                      <a:lnTo>
                        <a:pt x="189" y="456"/>
                      </a:lnTo>
                      <a:lnTo>
                        <a:pt x="187" y="458"/>
                      </a:lnTo>
                      <a:lnTo>
                        <a:pt x="187" y="460"/>
                      </a:lnTo>
                      <a:lnTo>
                        <a:pt x="187" y="463"/>
                      </a:lnTo>
                      <a:lnTo>
                        <a:pt x="184" y="468"/>
                      </a:lnTo>
                      <a:lnTo>
                        <a:pt x="184" y="472"/>
                      </a:lnTo>
                      <a:lnTo>
                        <a:pt x="184" y="482"/>
                      </a:lnTo>
                      <a:lnTo>
                        <a:pt x="184" y="489"/>
                      </a:lnTo>
                      <a:lnTo>
                        <a:pt x="187" y="489"/>
                      </a:lnTo>
                      <a:lnTo>
                        <a:pt x="187" y="494"/>
                      </a:lnTo>
                      <a:lnTo>
                        <a:pt x="189" y="498"/>
                      </a:lnTo>
                      <a:lnTo>
                        <a:pt x="189" y="501"/>
                      </a:lnTo>
                      <a:lnTo>
                        <a:pt x="189" y="503"/>
                      </a:lnTo>
                      <a:lnTo>
                        <a:pt x="184" y="508"/>
                      </a:lnTo>
                      <a:lnTo>
                        <a:pt x="182" y="512"/>
                      </a:lnTo>
                      <a:lnTo>
                        <a:pt x="180" y="517"/>
                      </a:lnTo>
                      <a:lnTo>
                        <a:pt x="180" y="520"/>
                      </a:lnTo>
                      <a:lnTo>
                        <a:pt x="180" y="524"/>
                      </a:lnTo>
                      <a:lnTo>
                        <a:pt x="180" y="527"/>
                      </a:lnTo>
                      <a:lnTo>
                        <a:pt x="180" y="534"/>
                      </a:lnTo>
                      <a:lnTo>
                        <a:pt x="182" y="541"/>
                      </a:lnTo>
                      <a:lnTo>
                        <a:pt x="182" y="548"/>
                      </a:lnTo>
                      <a:lnTo>
                        <a:pt x="180" y="548"/>
                      </a:lnTo>
                      <a:lnTo>
                        <a:pt x="175" y="548"/>
                      </a:lnTo>
                      <a:lnTo>
                        <a:pt x="173" y="550"/>
                      </a:lnTo>
                      <a:lnTo>
                        <a:pt x="170" y="553"/>
                      </a:lnTo>
                      <a:lnTo>
                        <a:pt x="170" y="555"/>
                      </a:lnTo>
                      <a:lnTo>
                        <a:pt x="168" y="557"/>
                      </a:lnTo>
                      <a:lnTo>
                        <a:pt x="168" y="560"/>
                      </a:lnTo>
                      <a:lnTo>
                        <a:pt x="168" y="562"/>
                      </a:lnTo>
                      <a:lnTo>
                        <a:pt x="168" y="564"/>
                      </a:lnTo>
                      <a:lnTo>
                        <a:pt x="166" y="569"/>
                      </a:lnTo>
                      <a:lnTo>
                        <a:pt x="161" y="569"/>
                      </a:lnTo>
                      <a:lnTo>
                        <a:pt x="158" y="571"/>
                      </a:lnTo>
                      <a:lnTo>
                        <a:pt x="156" y="574"/>
                      </a:lnTo>
                      <a:lnTo>
                        <a:pt x="154" y="579"/>
                      </a:lnTo>
                      <a:lnTo>
                        <a:pt x="151" y="583"/>
                      </a:lnTo>
                      <a:lnTo>
                        <a:pt x="151" y="586"/>
                      </a:lnTo>
                      <a:lnTo>
                        <a:pt x="147" y="586"/>
                      </a:lnTo>
                      <a:lnTo>
                        <a:pt x="144" y="586"/>
                      </a:lnTo>
                      <a:lnTo>
                        <a:pt x="142" y="581"/>
                      </a:lnTo>
                      <a:lnTo>
                        <a:pt x="142" y="579"/>
                      </a:lnTo>
                      <a:lnTo>
                        <a:pt x="140" y="574"/>
                      </a:lnTo>
                      <a:lnTo>
                        <a:pt x="137" y="571"/>
                      </a:lnTo>
                      <a:lnTo>
                        <a:pt x="135" y="569"/>
                      </a:lnTo>
                      <a:lnTo>
                        <a:pt x="130" y="564"/>
                      </a:lnTo>
                      <a:lnTo>
                        <a:pt x="128" y="560"/>
                      </a:lnTo>
                      <a:lnTo>
                        <a:pt x="128" y="557"/>
                      </a:lnTo>
                      <a:lnTo>
                        <a:pt x="125" y="557"/>
                      </a:lnTo>
                      <a:lnTo>
                        <a:pt x="128" y="555"/>
                      </a:lnTo>
                      <a:lnTo>
                        <a:pt x="128" y="553"/>
                      </a:lnTo>
                      <a:lnTo>
                        <a:pt x="130" y="553"/>
                      </a:lnTo>
                      <a:lnTo>
                        <a:pt x="130" y="550"/>
                      </a:lnTo>
                      <a:lnTo>
                        <a:pt x="130" y="548"/>
                      </a:lnTo>
                      <a:lnTo>
                        <a:pt x="130" y="546"/>
                      </a:lnTo>
                      <a:lnTo>
                        <a:pt x="123" y="543"/>
                      </a:lnTo>
                      <a:lnTo>
                        <a:pt x="123" y="541"/>
                      </a:lnTo>
                      <a:lnTo>
                        <a:pt x="121" y="538"/>
                      </a:lnTo>
                      <a:lnTo>
                        <a:pt x="121" y="536"/>
                      </a:lnTo>
                      <a:lnTo>
                        <a:pt x="121" y="531"/>
                      </a:lnTo>
                      <a:lnTo>
                        <a:pt x="118" y="527"/>
                      </a:lnTo>
                      <a:lnTo>
                        <a:pt x="118" y="524"/>
                      </a:lnTo>
                      <a:lnTo>
                        <a:pt x="116" y="522"/>
                      </a:lnTo>
                      <a:lnTo>
                        <a:pt x="114" y="517"/>
                      </a:lnTo>
                      <a:lnTo>
                        <a:pt x="111" y="515"/>
                      </a:lnTo>
                      <a:lnTo>
                        <a:pt x="107" y="510"/>
                      </a:lnTo>
                      <a:lnTo>
                        <a:pt x="104" y="505"/>
                      </a:lnTo>
                      <a:lnTo>
                        <a:pt x="102" y="501"/>
                      </a:lnTo>
                      <a:lnTo>
                        <a:pt x="102" y="494"/>
                      </a:lnTo>
                      <a:lnTo>
                        <a:pt x="102" y="489"/>
                      </a:lnTo>
                      <a:lnTo>
                        <a:pt x="99" y="484"/>
                      </a:lnTo>
                      <a:lnTo>
                        <a:pt x="99" y="479"/>
                      </a:lnTo>
                      <a:lnTo>
                        <a:pt x="99" y="475"/>
                      </a:lnTo>
                      <a:lnTo>
                        <a:pt x="97" y="470"/>
                      </a:lnTo>
                      <a:lnTo>
                        <a:pt x="97" y="465"/>
                      </a:lnTo>
                      <a:lnTo>
                        <a:pt x="95" y="463"/>
                      </a:lnTo>
                      <a:lnTo>
                        <a:pt x="95" y="458"/>
                      </a:lnTo>
                      <a:lnTo>
                        <a:pt x="92" y="453"/>
                      </a:lnTo>
                      <a:lnTo>
                        <a:pt x="90" y="449"/>
                      </a:lnTo>
                      <a:lnTo>
                        <a:pt x="88" y="446"/>
                      </a:lnTo>
                      <a:lnTo>
                        <a:pt x="85" y="442"/>
                      </a:lnTo>
                      <a:lnTo>
                        <a:pt x="83" y="437"/>
                      </a:lnTo>
                      <a:lnTo>
                        <a:pt x="83" y="435"/>
                      </a:lnTo>
                      <a:lnTo>
                        <a:pt x="83" y="430"/>
                      </a:lnTo>
                      <a:lnTo>
                        <a:pt x="83" y="427"/>
                      </a:lnTo>
                      <a:lnTo>
                        <a:pt x="83" y="423"/>
                      </a:lnTo>
                      <a:lnTo>
                        <a:pt x="83" y="420"/>
                      </a:lnTo>
                      <a:lnTo>
                        <a:pt x="81" y="411"/>
                      </a:lnTo>
                      <a:lnTo>
                        <a:pt x="78" y="399"/>
                      </a:lnTo>
                      <a:lnTo>
                        <a:pt x="76" y="390"/>
                      </a:lnTo>
                      <a:lnTo>
                        <a:pt x="76" y="387"/>
                      </a:lnTo>
                      <a:lnTo>
                        <a:pt x="73" y="383"/>
                      </a:lnTo>
                      <a:lnTo>
                        <a:pt x="73" y="380"/>
                      </a:lnTo>
                      <a:lnTo>
                        <a:pt x="73" y="378"/>
                      </a:lnTo>
                      <a:lnTo>
                        <a:pt x="73" y="375"/>
                      </a:lnTo>
                      <a:lnTo>
                        <a:pt x="76" y="373"/>
                      </a:lnTo>
                      <a:lnTo>
                        <a:pt x="73" y="371"/>
                      </a:lnTo>
                      <a:lnTo>
                        <a:pt x="71" y="366"/>
                      </a:lnTo>
                      <a:lnTo>
                        <a:pt x="69" y="361"/>
                      </a:lnTo>
                      <a:lnTo>
                        <a:pt x="69" y="359"/>
                      </a:lnTo>
                      <a:lnTo>
                        <a:pt x="69" y="354"/>
                      </a:lnTo>
                      <a:lnTo>
                        <a:pt x="69" y="352"/>
                      </a:lnTo>
                      <a:lnTo>
                        <a:pt x="71" y="349"/>
                      </a:lnTo>
                      <a:lnTo>
                        <a:pt x="71" y="347"/>
                      </a:lnTo>
                      <a:lnTo>
                        <a:pt x="73" y="345"/>
                      </a:lnTo>
                      <a:lnTo>
                        <a:pt x="73" y="340"/>
                      </a:lnTo>
                      <a:lnTo>
                        <a:pt x="76" y="340"/>
                      </a:lnTo>
                      <a:lnTo>
                        <a:pt x="76" y="338"/>
                      </a:lnTo>
                      <a:lnTo>
                        <a:pt x="76" y="333"/>
                      </a:lnTo>
                      <a:lnTo>
                        <a:pt x="73" y="331"/>
                      </a:lnTo>
                      <a:lnTo>
                        <a:pt x="71" y="328"/>
                      </a:lnTo>
                      <a:lnTo>
                        <a:pt x="71" y="326"/>
                      </a:lnTo>
                      <a:lnTo>
                        <a:pt x="71" y="323"/>
                      </a:lnTo>
                      <a:lnTo>
                        <a:pt x="71" y="321"/>
                      </a:lnTo>
                      <a:lnTo>
                        <a:pt x="71" y="319"/>
                      </a:lnTo>
                      <a:lnTo>
                        <a:pt x="73" y="316"/>
                      </a:lnTo>
                      <a:lnTo>
                        <a:pt x="71" y="316"/>
                      </a:lnTo>
                      <a:lnTo>
                        <a:pt x="69" y="314"/>
                      </a:lnTo>
                      <a:lnTo>
                        <a:pt x="69" y="312"/>
                      </a:lnTo>
                      <a:lnTo>
                        <a:pt x="69" y="309"/>
                      </a:lnTo>
                      <a:lnTo>
                        <a:pt x="69" y="307"/>
                      </a:lnTo>
                      <a:lnTo>
                        <a:pt x="71" y="307"/>
                      </a:lnTo>
                      <a:lnTo>
                        <a:pt x="71" y="305"/>
                      </a:lnTo>
                      <a:lnTo>
                        <a:pt x="71" y="302"/>
                      </a:lnTo>
                      <a:lnTo>
                        <a:pt x="64" y="307"/>
                      </a:lnTo>
                      <a:lnTo>
                        <a:pt x="62" y="309"/>
                      </a:lnTo>
                      <a:lnTo>
                        <a:pt x="62" y="312"/>
                      </a:lnTo>
                      <a:lnTo>
                        <a:pt x="62" y="314"/>
                      </a:lnTo>
                      <a:lnTo>
                        <a:pt x="64" y="316"/>
                      </a:lnTo>
                      <a:lnTo>
                        <a:pt x="64" y="319"/>
                      </a:lnTo>
                      <a:lnTo>
                        <a:pt x="64" y="321"/>
                      </a:lnTo>
                      <a:lnTo>
                        <a:pt x="64" y="323"/>
                      </a:lnTo>
                      <a:lnTo>
                        <a:pt x="62" y="326"/>
                      </a:lnTo>
                      <a:lnTo>
                        <a:pt x="62" y="328"/>
                      </a:lnTo>
                      <a:lnTo>
                        <a:pt x="59" y="328"/>
                      </a:lnTo>
                      <a:lnTo>
                        <a:pt x="59" y="331"/>
                      </a:lnTo>
                      <a:lnTo>
                        <a:pt x="57" y="333"/>
                      </a:lnTo>
                      <a:lnTo>
                        <a:pt x="52" y="333"/>
                      </a:lnTo>
                      <a:lnTo>
                        <a:pt x="45" y="335"/>
                      </a:lnTo>
                      <a:lnTo>
                        <a:pt x="38" y="340"/>
                      </a:lnTo>
                      <a:lnTo>
                        <a:pt x="36" y="335"/>
                      </a:lnTo>
                      <a:lnTo>
                        <a:pt x="33" y="333"/>
                      </a:lnTo>
                      <a:lnTo>
                        <a:pt x="29" y="331"/>
                      </a:lnTo>
                      <a:lnTo>
                        <a:pt x="26" y="326"/>
                      </a:lnTo>
                      <a:lnTo>
                        <a:pt x="24" y="323"/>
                      </a:lnTo>
                      <a:lnTo>
                        <a:pt x="21" y="319"/>
                      </a:lnTo>
                      <a:lnTo>
                        <a:pt x="19" y="316"/>
                      </a:lnTo>
                      <a:lnTo>
                        <a:pt x="17" y="312"/>
                      </a:lnTo>
                      <a:lnTo>
                        <a:pt x="14" y="312"/>
                      </a:lnTo>
                      <a:lnTo>
                        <a:pt x="14" y="309"/>
                      </a:lnTo>
                      <a:lnTo>
                        <a:pt x="17" y="307"/>
                      </a:lnTo>
                      <a:lnTo>
                        <a:pt x="17" y="305"/>
                      </a:lnTo>
                      <a:lnTo>
                        <a:pt x="19" y="305"/>
                      </a:lnTo>
                      <a:lnTo>
                        <a:pt x="21" y="305"/>
                      </a:lnTo>
                      <a:lnTo>
                        <a:pt x="24" y="305"/>
                      </a:lnTo>
                      <a:lnTo>
                        <a:pt x="26" y="305"/>
                      </a:lnTo>
                      <a:lnTo>
                        <a:pt x="29" y="305"/>
                      </a:lnTo>
                      <a:lnTo>
                        <a:pt x="29" y="302"/>
                      </a:lnTo>
                      <a:lnTo>
                        <a:pt x="31" y="302"/>
                      </a:lnTo>
                      <a:lnTo>
                        <a:pt x="33" y="302"/>
                      </a:lnTo>
                      <a:lnTo>
                        <a:pt x="36" y="300"/>
                      </a:lnTo>
                      <a:lnTo>
                        <a:pt x="36" y="295"/>
                      </a:lnTo>
                      <a:lnTo>
                        <a:pt x="38" y="293"/>
                      </a:lnTo>
                      <a:lnTo>
                        <a:pt x="40" y="288"/>
                      </a:lnTo>
                      <a:lnTo>
                        <a:pt x="43" y="283"/>
                      </a:lnTo>
                      <a:lnTo>
                        <a:pt x="38" y="288"/>
                      </a:lnTo>
                      <a:lnTo>
                        <a:pt x="33" y="290"/>
                      </a:lnTo>
                      <a:lnTo>
                        <a:pt x="31" y="290"/>
                      </a:lnTo>
                      <a:lnTo>
                        <a:pt x="29" y="293"/>
                      </a:lnTo>
                      <a:lnTo>
                        <a:pt x="26" y="293"/>
                      </a:lnTo>
                      <a:lnTo>
                        <a:pt x="24" y="293"/>
                      </a:lnTo>
                      <a:lnTo>
                        <a:pt x="19" y="290"/>
                      </a:lnTo>
                      <a:lnTo>
                        <a:pt x="14" y="290"/>
                      </a:lnTo>
                      <a:lnTo>
                        <a:pt x="7" y="288"/>
                      </a:lnTo>
                      <a:lnTo>
                        <a:pt x="7" y="283"/>
                      </a:lnTo>
                      <a:lnTo>
                        <a:pt x="7" y="281"/>
                      </a:lnTo>
                      <a:lnTo>
                        <a:pt x="7" y="279"/>
                      </a:lnTo>
                      <a:lnTo>
                        <a:pt x="5" y="276"/>
                      </a:lnTo>
                      <a:lnTo>
                        <a:pt x="5" y="274"/>
                      </a:lnTo>
                      <a:lnTo>
                        <a:pt x="3" y="274"/>
                      </a:lnTo>
                      <a:lnTo>
                        <a:pt x="0" y="272"/>
                      </a:lnTo>
                      <a:lnTo>
                        <a:pt x="7" y="267"/>
                      </a:lnTo>
                      <a:lnTo>
                        <a:pt x="10" y="257"/>
                      </a:lnTo>
                      <a:lnTo>
                        <a:pt x="19" y="255"/>
                      </a:lnTo>
                      <a:lnTo>
                        <a:pt x="29" y="250"/>
                      </a:lnTo>
                      <a:lnTo>
                        <a:pt x="26" y="241"/>
                      </a:lnTo>
                      <a:lnTo>
                        <a:pt x="19" y="234"/>
                      </a:lnTo>
                      <a:lnTo>
                        <a:pt x="19" y="229"/>
                      </a:lnTo>
                      <a:lnTo>
                        <a:pt x="24" y="222"/>
                      </a:lnTo>
                      <a:lnTo>
                        <a:pt x="14" y="210"/>
                      </a:lnTo>
                      <a:lnTo>
                        <a:pt x="21" y="205"/>
                      </a:lnTo>
                      <a:lnTo>
                        <a:pt x="26" y="198"/>
                      </a:lnTo>
                      <a:lnTo>
                        <a:pt x="29" y="194"/>
                      </a:lnTo>
                      <a:lnTo>
                        <a:pt x="36" y="198"/>
                      </a:lnTo>
                      <a:lnTo>
                        <a:pt x="40" y="191"/>
                      </a:lnTo>
                      <a:lnTo>
                        <a:pt x="47" y="184"/>
                      </a:lnTo>
                      <a:lnTo>
                        <a:pt x="52" y="177"/>
                      </a:lnTo>
                      <a:lnTo>
                        <a:pt x="57" y="170"/>
                      </a:lnTo>
                      <a:lnTo>
                        <a:pt x="66" y="163"/>
                      </a:lnTo>
                      <a:lnTo>
                        <a:pt x="71" y="158"/>
                      </a:lnTo>
                      <a:lnTo>
                        <a:pt x="76" y="151"/>
                      </a:lnTo>
                      <a:lnTo>
                        <a:pt x="83" y="146"/>
                      </a:lnTo>
                      <a:lnTo>
                        <a:pt x="83" y="137"/>
                      </a:lnTo>
                      <a:lnTo>
                        <a:pt x="85" y="127"/>
                      </a:lnTo>
                      <a:lnTo>
                        <a:pt x="92" y="120"/>
                      </a:lnTo>
                      <a:lnTo>
                        <a:pt x="95" y="113"/>
                      </a:lnTo>
                      <a:lnTo>
                        <a:pt x="95" y="106"/>
                      </a:lnTo>
                      <a:lnTo>
                        <a:pt x="88" y="97"/>
                      </a:lnTo>
                      <a:lnTo>
                        <a:pt x="81" y="94"/>
                      </a:lnTo>
                      <a:lnTo>
                        <a:pt x="78" y="90"/>
                      </a:lnTo>
                      <a:lnTo>
                        <a:pt x="71" y="73"/>
                      </a:lnTo>
                      <a:lnTo>
                        <a:pt x="81" y="50"/>
                      </a:lnTo>
                      <a:lnTo>
                        <a:pt x="66" y="33"/>
                      </a:lnTo>
                      <a:lnTo>
                        <a:pt x="50" y="26"/>
                      </a:lnTo>
                      <a:lnTo>
                        <a:pt x="57" y="9"/>
                      </a:lnTo>
                      <a:lnTo>
                        <a:pt x="66" y="7"/>
                      </a:lnTo>
                      <a:lnTo>
                        <a:pt x="76" y="2"/>
                      </a:lnTo>
                      <a:lnTo>
                        <a:pt x="88" y="5"/>
                      </a:lnTo>
                      <a:lnTo>
                        <a:pt x="92" y="2"/>
                      </a:lnTo>
                      <a:lnTo>
                        <a:pt x="97" y="0"/>
                      </a:lnTo>
                      <a:lnTo>
                        <a:pt x="104" y="0"/>
                      </a:lnTo>
                      <a:lnTo>
                        <a:pt x="125" y="12"/>
                      </a:lnTo>
                      <a:lnTo>
                        <a:pt x="128" y="16"/>
                      </a:lnTo>
                      <a:lnTo>
                        <a:pt x="135" y="24"/>
                      </a:lnTo>
                      <a:lnTo>
                        <a:pt x="142" y="16"/>
                      </a:lnTo>
                      <a:lnTo>
                        <a:pt x="147" y="14"/>
                      </a:lnTo>
                      <a:lnTo>
                        <a:pt x="151" y="14"/>
                      </a:lnTo>
                      <a:lnTo>
                        <a:pt x="158" y="16"/>
                      </a:lnTo>
                      <a:lnTo>
                        <a:pt x="168" y="16"/>
                      </a:lnTo>
                      <a:lnTo>
                        <a:pt x="170" y="24"/>
                      </a:lnTo>
                      <a:lnTo>
                        <a:pt x="175" y="28"/>
                      </a:lnTo>
                      <a:lnTo>
                        <a:pt x="177" y="35"/>
                      </a:lnTo>
                      <a:lnTo>
                        <a:pt x="173" y="40"/>
                      </a:lnTo>
                      <a:lnTo>
                        <a:pt x="173" y="45"/>
                      </a:lnTo>
                      <a:lnTo>
                        <a:pt x="168" y="50"/>
                      </a:lnTo>
                      <a:lnTo>
                        <a:pt x="163" y="54"/>
                      </a:lnTo>
                      <a:lnTo>
                        <a:pt x="161" y="61"/>
                      </a:lnTo>
                      <a:lnTo>
                        <a:pt x="158" y="66"/>
                      </a:lnTo>
                      <a:lnTo>
                        <a:pt x="154" y="71"/>
                      </a:lnTo>
                      <a:lnTo>
                        <a:pt x="161" y="75"/>
                      </a:lnTo>
                      <a:lnTo>
                        <a:pt x="166" y="83"/>
                      </a:lnTo>
                      <a:lnTo>
                        <a:pt x="163" y="92"/>
                      </a:lnTo>
                      <a:lnTo>
                        <a:pt x="170" y="97"/>
                      </a:lnTo>
                      <a:lnTo>
                        <a:pt x="173" y="97"/>
                      </a:lnTo>
                      <a:lnTo>
                        <a:pt x="173" y="101"/>
                      </a:lnTo>
                      <a:lnTo>
                        <a:pt x="170" y="111"/>
                      </a:lnTo>
                      <a:lnTo>
                        <a:pt x="173" y="113"/>
                      </a:lnTo>
                      <a:lnTo>
                        <a:pt x="168" y="118"/>
                      </a:lnTo>
                      <a:lnTo>
                        <a:pt x="173" y="125"/>
                      </a:lnTo>
                      <a:lnTo>
                        <a:pt x="180" y="127"/>
                      </a:lnTo>
                      <a:lnTo>
                        <a:pt x="184" y="132"/>
                      </a:lnTo>
                      <a:lnTo>
                        <a:pt x="194" y="135"/>
                      </a:lnTo>
                      <a:lnTo>
                        <a:pt x="199" y="139"/>
                      </a:lnTo>
                      <a:lnTo>
                        <a:pt x="206" y="144"/>
                      </a:lnTo>
                      <a:lnTo>
                        <a:pt x="196" y="151"/>
                      </a:lnTo>
                      <a:lnTo>
                        <a:pt x="189" y="161"/>
                      </a:lnTo>
                      <a:lnTo>
                        <a:pt x="192" y="170"/>
                      </a:lnTo>
                      <a:lnTo>
                        <a:pt x="201" y="175"/>
                      </a:lnTo>
                      <a:lnTo>
                        <a:pt x="203" y="179"/>
                      </a:lnTo>
                      <a:lnTo>
                        <a:pt x="210" y="184"/>
                      </a:lnTo>
                      <a:lnTo>
                        <a:pt x="220" y="187"/>
                      </a:lnTo>
                      <a:lnTo>
                        <a:pt x="232" y="194"/>
                      </a:lnTo>
                      <a:lnTo>
                        <a:pt x="241" y="194"/>
                      </a:lnTo>
                      <a:lnTo>
                        <a:pt x="246" y="198"/>
                      </a:lnTo>
                      <a:lnTo>
                        <a:pt x="253" y="205"/>
                      </a:lnTo>
                      <a:lnTo>
                        <a:pt x="260" y="205"/>
                      </a:lnTo>
                      <a:lnTo>
                        <a:pt x="265" y="212"/>
                      </a:lnTo>
                      <a:lnTo>
                        <a:pt x="279" y="212"/>
                      </a:lnTo>
                      <a:lnTo>
                        <a:pt x="291" y="220"/>
                      </a:lnTo>
                      <a:lnTo>
                        <a:pt x="300" y="220"/>
                      </a:lnTo>
                      <a:lnTo>
                        <a:pt x="310" y="222"/>
                      </a:lnTo>
                      <a:lnTo>
                        <a:pt x="317" y="220"/>
                      </a:lnTo>
                      <a:lnTo>
                        <a:pt x="319" y="217"/>
                      </a:lnTo>
                      <a:lnTo>
                        <a:pt x="319" y="212"/>
                      </a:lnTo>
                      <a:lnTo>
                        <a:pt x="314" y="205"/>
                      </a:lnTo>
                      <a:lnTo>
                        <a:pt x="319" y="203"/>
                      </a:lnTo>
                      <a:lnTo>
                        <a:pt x="319" y="191"/>
                      </a:lnTo>
                      <a:lnTo>
                        <a:pt x="324" y="189"/>
                      </a:lnTo>
                      <a:lnTo>
                        <a:pt x="329" y="189"/>
                      </a:lnTo>
                      <a:lnTo>
                        <a:pt x="336" y="198"/>
                      </a:lnTo>
                      <a:lnTo>
                        <a:pt x="336" y="203"/>
                      </a:lnTo>
                      <a:lnTo>
                        <a:pt x="343" y="208"/>
                      </a:lnTo>
                      <a:lnTo>
                        <a:pt x="347" y="208"/>
                      </a:lnTo>
                      <a:lnTo>
                        <a:pt x="355" y="205"/>
                      </a:lnTo>
                      <a:lnTo>
                        <a:pt x="364" y="208"/>
                      </a:lnTo>
                      <a:lnTo>
                        <a:pt x="378" y="208"/>
                      </a:lnTo>
                      <a:lnTo>
                        <a:pt x="383" y="205"/>
                      </a:lnTo>
                      <a:lnTo>
                        <a:pt x="383" y="198"/>
                      </a:lnTo>
                      <a:lnTo>
                        <a:pt x="381" y="187"/>
                      </a:lnTo>
                      <a:lnTo>
                        <a:pt x="390" y="184"/>
                      </a:lnTo>
                      <a:lnTo>
                        <a:pt x="397" y="182"/>
                      </a:lnTo>
                      <a:lnTo>
                        <a:pt x="404" y="177"/>
                      </a:lnTo>
                      <a:lnTo>
                        <a:pt x="411" y="175"/>
                      </a:lnTo>
                      <a:lnTo>
                        <a:pt x="418" y="177"/>
                      </a:lnTo>
                      <a:lnTo>
                        <a:pt x="423" y="172"/>
                      </a:lnTo>
                      <a:lnTo>
                        <a:pt x="430" y="172"/>
                      </a:lnTo>
                      <a:lnTo>
                        <a:pt x="437" y="177"/>
                      </a:lnTo>
                      <a:lnTo>
                        <a:pt x="437" y="184"/>
                      </a:lnTo>
                      <a:lnTo>
                        <a:pt x="442" y="189"/>
                      </a:lnTo>
                      <a:lnTo>
                        <a:pt x="447" y="187"/>
                      </a:lnTo>
                      <a:lnTo>
                        <a:pt x="451" y="189"/>
                      </a:lnTo>
                      <a:lnTo>
                        <a:pt x="456" y="191"/>
                      </a:lnTo>
                      <a:lnTo>
                        <a:pt x="461" y="194"/>
                      </a:lnTo>
                      <a:lnTo>
                        <a:pt x="466" y="198"/>
                      </a:lnTo>
                      <a:lnTo>
                        <a:pt x="466" y="203"/>
                      </a:lnTo>
                      <a:lnTo>
                        <a:pt x="466" y="215"/>
                      </a:lnTo>
                      <a:lnTo>
                        <a:pt x="461" y="224"/>
                      </a:lnTo>
                      <a:lnTo>
                        <a:pt x="454" y="222"/>
                      </a:lnTo>
                      <a:lnTo>
                        <a:pt x="444" y="222"/>
                      </a:lnTo>
                      <a:lnTo>
                        <a:pt x="440" y="234"/>
                      </a:lnTo>
                      <a:lnTo>
                        <a:pt x="440" y="238"/>
                      </a:lnTo>
                      <a:lnTo>
                        <a:pt x="435" y="246"/>
                      </a:lnTo>
                      <a:lnTo>
                        <a:pt x="430" y="253"/>
                      </a:lnTo>
                      <a:lnTo>
                        <a:pt x="423" y="255"/>
                      </a:lnTo>
                      <a:lnTo>
                        <a:pt x="421" y="257"/>
                      </a:lnTo>
                      <a:lnTo>
                        <a:pt x="423" y="260"/>
                      </a:lnTo>
                      <a:lnTo>
                        <a:pt x="423" y="264"/>
                      </a:lnTo>
                      <a:lnTo>
                        <a:pt x="418" y="274"/>
                      </a:lnTo>
                      <a:lnTo>
                        <a:pt x="414" y="283"/>
                      </a:lnTo>
                      <a:lnTo>
                        <a:pt x="404" y="279"/>
                      </a:lnTo>
                      <a:lnTo>
                        <a:pt x="404" y="293"/>
                      </a:lnTo>
                      <a:lnTo>
                        <a:pt x="406" y="300"/>
                      </a:lnTo>
                      <a:lnTo>
                        <a:pt x="409" y="307"/>
                      </a:lnTo>
                      <a:lnTo>
                        <a:pt x="406" y="312"/>
                      </a:lnTo>
                      <a:lnTo>
                        <a:pt x="406" y="316"/>
                      </a:lnTo>
                      <a:lnTo>
                        <a:pt x="402" y="321"/>
                      </a:lnTo>
                      <a:lnTo>
                        <a:pt x="397" y="316"/>
                      </a:lnTo>
                      <a:lnTo>
                        <a:pt x="392" y="319"/>
                      </a:lnTo>
                      <a:lnTo>
                        <a:pt x="392" y="312"/>
                      </a:lnTo>
                      <a:lnTo>
                        <a:pt x="392" y="302"/>
                      </a:lnTo>
                      <a:lnTo>
                        <a:pt x="383" y="290"/>
                      </a:lnTo>
                      <a:lnTo>
                        <a:pt x="383" y="298"/>
                      </a:lnTo>
                      <a:lnTo>
                        <a:pt x="376" y="298"/>
                      </a:lnTo>
                      <a:lnTo>
                        <a:pt x="373" y="293"/>
                      </a:lnTo>
                      <a:lnTo>
                        <a:pt x="376" y="281"/>
                      </a:lnTo>
                      <a:lnTo>
                        <a:pt x="381" y="274"/>
                      </a:lnTo>
                      <a:lnTo>
                        <a:pt x="381" y="272"/>
                      </a:lnTo>
                      <a:lnTo>
                        <a:pt x="381" y="269"/>
                      </a:lnTo>
                      <a:lnTo>
                        <a:pt x="383" y="267"/>
                      </a:lnTo>
                      <a:lnTo>
                        <a:pt x="383" y="264"/>
                      </a:lnTo>
                      <a:lnTo>
                        <a:pt x="381" y="257"/>
                      </a:lnTo>
                      <a:lnTo>
                        <a:pt x="390" y="250"/>
                      </a:lnTo>
                      <a:lnTo>
                        <a:pt x="378" y="250"/>
                      </a:lnTo>
                      <a:lnTo>
                        <a:pt x="371" y="253"/>
                      </a:lnTo>
                      <a:lnTo>
                        <a:pt x="362" y="255"/>
                      </a:lnTo>
                      <a:lnTo>
                        <a:pt x="350" y="255"/>
                      </a:lnTo>
                      <a:lnTo>
                        <a:pt x="345" y="255"/>
                      </a:lnTo>
                      <a:lnTo>
                        <a:pt x="345" y="241"/>
                      </a:lnTo>
                      <a:lnTo>
                        <a:pt x="345" y="231"/>
                      </a:lnTo>
                      <a:lnTo>
                        <a:pt x="340" y="229"/>
                      </a:lnTo>
                      <a:lnTo>
                        <a:pt x="333" y="229"/>
                      </a:lnTo>
                      <a:lnTo>
                        <a:pt x="324" y="222"/>
                      </a:lnTo>
                      <a:lnTo>
                        <a:pt x="319" y="229"/>
                      </a:lnTo>
                      <a:lnTo>
                        <a:pt x="326" y="238"/>
                      </a:lnTo>
                      <a:lnTo>
                        <a:pt x="324" y="246"/>
                      </a:lnTo>
                      <a:lnTo>
                        <a:pt x="317" y="248"/>
                      </a:lnTo>
                      <a:lnTo>
                        <a:pt x="310" y="253"/>
                      </a:lnTo>
                      <a:lnTo>
                        <a:pt x="312" y="264"/>
                      </a:lnTo>
                      <a:lnTo>
                        <a:pt x="312" y="269"/>
                      </a:lnTo>
                      <a:lnTo>
                        <a:pt x="321" y="272"/>
                      </a:lnTo>
                      <a:lnTo>
                        <a:pt x="326" y="279"/>
                      </a:lnTo>
                      <a:lnTo>
                        <a:pt x="324" y="290"/>
                      </a:lnTo>
                      <a:lnTo>
                        <a:pt x="329" y="295"/>
                      </a:lnTo>
                      <a:lnTo>
                        <a:pt x="329" y="307"/>
                      </a:lnTo>
                      <a:lnTo>
                        <a:pt x="324" y="314"/>
                      </a:lnTo>
                      <a:lnTo>
                        <a:pt x="326" y="326"/>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52" name="China">
                  <a:extLst>
                    <a:ext uri="{FF2B5EF4-FFF2-40B4-BE49-F238E27FC236}">
                      <a16:creationId xmlns:a16="http://schemas.microsoft.com/office/drawing/2014/main" id="{5C8DAA77-4FFA-CCEA-CAAD-BD3C4C5CE875}"/>
                    </a:ext>
                  </a:extLst>
                </p:cNvPr>
                <p:cNvGrpSpPr/>
                <p:nvPr/>
              </p:nvGrpSpPr>
              <p:grpSpPr>
                <a:xfrm>
                  <a:off x="4179932" y="2052642"/>
                  <a:ext cx="999055" cy="797027"/>
                  <a:chOff x="6147237" y="1425128"/>
                  <a:chExt cx="2668817" cy="2134523"/>
                </a:xfrm>
                <a:solidFill>
                  <a:schemeClr val="bg2"/>
                </a:solidFill>
              </p:grpSpPr>
              <p:sp>
                <p:nvSpPr>
                  <p:cNvPr id="88" name="Freeform 1914">
                    <a:extLst>
                      <a:ext uri="{FF2B5EF4-FFF2-40B4-BE49-F238E27FC236}">
                        <a16:creationId xmlns:a16="http://schemas.microsoft.com/office/drawing/2014/main" id="{0A9DF9CD-80AE-43FA-5655-055B903CB20C}"/>
                      </a:ext>
                    </a:extLst>
                  </p:cNvPr>
                  <p:cNvSpPr>
                    <a:spLocks/>
                  </p:cNvSpPr>
                  <p:nvPr/>
                </p:nvSpPr>
                <p:spPr bwMode="auto">
                  <a:xfrm>
                    <a:off x="7689306" y="3446435"/>
                    <a:ext cx="118996" cy="113216"/>
                  </a:xfrm>
                  <a:custGeom>
                    <a:avLst/>
                    <a:gdLst>
                      <a:gd name="T0" fmla="*/ 44450 w 43"/>
                      <a:gd name="T1" fmla="*/ 0 h 41"/>
                      <a:gd name="T2" fmla="*/ 41275 w 43"/>
                      <a:gd name="T3" fmla="*/ 4763 h 41"/>
                      <a:gd name="T4" fmla="*/ 33338 w 43"/>
                      <a:gd name="T5" fmla="*/ 4763 h 41"/>
                      <a:gd name="T6" fmla="*/ 30163 w 43"/>
                      <a:gd name="T7" fmla="*/ 7938 h 41"/>
                      <a:gd name="T8" fmla="*/ 22225 w 43"/>
                      <a:gd name="T9" fmla="*/ 12700 h 41"/>
                      <a:gd name="T10" fmla="*/ 7938 w 43"/>
                      <a:gd name="T11" fmla="*/ 23813 h 41"/>
                      <a:gd name="T12" fmla="*/ 0 w 43"/>
                      <a:gd name="T13" fmla="*/ 30163 h 41"/>
                      <a:gd name="T14" fmla="*/ 3175 w 43"/>
                      <a:gd name="T15" fmla="*/ 41275 h 41"/>
                      <a:gd name="T16" fmla="*/ 7938 w 43"/>
                      <a:gd name="T17" fmla="*/ 57150 h 41"/>
                      <a:gd name="T18" fmla="*/ 11113 w 43"/>
                      <a:gd name="T19" fmla="*/ 57150 h 41"/>
                      <a:gd name="T20" fmla="*/ 11113 w 43"/>
                      <a:gd name="T21" fmla="*/ 60325 h 41"/>
                      <a:gd name="T22" fmla="*/ 14288 w 43"/>
                      <a:gd name="T23" fmla="*/ 65088 h 41"/>
                      <a:gd name="T24" fmla="*/ 19050 w 43"/>
                      <a:gd name="T25" fmla="*/ 65088 h 41"/>
                      <a:gd name="T26" fmla="*/ 19050 w 43"/>
                      <a:gd name="T27" fmla="*/ 65088 h 41"/>
                      <a:gd name="T28" fmla="*/ 26988 w 43"/>
                      <a:gd name="T29" fmla="*/ 65088 h 41"/>
                      <a:gd name="T30" fmla="*/ 30163 w 43"/>
                      <a:gd name="T31" fmla="*/ 65088 h 41"/>
                      <a:gd name="T32" fmla="*/ 33338 w 43"/>
                      <a:gd name="T33" fmla="*/ 65088 h 41"/>
                      <a:gd name="T34" fmla="*/ 38100 w 43"/>
                      <a:gd name="T35" fmla="*/ 65088 h 41"/>
                      <a:gd name="T36" fmla="*/ 41275 w 43"/>
                      <a:gd name="T37" fmla="*/ 65088 h 41"/>
                      <a:gd name="T38" fmla="*/ 41275 w 43"/>
                      <a:gd name="T39" fmla="*/ 60325 h 41"/>
                      <a:gd name="T40" fmla="*/ 44450 w 43"/>
                      <a:gd name="T41" fmla="*/ 60325 h 41"/>
                      <a:gd name="T42" fmla="*/ 49213 w 43"/>
                      <a:gd name="T43" fmla="*/ 57150 h 41"/>
                      <a:gd name="T44" fmla="*/ 49213 w 43"/>
                      <a:gd name="T45" fmla="*/ 53975 h 41"/>
                      <a:gd name="T46" fmla="*/ 52388 w 43"/>
                      <a:gd name="T47" fmla="*/ 49213 h 41"/>
                      <a:gd name="T48" fmla="*/ 52388 w 43"/>
                      <a:gd name="T49" fmla="*/ 49213 h 41"/>
                      <a:gd name="T50" fmla="*/ 55563 w 43"/>
                      <a:gd name="T51" fmla="*/ 34925 h 41"/>
                      <a:gd name="T52" fmla="*/ 60325 w 43"/>
                      <a:gd name="T53" fmla="*/ 15875 h 41"/>
                      <a:gd name="T54" fmla="*/ 63500 w 43"/>
                      <a:gd name="T55" fmla="*/ 19050 h 41"/>
                      <a:gd name="T56" fmla="*/ 63500 w 43"/>
                      <a:gd name="T57" fmla="*/ 19050 h 41"/>
                      <a:gd name="T58" fmla="*/ 68263 w 43"/>
                      <a:gd name="T59" fmla="*/ 19050 h 41"/>
                      <a:gd name="T60" fmla="*/ 68263 w 43"/>
                      <a:gd name="T61" fmla="*/ 15875 h 41"/>
                      <a:gd name="T62" fmla="*/ 68263 w 43"/>
                      <a:gd name="T63" fmla="*/ 15875 h 41"/>
                      <a:gd name="T64" fmla="*/ 68263 w 43"/>
                      <a:gd name="T65" fmla="*/ 15875 h 41"/>
                      <a:gd name="T66" fmla="*/ 68263 w 43"/>
                      <a:gd name="T67" fmla="*/ 12700 h 41"/>
                      <a:gd name="T68" fmla="*/ 68263 w 43"/>
                      <a:gd name="T69" fmla="*/ 12700 h 41"/>
                      <a:gd name="T70" fmla="*/ 68263 w 43"/>
                      <a:gd name="T71" fmla="*/ 7938 h 41"/>
                      <a:gd name="T72" fmla="*/ 68263 w 43"/>
                      <a:gd name="T73" fmla="*/ 7938 h 41"/>
                      <a:gd name="T74" fmla="*/ 63500 w 43"/>
                      <a:gd name="T75" fmla="*/ 4763 h 41"/>
                      <a:gd name="T76" fmla="*/ 63500 w 43"/>
                      <a:gd name="T77" fmla="*/ 4763 h 41"/>
                      <a:gd name="T78" fmla="*/ 60325 w 43"/>
                      <a:gd name="T79" fmla="*/ 4763 h 41"/>
                      <a:gd name="T80" fmla="*/ 55563 w 43"/>
                      <a:gd name="T81" fmla="*/ 0 h 41"/>
                      <a:gd name="T82" fmla="*/ 52388 w 43"/>
                      <a:gd name="T83" fmla="*/ 0 h 41"/>
                      <a:gd name="T84" fmla="*/ 44450 w 43"/>
                      <a:gd name="T85" fmla="*/ 0 h 41"/>
                      <a:gd name="T86" fmla="*/ 44450 w 43"/>
                      <a:gd name="T87" fmla="*/ 0 h 41"/>
                      <a:gd name="T88" fmla="*/ 44450 w 43"/>
                      <a:gd name="T89" fmla="*/ 0 h 41"/>
                      <a:gd name="T90" fmla="*/ 44450 w 43"/>
                      <a:gd name="T91" fmla="*/ 0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
                      <a:gd name="T139" fmla="*/ 0 h 41"/>
                      <a:gd name="T140" fmla="*/ 43 w 43"/>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 h="41">
                        <a:moveTo>
                          <a:pt x="28" y="0"/>
                        </a:moveTo>
                        <a:lnTo>
                          <a:pt x="26" y="3"/>
                        </a:lnTo>
                        <a:lnTo>
                          <a:pt x="21" y="3"/>
                        </a:lnTo>
                        <a:lnTo>
                          <a:pt x="19" y="5"/>
                        </a:lnTo>
                        <a:lnTo>
                          <a:pt x="14" y="8"/>
                        </a:lnTo>
                        <a:lnTo>
                          <a:pt x="5" y="15"/>
                        </a:lnTo>
                        <a:lnTo>
                          <a:pt x="0" y="19"/>
                        </a:lnTo>
                        <a:lnTo>
                          <a:pt x="2" y="26"/>
                        </a:lnTo>
                        <a:lnTo>
                          <a:pt x="5" y="36"/>
                        </a:lnTo>
                        <a:lnTo>
                          <a:pt x="7" y="36"/>
                        </a:lnTo>
                        <a:lnTo>
                          <a:pt x="7" y="38"/>
                        </a:lnTo>
                        <a:lnTo>
                          <a:pt x="9" y="41"/>
                        </a:lnTo>
                        <a:lnTo>
                          <a:pt x="12" y="41"/>
                        </a:lnTo>
                        <a:lnTo>
                          <a:pt x="17" y="41"/>
                        </a:lnTo>
                        <a:lnTo>
                          <a:pt x="19" y="41"/>
                        </a:lnTo>
                        <a:lnTo>
                          <a:pt x="21" y="41"/>
                        </a:lnTo>
                        <a:lnTo>
                          <a:pt x="24" y="41"/>
                        </a:lnTo>
                        <a:lnTo>
                          <a:pt x="26" y="41"/>
                        </a:lnTo>
                        <a:lnTo>
                          <a:pt x="26" y="38"/>
                        </a:lnTo>
                        <a:lnTo>
                          <a:pt x="28" y="38"/>
                        </a:lnTo>
                        <a:lnTo>
                          <a:pt x="31" y="36"/>
                        </a:lnTo>
                        <a:lnTo>
                          <a:pt x="31" y="34"/>
                        </a:lnTo>
                        <a:lnTo>
                          <a:pt x="33" y="31"/>
                        </a:lnTo>
                        <a:lnTo>
                          <a:pt x="35" y="22"/>
                        </a:lnTo>
                        <a:lnTo>
                          <a:pt x="38" y="10"/>
                        </a:lnTo>
                        <a:lnTo>
                          <a:pt x="40" y="12"/>
                        </a:lnTo>
                        <a:lnTo>
                          <a:pt x="43" y="12"/>
                        </a:lnTo>
                        <a:lnTo>
                          <a:pt x="43" y="10"/>
                        </a:lnTo>
                        <a:lnTo>
                          <a:pt x="43" y="8"/>
                        </a:lnTo>
                        <a:lnTo>
                          <a:pt x="43" y="5"/>
                        </a:lnTo>
                        <a:lnTo>
                          <a:pt x="40" y="3"/>
                        </a:lnTo>
                        <a:lnTo>
                          <a:pt x="38" y="3"/>
                        </a:lnTo>
                        <a:lnTo>
                          <a:pt x="35" y="0"/>
                        </a:lnTo>
                        <a:lnTo>
                          <a:pt x="33" y="0"/>
                        </a:lnTo>
                        <a:lnTo>
                          <a:pt x="28"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89" name="ChinaMainland">
                    <a:extLst>
                      <a:ext uri="{FF2B5EF4-FFF2-40B4-BE49-F238E27FC236}">
                        <a16:creationId xmlns:a16="http://schemas.microsoft.com/office/drawing/2014/main" id="{63EB02A4-D698-4D67-85FF-0D71E779601D}"/>
                      </a:ext>
                    </a:extLst>
                  </p:cNvPr>
                  <p:cNvSpPr>
                    <a:spLocks/>
                  </p:cNvSpPr>
                  <p:nvPr/>
                </p:nvSpPr>
                <p:spPr bwMode="auto">
                  <a:xfrm>
                    <a:off x="6147237" y="1425128"/>
                    <a:ext cx="2668817" cy="2010264"/>
                  </a:xfrm>
                  <a:custGeom>
                    <a:avLst/>
                    <a:gdLst>
                      <a:gd name="T0" fmla="*/ 1533525 w 969"/>
                      <a:gd name="T1" fmla="*/ 214313 h 728"/>
                      <a:gd name="T2" fmla="*/ 1439863 w 969"/>
                      <a:gd name="T3" fmla="*/ 203200 h 728"/>
                      <a:gd name="T4" fmla="*/ 1343025 w 969"/>
                      <a:gd name="T5" fmla="*/ 76200 h 728"/>
                      <a:gd name="T6" fmla="*/ 1208088 w 969"/>
                      <a:gd name="T7" fmla="*/ 19050 h 728"/>
                      <a:gd name="T8" fmla="*/ 1158875 w 969"/>
                      <a:gd name="T9" fmla="*/ 123825 h 728"/>
                      <a:gd name="T10" fmla="*/ 1144588 w 969"/>
                      <a:gd name="T11" fmla="*/ 142875 h 728"/>
                      <a:gd name="T12" fmla="*/ 1073150 w 969"/>
                      <a:gd name="T13" fmla="*/ 206375 h 728"/>
                      <a:gd name="T14" fmla="*/ 1162050 w 969"/>
                      <a:gd name="T15" fmla="*/ 255588 h 728"/>
                      <a:gd name="T16" fmla="*/ 1087438 w 969"/>
                      <a:gd name="T17" fmla="*/ 277813 h 728"/>
                      <a:gd name="T18" fmla="*/ 952500 w 969"/>
                      <a:gd name="T19" fmla="*/ 363538 h 728"/>
                      <a:gd name="T20" fmla="*/ 757238 w 969"/>
                      <a:gd name="T21" fmla="*/ 434975 h 728"/>
                      <a:gd name="T22" fmla="*/ 555625 w 969"/>
                      <a:gd name="T23" fmla="*/ 349250 h 728"/>
                      <a:gd name="T24" fmla="*/ 442913 w 969"/>
                      <a:gd name="T25" fmla="*/ 233363 h 728"/>
                      <a:gd name="T26" fmla="*/ 300038 w 969"/>
                      <a:gd name="T27" fmla="*/ 214313 h 728"/>
                      <a:gd name="T28" fmla="*/ 173038 w 969"/>
                      <a:gd name="T29" fmla="*/ 327025 h 728"/>
                      <a:gd name="T30" fmla="*/ 139700 w 969"/>
                      <a:gd name="T31" fmla="*/ 428625 h 728"/>
                      <a:gd name="T32" fmla="*/ 98425 w 969"/>
                      <a:gd name="T33" fmla="*/ 450850 h 728"/>
                      <a:gd name="T34" fmla="*/ 79375 w 969"/>
                      <a:gd name="T35" fmla="*/ 481013 h 728"/>
                      <a:gd name="T36" fmla="*/ 38100 w 969"/>
                      <a:gd name="T37" fmla="*/ 481013 h 728"/>
                      <a:gd name="T38" fmla="*/ 0 w 969"/>
                      <a:gd name="T39" fmla="*/ 525463 h 728"/>
                      <a:gd name="T40" fmla="*/ 46038 w 969"/>
                      <a:gd name="T41" fmla="*/ 608013 h 728"/>
                      <a:gd name="T42" fmla="*/ 150813 w 969"/>
                      <a:gd name="T43" fmla="*/ 679450 h 728"/>
                      <a:gd name="T44" fmla="*/ 150813 w 969"/>
                      <a:gd name="T45" fmla="*/ 787400 h 728"/>
                      <a:gd name="T46" fmla="*/ 263525 w 969"/>
                      <a:gd name="T47" fmla="*/ 858838 h 728"/>
                      <a:gd name="T48" fmla="*/ 404813 w 969"/>
                      <a:gd name="T49" fmla="*/ 922338 h 728"/>
                      <a:gd name="T50" fmla="*/ 555625 w 969"/>
                      <a:gd name="T51" fmla="*/ 881063 h 728"/>
                      <a:gd name="T52" fmla="*/ 638175 w 969"/>
                      <a:gd name="T53" fmla="*/ 949325 h 728"/>
                      <a:gd name="T54" fmla="*/ 644525 w 969"/>
                      <a:gd name="T55" fmla="*/ 1039813 h 728"/>
                      <a:gd name="T56" fmla="*/ 704850 w 969"/>
                      <a:gd name="T57" fmla="*/ 1125538 h 728"/>
                      <a:gd name="T58" fmla="*/ 814388 w 969"/>
                      <a:gd name="T59" fmla="*/ 1073150 h 728"/>
                      <a:gd name="T60" fmla="*/ 908050 w 969"/>
                      <a:gd name="T61" fmla="*/ 1109663 h 728"/>
                      <a:gd name="T62" fmla="*/ 933450 w 969"/>
                      <a:gd name="T63" fmla="*/ 1150938 h 728"/>
                      <a:gd name="T64" fmla="*/ 949325 w 969"/>
                      <a:gd name="T65" fmla="*/ 1125538 h 728"/>
                      <a:gd name="T66" fmla="*/ 1009650 w 969"/>
                      <a:gd name="T67" fmla="*/ 1098550 h 728"/>
                      <a:gd name="T68" fmla="*/ 1073150 w 969"/>
                      <a:gd name="T69" fmla="*/ 1081088 h 728"/>
                      <a:gd name="T70" fmla="*/ 1125538 w 969"/>
                      <a:gd name="T71" fmla="*/ 1020763 h 728"/>
                      <a:gd name="T72" fmla="*/ 1147763 w 969"/>
                      <a:gd name="T73" fmla="*/ 1001713 h 728"/>
                      <a:gd name="T74" fmla="*/ 1155700 w 969"/>
                      <a:gd name="T75" fmla="*/ 960438 h 728"/>
                      <a:gd name="T76" fmla="*/ 1189038 w 969"/>
                      <a:gd name="T77" fmla="*/ 919163 h 728"/>
                      <a:gd name="T78" fmla="*/ 1208088 w 969"/>
                      <a:gd name="T79" fmla="*/ 877888 h 728"/>
                      <a:gd name="T80" fmla="*/ 1219200 w 969"/>
                      <a:gd name="T81" fmla="*/ 847725 h 728"/>
                      <a:gd name="T82" fmla="*/ 1196975 w 969"/>
                      <a:gd name="T83" fmla="*/ 828675 h 728"/>
                      <a:gd name="T84" fmla="*/ 1214438 w 969"/>
                      <a:gd name="T85" fmla="*/ 792163 h 728"/>
                      <a:gd name="T86" fmla="*/ 1181100 w 969"/>
                      <a:gd name="T87" fmla="*/ 727075 h 728"/>
                      <a:gd name="T88" fmla="*/ 1169988 w 969"/>
                      <a:gd name="T89" fmla="*/ 712788 h 728"/>
                      <a:gd name="T90" fmla="*/ 1155700 w 969"/>
                      <a:gd name="T91" fmla="*/ 671513 h 728"/>
                      <a:gd name="T92" fmla="*/ 1177925 w 969"/>
                      <a:gd name="T93" fmla="*/ 646113 h 728"/>
                      <a:gd name="T94" fmla="*/ 1241425 w 969"/>
                      <a:gd name="T95" fmla="*/ 600075 h 728"/>
                      <a:gd name="T96" fmla="*/ 1208088 w 969"/>
                      <a:gd name="T97" fmla="*/ 581025 h 728"/>
                      <a:gd name="T98" fmla="*/ 1162050 w 969"/>
                      <a:gd name="T99" fmla="*/ 592138 h 728"/>
                      <a:gd name="T100" fmla="*/ 1120775 w 969"/>
                      <a:gd name="T101" fmla="*/ 528638 h 728"/>
                      <a:gd name="T102" fmla="*/ 1155700 w 969"/>
                      <a:gd name="T103" fmla="*/ 511175 h 728"/>
                      <a:gd name="T104" fmla="*/ 1200150 w 969"/>
                      <a:gd name="T105" fmla="*/ 469900 h 728"/>
                      <a:gd name="T106" fmla="*/ 1211263 w 969"/>
                      <a:gd name="T107" fmla="*/ 522288 h 728"/>
                      <a:gd name="T108" fmla="*/ 1214438 w 969"/>
                      <a:gd name="T109" fmla="*/ 539750 h 728"/>
                      <a:gd name="T110" fmla="*/ 1268413 w 969"/>
                      <a:gd name="T111" fmla="*/ 498475 h 728"/>
                      <a:gd name="T112" fmla="*/ 1350963 w 969"/>
                      <a:gd name="T113" fmla="*/ 431800 h 728"/>
                      <a:gd name="T114" fmla="*/ 1428750 w 969"/>
                      <a:gd name="T115" fmla="*/ 371475 h 728"/>
                      <a:gd name="T116" fmla="*/ 1470025 w 969"/>
                      <a:gd name="T117" fmla="*/ 304800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69"/>
                      <a:gd name="T178" fmla="*/ 0 h 728"/>
                      <a:gd name="T179" fmla="*/ 969 w 969"/>
                      <a:gd name="T180" fmla="*/ 728 h 7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69" h="728">
                        <a:moveTo>
                          <a:pt x="933" y="196"/>
                        </a:moveTo>
                        <a:lnTo>
                          <a:pt x="938" y="199"/>
                        </a:lnTo>
                        <a:lnTo>
                          <a:pt x="940" y="194"/>
                        </a:lnTo>
                        <a:lnTo>
                          <a:pt x="947" y="189"/>
                        </a:lnTo>
                        <a:lnTo>
                          <a:pt x="947" y="185"/>
                        </a:lnTo>
                        <a:lnTo>
                          <a:pt x="952" y="182"/>
                        </a:lnTo>
                        <a:lnTo>
                          <a:pt x="959" y="175"/>
                        </a:lnTo>
                        <a:lnTo>
                          <a:pt x="962" y="168"/>
                        </a:lnTo>
                        <a:lnTo>
                          <a:pt x="964" y="156"/>
                        </a:lnTo>
                        <a:lnTo>
                          <a:pt x="964" y="149"/>
                        </a:lnTo>
                        <a:lnTo>
                          <a:pt x="969" y="147"/>
                        </a:lnTo>
                        <a:lnTo>
                          <a:pt x="969" y="137"/>
                        </a:lnTo>
                        <a:lnTo>
                          <a:pt x="966" y="135"/>
                        </a:lnTo>
                        <a:lnTo>
                          <a:pt x="966" y="128"/>
                        </a:lnTo>
                        <a:lnTo>
                          <a:pt x="969" y="118"/>
                        </a:lnTo>
                        <a:lnTo>
                          <a:pt x="962" y="121"/>
                        </a:lnTo>
                        <a:lnTo>
                          <a:pt x="957" y="125"/>
                        </a:lnTo>
                        <a:lnTo>
                          <a:pt x="952" y="128"/>
                        </a:lnTo>
                        <a:lnTo>
                          <a:pt x="947" y="128"/>
                        </a:lnTo>
                        <a:lnTo>
                          <a:pt x="943" y="133"/>
                        </a:lnTo>
                        <a:lnTo>
                          <a:pt x="936" y="137"/>
                        </a:lnTo>
                        <a:lnTo>
                          <a:pt x="931" y="142"/>
                        </a:lnTo>
                        <a:lnTo>
                          <a:pt x="926" y="142"/>
                        </a:lnTo>
                        <a:lnTo>
                          <a:pt x="919" y="140"/>
                        </a:lnTo>
                        <a:lnTo>
                          <a:pt x="912" y="135"/>
                        </a:lnTo>
                        <a:lnTo>
                          <a:pt x="907" y="128"/>
                        </a:lnTo>
                        <a:lnTo>
                          <a:pt x="910" y="121"/>
                        </a:lnTo>
                        <a:lnTo>
                          <a:pt x="905" y="116"/>
                        </a:lnTo>
                        <a:lnTo>
                          <a:pt x="900" y="109"/>
                        </a:lnTo>
                        <a:lnTo>
                          <a:pt x="895" y="99"/>
                        </a:lnTo>
                        <a:lnTo>
                          <a:pt x="893" y="92"/>
                        </a:lnTo>
                        <a:lnTo>
                          <a:pt x="888" y="88"/>
                        </a:lnTo>
                        <a:lnTo>
                          <a:pt x="879" y="85"/>
                        </a:lnTo>
                        <a:lnTo>
                          <a:pt x="874" y="83"/>
                        </a:lnTo>
                        <a:lnTo>
                          <a:pt x="867" y="83"/>
                        </a:lnTo>
                        <a:lnTo>
                          <a:pt x="862" y="78"/>
                        </a:lnTo>
                        <a:lnTo>
                          <a:pt x="855" y="69"/>
                        </a:lnTo>
                        <a:lnTo>
                          <a:pt x="848" y="57"/>
                        </a:lnTo>
                        <a:lnTo>
                          <a:pt x="846" y="48"/>
                        </a:lnTo>
                        <a:lnTo>
                          <a:pt x="846" y="40"/>
                        </a:lnTo>
                        <a:lnTo>
                          <a:pt x="841" y="33"/>
                        </a:lnTo>
                        <a:lnTo>
                          <a:pt x="836" y="26"/>
                        </a:lnTo>
                        <a:lnTo>
                          <a:pt x="829" y="22"/>
                        </a:lnTo>
                        <a:lnTo>
                          <a:pt x="817" y="19"/>
                        </a:lnTo>
                        <a:lnTo>
                          <a:pt x="810" y="14"/>
                        </a:lnTo>
                        <a:lnTo>
                          <a:pt x="806" y="7"/>
                        </a:lnTo>
                        <a:lnTo>
                          <a:pt x="799" y="3"/>
                        </a:lnTo>
                        <a:lnTo>
                          <a:pt x="789" y="0"/>
                        </a:lnTo>
                        <a:lnTo>
                          <a:pt x="784" y="3"/>
                        </a:lnTo>
                        <a:lnTo>
                          <a:pt x="775" y="7"/>
                        </a:lnTo>
                        <a:lnTo>
                          <a:pt x="765" y="7"/>
                        </a:lnTo>
                        <a:lnTo>
                          <a:pt x="761" y="12"/>
                        </a:lnTo>
                        <a:lnTo>
                          <a:pt x="754" y="17"/>
                        </a:lnTo>
                        <a:lnTo>
                          <a:pt x="747" y="24"/>
                        </a:lnTo>
                        <a:lnTo>
                          <a:pt x="744" y="26"/>
                        </a:lnTo>
                        <a:lnTo>
                          <a:pt x="744" y="31"/>
                        </a:lnTo>
                        <a:lnTo>
                          <a:pt x="749" y="31"/>
                        </a:lnTo>
                        <a:lnTo>
                          <a:pt x="751" y="38"/>
                        </a:lnTo>
                        <a:lnTo>
                          <a:pt x="749" y="45"/>
                        </a:lnTo>
                        <a:lnTo>
                          <a:pt x="744" y="50"/>
                        </a:lnTo>
                        <a:lnTo>
                          <a:pt x="747" y="57"/>
                        </a:lnTo>
                        <a:lnTo>
                          <a:pt x="742" y="66"/>
                        </a:lnTo>
                        <a:lnTo>
                          <a:pt x="737" y="74"/>
                        </a:lnTo>
                        <a:lnTo>
                          <a:pt x="735" y="76"/>
                        </a:lnTo>
                        <a:lnTo>
                          <a:pt x="730" y="78"/>
                        </a:lnTo>
                        <a:lnTo>
                          <a:pt x="730" y="81"/>
                        </a:lnTo>
                        <a:lnTo>
                          <a:pt x="728" y="81"/>
                        </a:lnTo>
                        <a:lnTo>
                          <a:pt x="728" y="83"/>
                        </a:lnTo>
                        <a:lnTo>
                          <a:pt x="730" y="85"/>
                        </a:lnTo>
                        <a:lnTo>
                          <a:pt x="728" y="85"/>
                        </a:lnTo>
                        <a:lnTo>
                          <a:pt x="728" y="88"/>
                        </a:lnTo>
                        <a:lnTo>
                          <a:pt x="725" y="88"/>
                        </a:lnTo>
                        <a:lnTo>
                          <a:pt x="725" y="90"/>
                        </a:lnTo>
                        <a:lnTo>
                          <a:pt x="721" y="90"/>
                        </a:lnTo>
                        <a:lnTo>
                          <a:pt x="718" y="92"/>
                        </a:lnTo>
                        <a:lnTo>
                          <a:pt x="709" y="99"/>
                        </a:lnTo>
                        <a:lnTo>
                          <a:pt x="702" y="95"/>
                        </a:lnTo>
                        <a:lnTo>
                          <a:pt x="692" y="90"/>
                        </a:lnTo>
                        <a:lnTo>
                          <a:pt x="683" y="92"/>
                        </a:lnTo>
                        <a:lnTo>
                          <a:pt x="676" y="111"/>
                        </a:lnTo>
                        <a:lnTo>
                          <a:pt x="678" y="114"/>
                        </a:lnTo>
                        <a:lnTo>
                          <a:pt x="678" y="118"/>
                        </a:lnTo>
                        <a:lnTo>
                          <a:pt x="678" y="121"/>
                        </a:lnTo>
                        <a:lnTo>
                          <a:pt x="678" y="123"/>
                        </a:lnTo>
                        <a:lnTo>
                          <a:pt x="678" y="125"/>
                        </a:lnTo>
                        <a:lnTo>
                          <a:pt x="676" y="130"/>
                        </a:lnTo>
                        <a:lnTo>
                          <a:pt x="673" y="130"/>
                        </a:lnTo>
                        <a:lnTo>
                          <a:pt x="673" y="140"/>
                        </a:lnTo>
                        <a:lnTo>
                          <a:pt x="685" y="142"/>
                        </a:lnTo>
                        <a:lnTo>
                          <a:pt x="697" y="142"/>
                        </a:lnTo>
                        <a:lnTo>
                          <a:pt x="706" y="133"/>
                        </a:lnTo>
                        <a:lnTo>
                          <a:pt x="711" y="133"/>
                        </a:lnTo>
                        <a:lnTo>
                          <a:pt x="714" y="140"/>
                        </a:lnTo>
                        <a:lnTo>
                          <a:pt x="721" y="144"/>
                        </a:lnTo>
                        <a:lnTo>
                          <a:pt x="732" y="149"/>
                        </a:lnTo>
                        <a:lnTo>
                          <a:pt x="740" y="156"/>
                        </a:lnTo>
                        <a:lnTo>
                          <a:pt x="737" y="163"/>
                        </a:lnTo>
                        <a:lnTo>
                          <a:pt x="735" y="163"/>
                        </a:lnTo>
                        <a:lnTo>
                          <a:pt x="732" y="161"/>
                        </a:lnTo>
                        <a:lnTo>
                          <a:pt x="730" y="161"/>
                        </a:lnTo>
                        <a:lnTo>
                          <a:pt x="728" y="163"/>
                        </a:lnTo>
                        <a:lnTo>
                          <a:pt x="725" y="163"/>
                        </a:lnTo>
                        <a:lnTo>
                          <a:pt x="723" y="163"/>
                        </a:lnTo>
                        <a:lnTo>
                          <a:pt x="721" y="163"/>
                        </a:lnTo>
                        <a:lnTo>
                          <a:pt x="718" y="166"/>
                        </a:lnTo>
                        <a:lnTo>
                          <a:pt x="716" y="166"/>
                        </a:lnTo>
                        <a:lnTo>
                          <a:pt x="716" y="168"/>
                        </a:lnTo>
                        <a:lnTo>
                          <a:pt x="714" y="170"/>
                        </a:lnTo>
                        <a:lnTo>
                          <a:pt x="711" y="173"/>
                        </a:lnTo>
                        <a:lnTo>
                          <a:pt x="702" y="170"/>
                        </a:lnTo>
                        <a:lnTo>
                          <a:pt x="690" y="180"/>
                        </a:lnTo>
                        <a:lnTo>
                          <a:pt x="685" y="175"/>
                        </a:lnTo>
                        <a:lnTo>
                          <a:pt x="680" y="177"/>
                        </a:lnTo>
                        <a:lnTo>
                          <a:pt x="676" y="185"/>
                        </a:lnTo>
                        <a:lnTo>
                          <a:pt x="671" y="189"/>
                        </a:lnTo>
                        <a:lnTo>
                          <a:pt x="650" y="194"/>
                        </a:lnTo>
                        <a:lnTo>
                          <a:pt x="647" y="206"/>
                        </a:lnTo>
                        <a:lnTo>
                          <a:pt x="636" y="210"/>
                        </a:lnTo>
                        <a:lnTo>
                          <a:pt x="626" y="208"/>
                        </a:lnTo>
                        <a:lnTo>
                          <a:pt x="617" y="201"/>
                        </a:lnTo>
                        <a:lnTo>
                          <a:pt x="610" y="199"/>
                        </a:lnTo>
                        <a:lnTo>
                          <a:pt x="603" y="203"/>
                        </a:lnTo>
                        <a:lnTo>
                          <a:pt x="600" y="210"/>
                        </a:lnTo>
                        <a:lnTo>
                          <a:pt x="600" y="218"/>
                        </a:lnTo>
                        <a:lnTo>
                          <a:pt x="600" y="229"/>
                        </a:lnTo>
                        <a:lnTo>
                          <a:pt x="605" y="236"/>
                        </a:lnTo>
                        <a:lnTo>
                          <a:pt x="600" y="244"/>
                        </a:lnTo>
                        <a:lnTo>
                          <a:pt x="593" y="248"/>
                        </a:lnTo>
                        <a:lnTo>
                          <a:pt x="579" y="251"/>
                        </a:lnTo>
                        <a:lnTo>
                          <a:pt x="565" y="255"/>
                        </a:lnTo>
                        <a:lnTo>
                          <a:pt x="548" y="255"/>
                        </a:lnTo>
                        <a:lnTo>
                          <a:pt x="541" y="258"/>
                        </a:lnTo>
                        <a:lnTo>
                          <a:pt x="534" y="258"/>
                        </a:lnTo>
                        <a:lnTo>
                          <a:pt x="527" y="267"/>
                        </a:lnTo>
                        <a:lnTo>
                          <a:pt x="515" y="272"/>
                        </a:lnTo>
                        <a:lnTo>
                          <a:pt x="503" y="272"/>
                        </a:lnTo>
                        <a:lnTo>
                          <a:pt x="494" y="274"/>
                        </a:lnTo>
                        <a:lnTo>
                          <a:pt x="477" y="274"/>
                        </a:lnTo>
                        <a:lnTo>
                          <a:pt x="468" y="270"/>
                        </a:lnTo>
                        <a:lnTo>
                          <a:pt x="461" y="260"/>
                        </a:lnTo>
                        <a:lnTo>
                          <a:pt x="456" y="260"/>
                        </a:lnTo>
                        <a:lnTo>
                          <a:pt x="432" y="258"/>
                        </a:lnTo>
                        <a:lnTo>
                          <a:pt x="418" y="255"/>
                        </a:lnTo>
                        <a:lnTo>
                          <a:pt x="406" y="255"/>
                        </a:lnTo>
                        <a:lnTo>
                          <a:pt x="395" y="255"/>
                        </a:lnTo>
                        <a:lnTo>
                          <a:pt x="385" y="255"/>
                        </a:lnTo>
                        <a:lnTo>
                          <a:pt x="376" y="251"/>
                        </a:lnTo>
                        <a:lnTo>
                          <a:pt x="369" y="241"/>
                        </a:lnTo>
                        <a:lnTo>
                          <a:pt x="359" y="234"/>
                        </a:lnTo>
                        <a:lnTo>
                          <a:pt x="352" y="229"/>
                        </a:lnTo>
                        <a:lnTo>
                          <a:pt x="350" y="220"/>
                        </a:lnTo>
                        <a:lnTo>
                          <a:pt x="343" y="213"/>
                        </a:lnTo>
                        <a:lnTo>
                          <a:pt x="333" y="210"/>
                        </a:lnTo>
                        <a:lnTo>
                          <a:pt x="328" y="206"/>
                        </a:lnTo>
                        <a:lnTo>
                          <a:pt x="319" y="203"/>
                        </a:lnTo>
                        <a:lnTo>
                          <a:pt x="310" y="203"/>
                        </a:lnTo>
                        <a:lnTo>
                          <a:pt x="300" y="199"/>
                        </a:lnTo>
                        <a:lnTo>
                          <a:pt x="298" y="192"/>
                        </a:lnTo>
                        <a:lnTo>
                          <a:pt x="300" y="182"/>
                        </a:lnTo>
                        <a:lnTo>
                          <a:pt x="303" y="175"/>
                        </a:lnTo>
                        <a:lnTo>
                          <a:pt x="298" y="166"/>
                        </a:lnTo>
                        <a:lnTo>
                          <a:pt x="288" y="163"/>
                        </a:lnTo>
                        <a:lnTo>
                          <a:pt x="288" y="156"/>
                        </a:lnTo>
                        <a:lnTo>
                          <a:pt x="279" y="147"/>
                        </a:lnTo>
                        <a:lnTo>
                          <a:pt x="269" y="142"/>
                        </a:lnTo>
                        <a:lnTo>
                          <a:pt x="260" y="142"/>
                        </a:lnTo>
                        <a:lnTo>
                          <a:pt x="251" y="142"/>
                        </a:lnTo>
                        <a:lnTo>
                          <a:pt x="246" y="135"/>
                        </a:lnTo>
                        <a:lnTo>
                          <a:pt x="246" y="130"/>
                        </a:lnTo>
                        <a:lnTo>
                          <a:pt x="241" y="118"/>
                        </a:lnTo>
                        <a:lnTo>
                          <a:pt x="243" y="102"/>
                        </a:lnTo>
                        <a:lnTo>
                          <a:pt x="236" y="109"/>
                        </a:lnTo>
                        <a:lnTo>
                          <a:pt x="213" y="111"/>
                        </a:lnTo>
                        <a:lnTo>
                          <a:pt x="206" y="118"/>
                        </a:lnTo>
                        <a:lnTo>
                          <a:pt x="201" y="125"/>
                        </a:lnTo>
                        <a:lnTo>
                          <a:pt x="191" y="128"/>
                        </a:lnTo>
                        <a:lnTo>
                          <a:pt x="189" y="135"/>
                        </a:lnTo>
                        <a:lnTo>
                          <a:pt x="187" y="142"/>
                        </a:lnTo>
                        <a:lnTo>
                          <a:pt x="175" y="147"/>
                        </a:lnTo>
                        <a:lnTo>
                          <a:pt x="166" y="147"/>
                        </a:lnTo>
                        <a:lnTo>
                          <a:pt x="161" y="151"/>
                        </a:lnTo>
                        <a:lnTo>
                          <a:pt x="154" y="161"/>
                        </a:lnTo>
                        <a:lnTo>
                          <a:pt x="149" y="166"/>
                        </a:lnTo>
                        <a:lnTo>
                          <a:pt x="144" y="177"/>
                        </a:lnTo>
                        <a:lnTo>
                          <a:pt x="147" y="189"/>
                        </a:lnTo>
                        <a:lnTo>
                          <a:pt x="154" y="194"/>
                        </a:lnTo>
                        <a:lnTo>
                          <a:pt x="149" y="199"/>
                        </a:lnTo>
                        <a:lnTo>
                          <a:pt x="132" y="199"/>
                        </a:lnTo>
                        <a:lnTo>
                          <a:pt x="121" y="206"/>
                        </a:lnTo>
                        <a:lnTo>
                          <a:pt x="109" y="206"/>
                        </a:lnTo>
                        <a:lnTo>
                          <a:pt x="104" y="208"/>
                        </a:lnTo>
                        <a:lnTo>
                          <a:pt x="106" y="215"/>
                        </a:lnTo>
                        <a:lnTo>
                          <a:pt x="116" y="222"/>
                        </a:lnTo>
                        <a:lnTo>
                          <a:pt x="118" y="229"/>
                        </a:lnTo>
                        <a:lnTo>
                          <a:pt x="114" y="244"/>
                        </a:lnTo>
                        <a:lnTo>
                          <a:pt x="111" y="255"/>
                        </a:lnTo>
                        <a:lnTo>
                          <a:pt x="109" y="258"/>
                        </a:lnTo>
                        <a:lnTo>
                          <a:pt x="106" y="258"/>
                        </a:lnTo>
                        <a:lnTo>
                          <a:pt x="102" y="260"/>
                        </a:lnTo>
                        <a:lnTo>
                          <a:pt x="99" y="262"/>
                        </a:lnTo>
                        <a:lnTo>
                          <a:pt x="97" y="265"/>
                        </a:lnTo>
                        <a:lnTo>
                          <a:pt x="92" y="270"/>
                        </a:lnTo>
                        <a:lnTo>
                          <a:pt x="88" y="270"/>
                        </a:lnTo>
                        <a:lnTo>
                          <a:pt x="85" y="272"/>
                        </a:lnTo>
                        <a:lnTo>
                          <a:pt x="83" y="274"/>
                        </a:lnTo>
                        <a:lnTo>
                          <a:pt x="83" y="277"/>
                        </a:lnTo>
                        <a:lnTo>
                          <a:pt x="80" y="279"/>
                        </a:lnTo>
                        <a:lnTo>
                          <a:pt x="80" y="281"/>
                        </a:lnTo>
                        <a:lnTo>
                          <a:pt x="78" y="281"/>
                        </a:lnTo>
                        <a:lnTo>
                          <a:pt x="73" y="281"/>
                        </a:lnTo>
                        <a:lnTo>
                          <a:pt x="71" y="284"/>
                        </a:lnTo>
                        <a:lnTo>
                          <a:pt x="66" y="284"/>
                        </a:lnTo>
                        <a:lnTo>
                          <a:pt x="62" y="284"/>
                        </a:lnTo>
                        <a:lnTo>
                          <a:pt x="59" y="286"/>
                        </a:lnTo>
                        <a:lnTo>
                          <a:pt x="57" y="288"/>
                        </a:lnTo>
                        <a:lnTo>
                          <a:pt x="54" y="288"/>
                        </a:lnTo>
                        <a:lnTo>
                          <a:pt x="54" y="291"/>
                        </a:lnTo>
                        <a:lnTo>
                          <a:pt x="54" y="293"/>
                        </a:lnTo>
                        <a:lnTo>
                          <a:pt x="54" y="296"/>
                        </a:lnTo>
                        <a:lnTo>
                          <a:pt x="54" y="298"/>
                        </a:lnTo>
                        <a:lnTo>
                          <a:pt x="54" y="300"/>
                        </a:lnTo>
                        <a:lnTo>
                          <a:pt x="52" y="300"/>
                        </a:lnTo>
                        <a:lnTo>
                          <a:pt x="52" y="303"/>
                        </a:lnTo>
                        <a:lnTo>
                          <a:pt x="50" y="303"/>
                        </a:lnTo>
                        <a:lnTo>
                          <a:pt x="50" y="305"/>
                        </a:lnTo>
                        <a:lnTo>
                          <a:pt x="47" y="305"/>
                        </a:lnTo>
                        <a:lnTo>
                          <a:pt x="45" y="305"/>
                        </a:lnTo>
                        <a:lnTo>
                          <a:pt x="43" y="305"/>
                        </a:lnTo>
                        <a:lnTo>
                          <a:pt x="38" y="305"/>
                        </a:lnTo>
                        <a:lnTo>
                          <a:pt x="36" y="307"/>
                        </a:lnTo>
                        <a:lnTo>
                          <a:pt x="36" y="310"/>
                        </a:lnTo>
                        <a:lnTo>
                          <a:pt x="33" y="310"/>
                        </a:lnTo>
                        <a:lnTo>
                          <a:pt x="31" y="310"/>
                        </a:lnTo>
                        <a:lnTo>
                          <a:pt x="29" y="305"/>
                        </a:lnTo>
                        <a:lnTo>
                          <a:pt x="24" y="303"/>
                        </a:lnTo>
                        <a:lnTo>
                          <a:pt x="21" y="303"/>
                        </a:lnTo>
                        <a:lnTo>
                          <a:pt x="19" y="303"/>
                        </a:lnTo>
                        <a:lnTo>
                          <a:pt x="17" y="305"/>
                        </a:lnTo>
                        <a:lnTo>
                          <a:pt x="14" y="307"/>
                        </a:lnTo>
                        <a:lnTo>
                          <a:pt x="12" y="312"/>
                        </a:lnTo>
                        <a:lnTo>
                          <a:pt x="10" y="314"/>
                        </a:lnTo>
                        <a:lnTo>
                          <a:pt x="7" y="317"/>
                        </a:lnTo>
                        <a:lnTo>
                          <a:pt x="5" y="317"/>
                        </a:lnTo>
                        <a:lnTo>
                          <a:pt x="3" y="319"/>
                        </a:lnTo>
                        <a:lnTo>
                          <a:pt x="0" y="322"/>
                        </a:lnTo>
                        <a:lnTo>
                          <a:pt x="0" y="331"/>
                        </a:lnTo>
                        <a:lnTo>
                          <a:pt x="0" y="336"/>
                        </a:lnTo>
                        <a:lnTo>
                          <a:pt x="5" y="340"/>
                        </a:lnTo>
                        <a:lnTo>
                          <a:pt x="14" y="336"/>
                        </a:lnTo>
                        <a:lnTo>
                          <a:pt x="17" y="338"/>
                        </a:lnTo>
                        <a:lnTo>
                          <a:pt x="17" y="343"/>
                        </a:lnTo>
                        <a:lnTo>
                          <a:pt x="14" y="350"/>
                        </a:lnTo>
                        <a:lnTo>
                          <a:pt x="19" y="359"/>
                        </a:lnTo>
                        <a:lnTo>
                          <a:pt x="19" y="366"/>
                        </a:lnTo>
                        <a:lnTo>
                          <a:pt x="24" y="371"/>
                        </a:lnTo>
                        <a:lnTo>
                          <a:pt x="24" y="376"/>
                        </a:lnTo>
                        <a:lnTo>
                          <a:pt x="17" y="376"/>
                        </a:lnTo>
                        <a:lnTo>
                          <a:pt x="17" y="383"/>
                        </a:lnTo>
                        <a:lnTo>
                          <a:pt x="29" y="383"/>
                        </a:lnTo>
                        <a:lnTo>
                          <a:pt x="47" y="395"/>
                        </a:lnTo>
                        <a:lnTo>
                          <a:pt x="50" y="399"/>
                        </a:lnTo>
                        <a:lnTo>
                          <a:pt x="57" y="407"/>
                        </a:lnTo>
                        <a:lnTo>
                          <a:pt x="64" y="399"/>
                        </a:lnTo>
                        <a:lnTo>
                          <a:pt x="69" y="397"/>
                        </a:lnTo>
                        <a:lnTo>
                          <a:pt x="73" y="397"/>
                        </a:lnTo>
                        <a:lnTo>
                          <a:pt x="80" y="399"/>
                        </a:lnTo>
                        <a:lnTo>
                          <a:pt x="88" y="399"/>
                        </a:lnTo>
                        <a:lnTo>
                          <a:pt x="92" y="407"/>
                        </a:lnTo>
                        <a:lnTo>
                          <a:pt x="97" y="411"/>
                        </a:lnTo>
                        <a:lnTo>
                          <a:pt x="99" y="418"/>
                        </a:lnTo>
                        <a:lnTo>
                          <a:pt x="95" y="423"/>
                        </a:lnTo>
                        <a:lnTo>
                          <a:pt x="95" y="428"/>
                        </a:lnTo>
                        <a:lnTo>
                          <a:pt x="90" y="433"/>
                        </a:lnTo>
                        <a:lnTo>
                          <a:pt x="85" y="437"/>
                        </a:lnTo>
                        <a:lnTo>
                          <a:pt x="83" y="444"/>
                        </a:lnTo>
                        <a:lnTo>
                          <a:pt x="78" y="449"/>
                        </a:lnTo>
                        <a:lnTo>
                          <a:pt x="76" y="454"/>
                        </a:lnTo>
                        <a:lnTo>
                          <a:pt x="83" y="458"/>
                        </a:lnTo>
                        <a:lnTo>
                          <a:pt x="85" y="466"/>
                        </a:lnTo>
                        <a:lnTo>
                          <a:pt x="85" y="475"/>
                        </a:lnTo>
                        <a:lnTo>
                          <a:pt x="90" y="480"/>
                        </a:lnTo>
                        <a:lnTo>
                          <a:pt x="95" y="480"/>
                        </a:lnTo>
                        <a:lnTo>
                          <a:pt x="95" y="484"/>
                        </a:lnTo>
                        <a:lnTo>
                          <a:pt x="92" y="494"/>
                        </a:lnTo>
                        <a:lnTo>
                          <a:pt x="95" y="496"/>
                        </a:lnTo>
                        <a:lnTo>
                          <a:pt x="90" y="501"/>
                        </a:lnTo>
                        <a:lnTo>
                          <a:pt x="92" y="508"/>
                        </a:lnTo>
                        <a:lnTo>
                          <a:pt x="102" y="510"/>
                        </a:lnTo>
                        <a:lnTo>
                          <a:pt x="106" y="515"/>
                        </a:lnTo>
                        <a:lnTo>
                          <a:pt x="116" y="518"/>
                        </a:lnTo>
                        <a:lnTo>
                          <a:pt x="121" y="522"/>
                        </a:lnTo>
                        <a:lnTo>
                          <a:pt x="128" y="527"/>
                        </a:lnTo>
                        <a:lnTo>
                          <a:pt x="130" y="527"/>
                        </a:lnTo>
                        <a:lnTo>
                          <a:pt x="137" y="527"/>
                        </a:lnTo>
                        <a:lnTo>
                          <a:pt x="147" y="527"/>
                        </a:lnTo>
                        <a:lnTo>
                          <a:pt x="151" y="529"/>
                        </a:lnTo>
                        <a:lnTo>
                          <a:pt x="158" y="539"/>
                        </a:lnTo>
                        <a:lnTo>
                          <a:pt x="166" y="541"/>
                        </a:lnTo>
                        <a:lnTo>
                          <a:pt x="175" y="539"/>
                        </a:lnTo>
                        <a:lnTo>
                          <a:pt x="180" y="544"/>
                        </a:lnTo>
                        <a:lnTo>
                          <a:pt x="180" y="551"/>
                        </a:lnTo>
                        <a:lnTo>
                          <a:pt x="189" y="553"/>
                        </a:lnTo>
                        <a:lnTo>
                          <a:pt x="194" y="562"/>
                        </a:lnTo>
                        <a:lnTo>
                          <a:pt x="199" y="567"/>
                        </a:lnTo>
                        <a:lnTo>
                          <a:pt x="206" y="567"/>
                        </a:lnTo>
                        <a:lnTo>
                          <a:pt x="215" y="572"/>
                        </a:lnTo>
                        <a:lnTo>
                          <a:pt x="227" y="574"/>
                        </a:lnTo>
                        <a:lnTo>
                          <a:pt x="239" y="574"/>
                        </a:lnTo>
                        <a:lnTo>
                          <a:pt x="246" y="572"/>
                        </a:lnTo>
                        <a:lnTo>
                          <a:pt x="251" y="572"/>
                        </a:lnTo>
                        <a:lnTo>
                          <a:pt x="255" y="581"/>
                        </a:lnTo>
                        <a:lnTo>
                          <a:pt x="262" y="570"/>
                        </a:lnTo>
                        <a:lnTo>
                          <a:pt x="267" y="565"/>
                        </a:lnTo>
                        <a:lnTo>
                          <a:pt x="277" y="565"/>
                        </a:lnTo>
                        <a:lnTo>
                          <a:pt x="286" y="567"/>
                        </a:lnTo>
                        <a:lnTo>
                          <a:pt x="293" y="567"/>
                        </a:lnTo>
                        <a:lnTo>
                          <a:pt x="300" y="570"/>
                        </a:lnTo>
                        <a:lnTo>
                          <a:pt x="310" y="567"/>
                        </a:lnTo>
                        <a:lnTo>
                          <a:pt x="319" y="562"/>
                        </a:lnTo>
                        <a:lnTo>
                          <a:pt x="326" y="560"/>
                        </a:lnTo>
                        <a:lnTo>
                          <a:pt x="333" y="558"/>
                        </a:lnTo>
                        <a:lnTo>
                          <a:pt x="338" y="560"/>
                        </a:lnTo>
                        <a:lnTo>
                          <a:pt x="345" y="555"/>
                        </a:lnTo>
                        <a:lnTo>
                          <a:pt x="350" y="555"/>
                        </a:lnTo>
                        <a:lnTo>
                          <a:pt x="359" y="558"/>
                        </a:lnTo>
                        <a:lnTo>
                          <a:pt x="359" y="567"/>
                        </a:lnTo>
                        <a:lnTo>
                          <a:pt x="362" y="572"/>
                        </a:lnTo>
                        <a:lnTo>
                          <a:pt x="369" y="570"/>
                        </a:lnTo>
                        <a:lnTo>
                          <a:pt x="371" y="572"/>
                        </a:lnTo>
                        <a:lnTo>
                          <a:pt x="378" y="574"/>
                        </a:lnTo>
                        <a:lnTo>
                          <a:pt x="383" y="574"/>
                        </a:lnTo>
                        <a:lnTo>
                          <a:pt x="385" y="581"/>
                        </a:lnTo>
                        <a:lnTo>
                          <a:pt x="388" y="586"/>
                        </a:lnTo>
                        <a:lnTo>
                          <a:pt x="392" y="584"/>
                        </a:lnTo>
                        <a:lnTo>
                          <a:pt x="397" y="584"/>
                        </a:lnTo>
                        <a:lnTo>
                          <a:pt x="399" y="591"/>
                        </a:lnTo>
                        <a:lnTo>
                          <a:pt x="402" y="598"/>
                        </a:lnTo>
                        <a:lnTo>
                          <a:pt x="399" y="605"/>
                        </a:lnTo>
                        <a:lnTo>
                          <a:pt x="402" y="612"/>
                        </a:lnTo>
                        <a:lnTo>
                          <a:pt x="402" y="617"/>
                        </a:lnTo>
                        <a:lnTo>
                          <a:pt x="399" y="626"/>
                        </a:lnTo>
                        <a:lnTo>
                          <a:pt x="397" y="636"/>
                        </a:lnTo>
                        <a:lnTo>
                          <a:pt x="390" y="643"/>
                        </a:lnTo>
                        <a:lnTo>
                          <a:pt x="390" y="647"/>
                        </a:lnTo>
                        <a:lnTo>
                          <a:pt x="395" y="652"/>
                        </a:lnTo>
                        <a:lnTo>
                          <a:pt x="395" y="659"/>
                        </a:lnTo>
                        <a:lnTo>
                          <a:pt x="395" y="662"/>
                        </a:lnTo>
                        <a:lnTo>
                          <a:pt x="397" y="659"/>
                        </a:lnTo>
                        <a:lnTo>
                          <a:pt x="399" y="657"/>
                        </a:lnTo>
                        <a:lnTo>
                          <a:pt x="406" y="655"/>
                        </a:lnTo>
                        <a:lnTo>
                          <a:pt x="411" y="655"/>
                        </a:lnTo>
                        <a:lnTo>
                          <a:pt x="416" y="659"/>
                        </a:lnTo>
                        <a:lnTo>
                          <a:pt x="414" y="664"/>
                        </a:lnTo>
                        <a:lnTo>
                          <a:pt x="416" y="671"/>
                        </a:lnTo>
                        <a:lnTo>
                          <a:pt x="421" y="671"/>
                        </a:lnTo>
                        <a:lnTo>
                          <a:pt x="423" y="673"/>
                        </a:lnTo>
                        <a:lnTo>
                          <a:pt x="416" y="683"/>
                        </a:lnTo>
                        <a:lnTo>
                          <a:pt x="416" y="688"/>
                        </a:lnTo>
                        <a:lnTo>
                          <a:pt x="423" y="688"/>
                        </a:lnTo>
                        <a:lnTo>
                          <a:pt x="428" y="690"/>
                        </a:lnTo>
                        <a:lnTo>
                          <a:pt x="430" y="697"/>
                        </a:lnTo>
                        <a:lnTo>
                          <a:pt x="432" y="704"/>
                        </a:lnTo>
                        <a:lnTo>
                          <a:pt x="444" y="709"/>
                        </a:lnTo>
                        <a:lnTo>
                          <a:pt x="447" y="709"/>
                        </a:lnTo>
                        <a:lnTo>
                          <a:pt x="454" y="704"/>
                        </a:lnTo>
                        <a:lnTo>
                          <a:pt x="456" y="695"/>
                        </a:lnTo>
                        <a:lnTo>
                          <a:pt x="451" y="681"/>
                        </a:lnTo>
                        <a:lnTo>
                          <a:pt x="451" y="673"/>
                        </a:lnTo>
                        <a:lnTo>
                          <a:pt x="461" y="671"/>
                        </a:lnTo>
                        <a:lnTo>
                          <a:pt x="470" y="681"/>
                        </a:lnTo>
                        <a:lnTo>
                          <a:pt x="477" y="678"/>
                        </a:lnTo>
                        <a:lnTo>
                          <a:pt x="484" y="683"/>
                        </a:lnTo>
                        <a:lnTo>
                          <a:pt x="491" y="678"/>
                        </a:lnTo>
                        <a:lnTo>
                          <a:pt x="501" y="678"/>
                        </a:lnTo>
                        <a:lnTo>
                          <a:pt x="506" y="673"/>
                        </a:lnTo>
                        <a:lnTo>
                          <a:pt x="513" y="676"/>
                        </a:lnTo>
                        <a:lnTo>
                          <a:pt x="522" y="683"/>
                        </a:lnTo>
                        <a:lnTo>
                          <a:pt x="527" y="683"/>
                        </a:lnTo>
                        <a:lnTo>
                          <a:pt x="527" y="688"/>
                        </a:lnTo>
                        <a:lnTo>
                          <a:pt x="522" y="695"/>
                        </a:lnTo>
                        <a:lnTo>
                          <a:pt x="532" y="704"/>
                        </a:lnTo>
                        <a:lnTo>
                          <a:pt x="536" y="702"/>
                        </a:lnTo>
                        <a:lnTo>
                          <a:pt x="546" y="702"/>
                        </a:lnTo>
                        <a:lnTo>
                          <a:pt x="553" y="704"/>
                        </a:lnTo>
                        <a:lnTo>
                          <a:pt x="555" y="702"/>
                        </a:lnTo>
                        <a:lnTo>
                          <a:pt x="560" y="702"/>
                        </a:lnTo>
                        <a:lnTo>
                          <a:pt x="562" y="702"/>
                        </a:lnTo>
                        <a:lnTo>
                          <a:pt x="565" y="699"/>
                        </a:lnTo>
                        <a:lnTo>
                          <a:pt x="572" y="699"/>
                        </a:lnTo>
                        <a:lnTo>
                          <a:pt x="579" y="699"/>
                        </a:lnTo>
                        <a:lnTo>
                          <a:pt x="579" y="704"/>
                        </a:lnTo>
                        <a:lnTo>
                          <a:pt x="577" y="709"/>
                        </a:lnTo>
                        <a:lnTo>
                          <a:pt x="577" y="711"/>
                        </a:lnTo>
                        <a:lnTo>
                          <a:pt x="577" y="716"/>
                        </a:lnTo>
                        <a:lnTo>
                          <a:pt x="579" y="718"/>
                        </a:lnTo>
                        <a:lnTo>
                          <a:pt x="579" y="721"/>
                        </a:lnTo>
                        <a:lnTo>
                          <a:pt x="581" y="725"/>
                        </a:lnTo>
                        <a:lnTo>
                          <a:pt x="584" y="728"/>
                        </a:lnTo>
                        <a:lnTo>
                          <a:pt x="586" y="728"/>
                        </a:lnTo>
                        <a:lnTo>
                          <a:pt x="588" y="725"/>
                        </a:lnTo>
                        <a:lnTo>
                          <a:pt x="591" y="725"/>
                        </a:lnTo>
                        <a:lnTo>
                          <a:pt x="591" y="723"/>
                        </a:lnTo>
                        <a:lnTo>
                          <a:pt x="591" y="718"/>
                        </a:lnTo>
                        <a:lnTo>
                          <a:pt x="588" y="718"/>
                        </a:lnTo>
                        <a:lnTo>
                          <a:pt x="586" y="716"/>
                        </a:lnTo>
                        <a:lnTo>
                          <a:pt x="586" y="714"/>
                        </a:lnTo>
                        <a:lnTo>
                          <a:pt x="591" y="711"/>
                        </a:lnTo>
                        <a:lnTo>
                          <a:pt x="593" y="711"/>
                        </a:lnTo>
                        <a:lnTo>
                          <a:pt x="598" y="709"/>
                        </a:lnTo>
                        <a:lnTo>
                          <a:pt x="600" y="706"/>
                        </a:lnTo>
                        <a:lnTo>
                          <a:pt x="603" y="704"/>
                        </a:lnTo>
                        <a:lnTo>
                          <a:pt x="605" y="699"/>
                        </a:lnTo>
                        <a:lnTo>
                          <a:pt x="610" y="699"/>
                        </a:lnTo>
                        <a:lnTo>
                          <a:pt x="612" y="697"/>
                        </a:lnTo>
                        <a:lnTo>
                          <a:pt x="614" y="697"/>
                        </a:lnTo>
                        <a:lnTo>
                          <a:pt x="619" y="697"/>
                        </a:lnTo>
                        <a:lnTo>
                          <a:pt x="621" y="697"/>
                        </a:lnTo>
                        <a:lnTo>
                          <a:pt x="626" y="697"/>
                        </a:lnTo>
                        <a:lnTo>
                          <a:pt x="628" y="697"/>
                        </a:lnTo>
                        <a:lnTo>
                          <a:pt x="633" y="695"/>
                        </a:lnTo>
                        <a:lnTo>
                          <a:pt x="636" y="692"/>
                        </a:lnTo>
                        <a:lnTo>
                          <a:pt x="636" y="690"/>
                        </a:lnTo>
                        <a:lnTo>
                          <a:pt x="638" y="688"/>
                        </a:lnTo>
                        <a:lnTo>
                          <a:pt x="640" y="683"/>
                        </a:lnTo>
                        <a:lnTo>
                          <a:pt x="643" y="681"/>
                        </a:lnTo>
                        <a:lnTo>
                          <a:pt x="650" y="688"/>
                        </a:lnTo>
                        <a:lnTo>
                          <a:pt x="652" y="688"/>
                        </a:lnTo>
                        <a:lnTo>
                          <a:pt x="654" y="685"/>
                        </a:lnTo>
                        <a:lnTo>
                          <a:pt x="657" y="683"/>
                        </a:lnTo>
                        <a:lnTo>
                          <a:pt x="662" y="681"/>
                        </a:lnTo>
                        <a:lnTo>
                          <a:pt x="666" y="681"/>
                        </a:lnTo>
                        <a:lnTo>
                          <a:pt x="671" y="681"/>
                        </a:lnTo>
                        <a:lnTo>
                          <a:pt x="676" y="681"/>
                        </a:lnTo>
                        <a:lnTo>
                          <a:pt x="680" y="678"/>
                        </a:lnTo>
                        <a:lnTo>
                          <a:pt x="680" y="676"/>
                        </a:lnTo>
                        <a:lnTo>
                          <a:pt x="680" y="671"/>
                        </a:lnTo>
                        <a:lnTo>
                          <a:pt x="680" y="669"/>
                        </a:lnTo>
                        <a:lnTo>
                          <a:pt x="680" y="666"/>
                        </a:lnTo>
                        <a:lnTo>
                          <a:pt x="688" y="662"/>
                        </a:lnTo>
                        <a:lnTo>
                          <a:pt x="692" y="659"/>
                        </a:lnTo>
                        <a:lnTo>
                          <a:pt x="699" y="657"/>
                        </a:lnTo>
                        <a:lnTo>
                          <a:pt x="706" y="655"/>
                        </a:lnTo>
                        <a:lnTo>
                          <a:pt x="706" y="647"/>
                        </a:lnTo>
                        <a:lnTo>
                          <a:pt x="706" y="643"/>
                        </a:lnTo>
                        <a:lnTo>
                          <a:pt x="709" y="643"/>
                        </a:lnTo>
                        <a:lnTo>
                          <a:pt x="711" y="643"/>
                        </a:lnTo>
                        <a:lnTo>
                          <a:pt x="714" y="643"/>
                        </a:lnTo>
                        <a:lnTo>
                          <a:pt x="716" y="643"/>
                        </a:lnTo>
                        <a:lnTo>
                          <a:pt x="718" y="643"/>
                        </a:lnTo>
                        <a:lnTo>
                          <a:pt x="721" y="643"/>
                        </a:lnTo>
                        <a:lnTo>
                          <a:pt x="723" y="640"/>
                        </a:lnTo>
                        <a:lnTo>
                          <a:pt x="721" y="633"/>
                        </a:lnTo>
                        <a:lnTo>
                          <a:pt x="725" y="631"/>
                        </a:lnTo>
                        <a:lnTo>
                          <a:pt x="723" y="631"/>
                        </a:lnTo>
                        <a:lnTo>
                          <a:pt x="723" y="626"/>
                        </a:lnTo>
                        <a:lnTo>
                          <a:pt x="728" y="626"/>
                        </a:lnTo>
                        <a:lnTo>
                          <a:pt x="732" y="626"/>
                        </a:lnTo>
                        <a:lnTo>
                          <a:pt x="732" y="621"/>
                        </a:lnTo>
                        <a:lnTo>
                          <a:pt x="732" y="617"/>
                        </a:lnTo>
                        <a:lnTo>
                          <a:pt x="732" y="612"/>
                        </a:lnTo>
                        <a:lnTo>
                          <a:pt x="732" y="610"/>
                        </a:lnTo>
                        <a:lnTo>
                          <a:pt x="730" y="610"/>
                        </a:lnTo>
                        <a:lnTo>
                          <a:pt x="730" y="607"/>
                        </a:lnTo>
                        <a:lnTo>
                          <a:pt x="728" y="607"/>
                        </a:lnTo>
                        <a:lnTo>
                          <a:pt x="728" y="605"/>
                        </a:lnTo>
                        <a:lnTo>
                          <a:pt x="730" y="605"/>
                        </a:lnTo>
                        <a:lnTo>
                          <a:pt x="730" y="603"/>
                        </a:lnTo>
                        <a:lnTo>
                          <a:pt x="730" y="598"/>
                        </a:lnTo>
                        <a:lnTo>
                          <a:pt x="730" y="595"/>
                        </a:lnTo>
                        <a:lnTo>
                          <a:pt x="732" y="593"/>
                        </a:lnTo>
                        <a:lnTo>
                          <a:pt x="735" y="593"/>
                        </a:lnTo>
                        <a:lnTo>
                          <a:pt x="740" y="593"/>
                        </a:lnTo>
                        <a:lnTo>
                          <a:pt x="742" y="588"/>
                        </a:lnTo>
                        <a:lnTo>
                          <a:pt x="747" y="584"/>
                        </a:lnTo>
                        <a:lnTo>
                          <a:pt x="749" y="584"/>
                        </a:lnTo>
                        <a:lnTo>
                          <a:pt x="749" y="579"/>
                        </a:lnTo>
                        <a:lnTo>
                          <a:pt x="749" y="572"/>
                        </a:lnTo>
                        <a:lnTo>
                          <a:pt x="754" y="570"/>
                        </a:lnTo>
                        <a:lnTo>
                          <a:pt x="756" y="562"/>
                        </a:lnTo>
                        <a:lnTo>
                          <a:pt x="758" y="565"/>
                        </a:lnTo>
                        <a:lnTo>
                          <a:pt x="761" y="565"/>
                        </a:lnTo>
                        <a:lnTo>
                          <a:pt x="763" y="565"/>
                        </a:lnTo>
                        <a:lnTo>
                          <a:pt x="763" y="562"/>
                        </a:lnTo>
                        <a:lnTo>
                          <a:pt x="763" y="560"/>
                        </a:lnTo>
                        <a:lnTo>
                          <a:pt x="763" y="555"/>
                        </a:lnTo>
                        <a:lnTo>
                          <a:pt x="761" y="555"/>
                        </a:lnTo>
                        <a:lnTo>
                          <a:pt x="761" y="553"/>
                        </a:lnTo>
                        <a:lnTo>
                          <a:pt x="763" y="548"/>
                        </a:lnTo>
                        <a:lnTo>
                          <a:pt x="761" y="544"/>
                        </a:lnTo>
                        <a:lnTo>
                          <a:pt x="765" y="544"/>
                        </a:lnTo>
                        <a:lnTo>
                          <a:pt x="770" y="544"/>
                        </a:lnTo>
                        <a:lnTo>
                          <a:pt x="770" y="539"/>
                        </a:lnTo>
                        <a:lnTo>
                          <a:pt x="770" y="536"/>
                        </a:lnTo>
                        <a:lnTo>
                          <a:pt x="770" y="534"/>
                        </a:lnTo>
                        <a:lnTo>
                          <a:pt x="768" y="534"/>
                        </a:lnTo>
                        <a:lnTo>
                          <a:pt x="768" y="536"/>
                        </a:lnTo>
                        <a:lnTo>
                          <a:pt x="768" y="534"/>
                        </a:lnTo>
                        <a:lnTo>
                          <a:pt x="775" y="529"/>
                        </a:lnTo>
                        <a:lnTo>
                          <a:pt x="770" y="527"/>
                        </a:lnTo>
                        <a:lnTo>
                          <a:pt x="765" y="522"/>
                        </a:lnTo>
                        <a:lnTo>
                          <a:pt x="763" y="522"/>
                        </a:lnTo>
                        <a:lnTo>
                          <a:pt x="761" y="522"/>
                        </a:lnTo>
                        <a:lnTo>
                          <a:pt x="758" y="525"/>
                        </a:lnTo>
                        <a:lnTo>
                          <a:pt x="756" y="525"/>
                        </a:lnTo>
                        <a:lnTo>
                          <a:pt x="754" y="525"/>
                        </a:lnTo>
                        <a:lnTo>
                          <a:pt x="754" y="522"/>
                        </a:lnTo>
                        <a:lnTo>
                          <a:pt x="751" y="520"/>
                        </a:lnTo>
                        <a:lnTo>
                          <a:pt x="758" y="515"/>
                        </a:lnTo>
                        <a:lnTo>
                          <a:pt x="763" y="513"/>
                        </a:lnTo>
                        <a:lnTo>
                          <a:pt x="765" y="513"/>
                        </a:lnTo>
                        <a:lnTo>
                          <a:pt x="765" y="510"/>
                        </a:lnTo>
                        <a:lnTo>
                          <a:pt x="768" y="508"/>
                        </a:lnTo>
                        <a:lnTo>
                          <a:pt x="768" y="506"/>
                        </a:lnTo>
                        <a:lnTo>
                          <a:pt x="768" y="503"/>
                        </a:lnTo>
                        <a:lnTo>
                          <a:pt x="765" y="501"/>
                        </a:lnTo>
                        <a:lnTo>
                          <a:pt x="765" y="499"/>
                        </a:lnTo>
                        <a:lnTo>
                          <a:pt x="763" y="496"/>
                        </a:lnTo>
                        <a:lnTo>
                          <a:pt x="761" y="494"/>
                        </a:lnTo>
                        <a:lnTo>
                          <a:pt x="756" y="492"/>
                        </a:lnTo>
                        <a:lnTo>
                          <a:pt x="761" y="492"/>
                        </a:lnTo>
                        <a:lnTo>
                          <a:pt x="761" y="487"/>
                        </a:lnTo>
                        <a:lnTo>
                          <a:pt x="761" y="484"/>
                        </a:lnTo>
                        <a:lnTo>
                          <a:pt x="758" y="480"/>
                        </a:lnTo>
                        <a:lnTo>
                          <a:pt x="751" y="473"/>
                        </a:lnTo>
                        <a:lnTo>
                          <a:pt x="749" y="470"/>
                        </a:lnTo>
                        <a:lnTo>
                          <a:pt x="747" y="468"/>
                        </a:lnTo>
                        <a:lnTo>
                          <a:pt x="747" y="466"/>
                        </a:lnTo>
                        <a:lnTo>
                          <a:pt x="744" y="463"/>
                        </a:lnTo>
                        <a:lnTo>
                          <a:pt x="744" y="458"/>
                        </a:lnTo>
                        <a:lnTo>
                          <a:pt x="744" y="454"/>
                        </a:lnTo>
                        <a:lnTo>
                          <a:pt x="742" y="454"/>
                        </a:lnTo>
                        <a:lnTo>
                          <a:pt x="740" y="451"/>
                        </a:lnTo>
                        <a:lnTo>
                          <a:pt x="737" y="451"/>
                        </a:lnTo>
                        <a:lnTo>
                          <a:pt x="737" y="449"/>
                        </a:lnTo>
                        <a:lnTo>
                          <a:pt x="740" y="449"/>
                        </a:lnTo>
                        <a:lnTo>
                          <a:pt x="740" y="447"/>
                        </a:lnTo>
                        <a:lnTo>
                          <a:pt x="737" y="444"/>
                        </a:lnTo>
                        <a:lnTo>
                          <a:pt x="735" y="442"/>
                        </a:lnTo>
                        <a:lnTo>
                          <a:pt x="732" y="440"/>
                        </a:lnTo>
                        <a:lnTo>
                          <a:pt x="730" y="435"/>
                        </a:lnTo>
                        <a:lnTo>
                          <a:pt x="730" y="433"/>
                        </a:lnTo>
                        <a:lnTo>
                          <a:pt x="728" y="428"/>
                        </a:lnTo>
                        <a:lnTo>
                          <a:pt x="728" y="425"/>
                        </a:lnTo>
                        <a:lnTo>
                          <a:pt x="728" y="423"/>
                        </a:lnTo>
                        <a:lnTo>
                          <a:pt x="730" y="421"/>
                        </a:lnTo>
                        <a:lnTo>
                          <a:pt x="730" y="418"/>
                        </a:lnTo>
                        <a:lnTo>
                          <a:pt x="730" y="416"/>
                        </a:lnTo>
                        <a:lnTo>
                          <a:pt x="732" y="414"/>
                        </a:lnTo>
                        <a:lnTo>
                          <a:pt x="735" y="411"/>
                        </a:lnTo>
                        <a:lnTo>
                          <a:pt x="737" y="411"/>
                        </a:lnTo>
                        <a:lnTo>
                          <a:pt x="740" y="411"/>
                        </a:lnTo>
                        <a:lnTo>
                          <a:pt x="740" y="409"/>
                        </a:lnTo>
                        <a:lnTo>
                          <a:pt x="742" y="409"/>
                        </a:lnTo>
                        <a:lnTo>
                          <a:pt x="742" y="407"/>
                        </a:lnTo>
                        <a:lnTo>
                          <a:pt x="740" y="404"/>
                        </a:lnTo>
                        <a:lnTo>
                          <a:pt x="744" y="397"/>
                        </a:lnTo>
                        <a:lnTo>
                          <a:pt x="749" y="392"/>
                        </a:lnTo>
                        <a:lnTo>
                          <a:pt x="754" y="390"/>
                        </a:lnTo>
                        <a:lnTo>
                          <a:pt x="756" y="388"/>
                        </a:lnTo>
                        <a:lnTo>
                          <a:pt x="758" y="385"/>
                        </a:lnTo>
                        <a:lnTo>
                          <a:pt x="761" y="383"/>
                        </a:lnTo>
                        <a:lnTo>
                          <a:pt x="765" y="383"/>
                        </a:lnTo>
                        <a:lnTo>
                          <a:pt x="773" y="381"/>
                        </a:lnTo>
                        <a:lnTo>
                          <a:pt x="777" y="381"/>
                        </a:lnTo>
                        <a:lnTo>
                          <a:pt x="782" y="378"/>
                        </a:lnTo>
                        <a:lnTo>
                          <a:pt x="782" y="376"/>
                        </a:lnTo>
                        <a:lnTo>
                          <a:pt x="782" y="373"/>
                        </a:lnTo>
                        <a:lnTo>
                          <a:pt x="782" y="371"/>
                        </a:lnTo>
                        <a:lnTo>
                          <a:pt x="782" y="369"/>
                        </a:lnTo>
                        <a:lnTo>
                          <a:pt x="782" y="366"/>
                        </a:lnTo>
                        <a:lnTo>
                          <a:pt x="784" y="366"/>
                        </a:lnTo>
                        <a:lnTo>
                          <a:pt x="777" y="366"/>
                        </a:lnTo>
                        <a:lnTo>
                          <a:pt x="773" y="366"/>
                        </a:lnTo>
                        <a:lnTo>
                          <a:pt x="768" y="366"/>
                        </a:lnTo>
                        <a:lnTo>
                          <a:pt x="761" y="366"/>
                        </a:lnTo>
                        <a:lnTo>
                          <a:pt x="756" y="364"/>
                        </a:lnTo>
                        <a:lnTo>
                          <a:pt x="754" y="362"/>
                        </a:lnTo>
                        <a:lnTo>
                          <a:pt x="751" y="362"/>
                        </a:lnTo>
                        <a:lnTo>
                          <a:pt x="749" y="362"/>
                        </a:lnTo>
                        <a:lnTo>
                          <a:pt x="744" y="362"/>
                        </a:lnTo>
                        <a:lnTo>
                          <a:pt x="742" y="362"/>
                        </a:lnTo>
                        <a:lnTo>
                          <a:pt x="742" y="364"/>
                        </a:lnTo>
                        <a:lnTo>
                          <a:pt x="740" y="366"/>
                        </a:lnTo>
                        <a:lnTo>
                          <a:pt x="737" y="369"/>
                        </a:lnTo>
                        <a:lnTo>
                          <a:pt x="737" y="371"/>
                        </a:lnTo>
                        <a:lnTo>
                          <a:pt x="735" y="371"/>
                        </a:lnTo>
                        <a:lnTo>
                          <a:pt x="732" y="373"/>
                        </a:lnTo>
                        <a:lnTo>
                          <a:pt x="728" y="376"/>
                        </a:lnTo>
                        <a:lnTo>
                          <a:pt x="725" y="376"/>
                        </a:lnTo>
                        <a:lnTo>
                          <a:pt x="723" y="376"/>
                        </a:lnTo>
                        <a:lnTo>
                          <a:pt x="721" y="376"/>
                        </a:lnTo>
                        <a:lnTo>
                          <a:pt x="718" y="371"/>
                        </a:lnTo>
                        <a:lnTo>
                          <a:pt x="716" y="366"/>
                        </a:lnTo>
                        <a:lnTo>
                          <a:pt x="714" y="362"/>
                        </a:lnTo>
                        <a:lnTo>
                          <a:pt x="711" y="357"/>
                        </a:lnTo>
                        <a:lnTo>
                          <a:pt x="706" y="350"/>
                        </a:lnTo>
                        <a:lnTo>
                          <a:pt x="699" y="340"/>
                        </a:lnTo>
                        <a:lnTo>
                          <a:pt x="704" y="336"/>
                        </a:lnTo>
                        <a:lnTo>
                          <a:pt x="706" y="333"/>
                        </a:lnTo>
                        <a:lnTo>
                          <a:pt x="709" y="333"/>
                        </a:lnTo>
                        <a:lnTo>
                          <a:pt x="711" y="333"/>
                        </a:lnTo>
                        <a:lnTo>
                          <a:pt x="714" y="333"/>
                        </a:lnTo>
                        <a:lnTo>
                          <a:pt x="716" y="333"/>
                        </a:lnTo>
                        <a:lnTo>
                          <a:pt x="718" y="333"/>
                        </a:lnTo>
                        <a:lnTo>
                          <a:pt x="721" y="333"/>
                        </a:lnTo>
                        <a:lnTo>
                          <a:pt x="723" y="333"/>
                        </a:lnTo>
                        <a:lnTo>
                          <a:pt x="723" y="331"/>
                        </a:lnTo>
                        <a:lnTo>
                          <a:pt x="725" y="329"/>
                        </a:lnTo>
                        <a:lnTo>
                          <a:pt x="725" y="326"/>
                        </a:lnTo>
                        <a:lnTo>
                          <a:pt x="725" y="324"/>
                        </a:lnTo>
                        <a:lnTo>
                          <a:pt x="728" y="322"/>
                        </a:lnTo>
                        <a:lnTo>
                          <a:pt x="730" y="319"/>
                        </a:lnTo>
                        <a:lnTo>
                          <a:pt x="732" y="317"/>
                        </a:lnTo>
                        <a:lnTo>
                          <a:pt x="735" y="317"/>
                        </a:lnTo>
                        <a:lnTo>
                          <a:pt x="737" y="317"/>
                        </a:lnTo>
                        <a:lnTo>
                          <a:pt x="740" y="314"/>
                        </a:lnTo>
                        <a:lnTo>
                          <a:pt x="742" y="314"/>
                        </a:lnTo>
                        <a:lnTo>
                          <a:pt x="744" y="312"/>
                        </a:lnTo>
                        <a:lnTo>
                          <a:pt x="747" y="312"/>
                        </a:lnTo>
                        <a:lnTo>
                          <a:pt x="749" y="310"/>
                        </a:lnTo>
                        <a:lnTo>
                          <a:pt x="751" y="305"/>
                        </a:lnTo>
                        <a:lnTo>
                          <a:pt x="751" y="303"/>
                        </a:lnTo>
                        <a:lnTo>
                          <a:pt x="756" y="296"/>
                        </a:lnTo>
                        <a:lnTo>
                          <a:pt x="758" y="288"/>
                        </a:lnTo>
                        <a:lnTo>
                          <a:pt x="768" y="291"/>
                        </a:lnTo>
                        <a:lnTo>
                          <a:pt x="773" y="293"/>
                        </a:lnTo>
                        <a:lnTo>
                          <a:pt x="775" y="293"/>
                        </a:lnTo>
                        <a:lnTo>
                          <a:pt x="777" y="296"/>
                        </a:lnTo>
                        <a:lnTo>
                          <a:pt x="775" y="303"/>
                        </a:lnTo>
                        <a:lnTo>
                          <a:pt x="770" y="312"/>
                        </a:lnTo>
                        <a:lnTo>
                          <a:pt x="768" y="317"/>
                        </a:lnTo>
                        <a:lnTo>
                          <a:pt x="763" y="326"/>
                        </a:lnTo>
                        <a:lnTo>
                          <a:pt x="763" y="329"/>
                        </a:lnTo>
                        <a:lnTo>
                          <a:pt x="763" y="331"/>
                        </a:lnTo>
                        <a:lnTo>
                          <a:pt x="765" y="331"/>
                        </a:lnTo>
                        <a:lnTo>
                          <a:pt x="765" y="329"/>
                        </a:lnTo>
                        <a:lnTo>
                          <a:pt x="770" y="329"/>
                        </a:lnTo>
                        <a:lnTo>
                          <a:pt x="768" y="331"/>
                        </a:lnTo>
                        <a:lnTo>
                          <a:pt x="765" y="336"/>
                        </a:lnTo>
                        <a:lnTo>
                          <a:pt x="765" y="338"/>
                        </a:lnTo>
                        <a:lnTo>
                          <a:pt x="765" y="340"/>
                        </a:lnTo>
                        <a:lnTo>
                          <a:pt x="768" y="338"/>
                        </a:lnTo>
                        <a:lnTo>
                          <a:pt x="770" y="338"/>
                        </a:lnTo>
                        <a:lnTo>
                          <a:pt x="773" y="336"/>
                        </a:lnTo>
                        <a:lnTo>
                          <a:pt x="775" y="333"/>
                        </a:lnTo>
                        <a:lnTo>
                          <a:pt x="777" y="329"/>
                        </a:lnTo>
                        <a:lnTo>
                          <a:pt x="784" y="324"/>
                        </a:lnTo>
                        <a:lnTo>
                          <a:pt x="787" y="322"/>
                        </a:lnTo>
                        <a:lnTo>
                          <a:pt x="789" y="319"/>
                        </a:lnTo>
                        <a:lnTo>
                          <a:pt x="791" y="317"/>
                        </a:lnTo>
                        <a:lnTo>
                          <a:pt x="794" y="317"/>
                        </a:lnTo>
                        <a:lnTo>
                          <a:pt x="796" y="314"/>
                        </a:lnTo>
                        <a:lnTo>
                          <a:pt x="799" y="314"/>
                        </a:lnTo>
                        <a:lnTo>
                          <a:pt x="803" y="312"/>
                        </a:lnTo>
                        <a:lnTo>
                          <a:pt x="806" y="312"/>
                        </a:lnTo>
                        <a:lnTo>
                          <a:pt x="808" y="314"/>
                        </a:lnTo>
                        <a:lnTo>
                          <a:pt x="808" y="317"/>
                        </a:lnTo>
                        <a:lnTo>
                          <a:pt x="810" y="317"/>
                        </a:lnTo>
                        <a:lnTo>
                          <a:pt x="813" y="317"/>
                        </a:lnTo>
                        <a:lnTo>
                          <a:pt x="815" y="317"/>
                        </a:lnTo>
                        <a:lnTo>
                          <a:pt x="817" y="317"/>
                        </a:lnTo>
                        <a:lnTo>
                          <a:pt x="822" y="305"/>
                        </a:lnTo>
                        <a:lnTo>
                          <a:pt x="829" y="298"/>
                        </a:lnTo>
                        <a:lnTo>
                          <a:pt x="834" y="288"/>
                        </a:lnTo>
                        <a:lnTo>
                          <a:pt x="841" y="281"/>
                        </a:lnTo>
                        <a:lnTo>
                          <a:pt x="851" y="272"/>
                        </a:lnTo>
                        <a:lnTo>
                          <a:pt x="848" y="262"/>
                        </a:lnTo>
                        <a:lnTo>
                          <a:pt x="855" y="260"/>
                        </a:lnTo>
                        <a:lnTo>
                          <a:pt x="860" y="267"/>
                        </a:lnTo>
                        <a:lnTo>
                          <a:pt x="867" y="270"/>
                        </a:lnTo>
                        <a:lnTo>
                          <a:pt x="874" y="272"/>
                        </a:lnTo>
                        <a:lnTo>
                          <a:pt x="874" y="265"/>
                        </a:lnTo>
                        <a:lnTo>
                          <a:pt x="874" y="260"/>
                        </a:lnTo>
                        <a:lnTo>
                          <a:pt x="881" y="255"/>
                        </a:lnTo>
                        <a:lnTo>
                          <a:pt x="888" y="255"/>
                        </a:lnTo>
                        <a:lnTo>
                          <a:pt x="891" y="253"/>
                        </a:lnTo>
                        <a:lnTo>
                          <a:pt x="891" y="248"/>
                        </a:lnTo>
                        <a:lnTo>
                          <a:pt x="898" y="246"/>
                        </a:lnTo>
                        <a:lnTo>
                          <a:pt x="900" y="234"/>
                        </a:lnTo>
                        <a:lnTo>
                          <a:pt x="910" y="248"/>
                        </a:lnTo>
                        <a:lnTo>
                          <a:pt x="912" y="244"/>
                        </a:lnTo>
                        <a:lnTo>
                          <a:pt x="912" y="236"/>
                        </a:lnTo>
                        <a:lnTo>
                          <a:pt x="917" y="234"/>
                        </a:lnTo>
                        <a:lnTo>
                          <a:pt x="917" y="227"/>
                        </a:lnTo>
                        <a:lnTo>
                          <a:pt x="917" y="215"/>
                        </a:lnTo>
                        <a:lnTo>
                          <a:pt x="919" y="208"/>
                        </a:lnTo>
                        <a:lnTo>
                          <a:pt x="919" y="203"/>
                        </a:lnTo>
                        <a:lnTo>
                          <a:pt x="924" y="199"/>
                        </a:lnTo>
                        <a:lnTo>
                          <a:pt x="928" y="196"/>
                        </a:lnTo>
                        <a:lnTo>
                          <a:pt x="926" y="196"/>
                        </a:lnTo>
                        <a:lnTo>
                          <a:pt x="926" y="194"/>
                        </a:lnTo>
                        <a:lnTo>
                          <a:pt x="926" y="192"/>
                        </a:lnTo>
                        <a:lnTo>
                          <a:pt x="931" y="194"/>
                        </a:lnTo>
                        <a:lnTo>
                          <a:pt x="933" y="196"/>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53" name="Freeform 1680">
                  <a:extLst>
                    <a:ext uri="{FF2B5EF4-FFF2-40B4-BE49-F238E27FC236}">
                      <a16:creationId xmlns:a16="http://schemas.microsoft.com/office/drawing/2014/main" id="{189CFB60-0A13-317E-1617-EF593BA78891}"/>
                    </a:ext>
                  </a:extLst>
                </p:cNvPr>
                <p:cNvSpPr>
                  <a:spLocks/>
                </p:cNvSpPr>
                <p:nvPr/>
              </p:nvSpPr>
              <p:spPr bwMode="auto">
                <a:xfrm>
                  <a:off x="4944676" y="2564057"/>
                  <a:ext cx="9183" cy="10311"/>
                </a:xfrm>
                <a:custGeom>
                  <a:avLst/>
                  <a:gdLst>
                    <a:gd name="T0" fmla="*/ 6350 w 9"/>
                    <a:gd name="T1" fmla="*/ 0 h 10"/>
                    <a:gd name="T2" fmla="*/ 11113 w 9"/>
                    <a:gd name="T3" fmla="*/ 0 h 10"/>
                    <a:gd name="T4" fmla="*/ 11113 w 9"/>
                    <a:gd name="T5" fmla="*/ 4763 h 10"/>
                    <a:gd name="T6" fmla="*/ 14288 w 9"/>
                    <a:gd name="T7" fmla="*/ 4763 h 10"/>
                    <a:gd name="T8" fmla="*/ 14288 w 9"/>
                    <a:gd name="T9" fmla="*/ 7938 h 10"/>
                    <a:gd name="T10" fmla="*/ 14288 w 9"/>
                    <a:gd name="T11" fmla="*/ 7938 h 10"/>
                    <a:gd name="T12" fmla="*/ 14288 w 9"/>
                    <a:gd name="T13" fmla="*/ 11113 h 10"/>
                    <a:gd name="T14" fmla="*/ 14288 w 9"/>
                    <a:gd name="T15" fmla="*/ 11113 h 10"/>
                    <a:gd name="T16" fmla="*/ 11113 w 9"/>
                    <a:gd name="T17" fmla="*/ 11113 h 10"/>
                    <a:gd name="T18" fmla="*/ 11113 w 9"/>
                    <a:gd name="T19" fmla="*/ 15875 h 10"/>
                    <a:gd name="T20" fmla="*/ 6350 w 9"/>
                    <a:gd name="T21" fmla="*/ 15875 h 10"/>
                    <a:gd name="T22" fmla="*/ 6350 w 9"/>
                    <a:gd name="T23" fmla="*/ 15875 h 10"/>
                    <a:gd name="T24" fmla="*/ 3175 w 9"/>
                    <a:gd name="T25" fmla="*/ 15875 h 10"/>
                    <a:gd name="T26" fmla="*/ 3175 w 9"/>
                    <a:gd name="T27" fmla="*/ 11113 h 10"/>
                    <a:gd name="T28" fmla="*/ 0 w 9"/>
                    <a:gd name="T29" fmla="*/ 7938 h 10"/>
                    <a:gd name="T30" fmla="*/ 0 w 9"/>
                    <a:gd name="T31" fmla="*/ 4763 h 10"/>
                    <a:gd name="T32" fmla="*/ 3175 w 9"/>
                    <a:gd name="T33" fmla="*/ 0 h 10"/>
                    <a:gd name="T34" fmla="*/ 3175 w 9"/>
                    <a:gd name="T35" fmla="*/ 0 h 10"/>
                    <a:gd name="T36" fmla="*/ 3175 w 9"/>
                    <a:gd name="T37" fmla="*/ 0 h 10"/>
                    <a:gd name="T38" fmla="*/ 6350 w 9"/>
                    <a:gd name="T39" fmla="*/ 0 h 10"/>
                    <a:gd name="T40" fmla="*/ 6350 w 9"/>
                    <a:gd name="T41" fmla="*/ 0 h 10"/>
                    <a:gd name="T42" fmla="*/ 6350 w 9"/>
                    <a:gd name="T43" fmla="*/ 0 h 10"/>
                    <a:gd name="T44" fmla="*/ 6350 w 9"/>
                    <a:gd name="T45" fmla="*/ 0 h 10"/>
                    <a:gd name="T46" fmla="*/ 6350 w 9"/>
                    <a:gd name="T47" fmla="*/ 0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10"/>
                    <a:gd name="T74" fmla="*/ 9 w 9"/>
                    <a:gd name="T75" fmla="*/ 10 h 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10">
                      <a:moveTo>
                        <a:pt x="4" y="0"/>
                      </a:moveTo>
                      <a:lnTo>
                        <a:pt x="7" y="0"/>
                      </a:lnTo>
                      <a:lnTo>
                        <a:pt x="7" y="3"/>
                      </a:lnTo>
                      <a:lnTo>
                        <a:pt x="9" y="3"/>
                      </a:lnTo>
                      <a:lnTo>
                        <a:pt x="9" y="5"/>
                      </a:lnTo>
                      <a:lnTo>
                        <a:pt x="9" y="7"/>
                      </a:lnTo>
                      <a:lnTo>
                        <a:pt x="7" y="7"/>
                      </a:lnTo>
                      <a:lnTo>
                        <a:pt x="7" y="10"/>
                      </a:lnTo>
                      <a:lnTo>
                        <a:pt x="4" y="10"/>
                      </a:lnTo>
                      <a:lnTo>
                        <a:pt x="2" y="10"/>
                      </a:lnTo>
                      <a:lnTo>
                        <a:pt x="2" y="7"/>
                      </a:lnTo>
                      <a:lnTo>
                        <a:pt x="0" y="5"/>
                      </a:lnTo>
                      <a:lnTo>
                        <a:pt x="0" y="3"/>
                      </a:lnTo>
                      <a:lnTo>
                        <a:pt x="2" y="0"/>
                      </a:lnTo>
                      <a:lnTo>
                        <a:pt x="4"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54" name="Freeform 1681">
                  <a:extLst>
                    <a:ext uri="{FF2B5EF4-FFF2-40B4-BE49-F238E27FC236}">
                      <a16:creationId xmlns:a16="http://schemas.microsoft.com/office/drawing/2014/main" id="{52276301-77F6-AC82-E16F-46EBDC13095C}"/>
                    </a:ext>
                  </a:extLst>
                </p:cNvPr>
                <p:cNvSpPr>
                  <a:spLocks/>
                </p:cNvSpPr>
                <p:nvPr/>
              </p:nvSpPr>
              <p:spPr bwMode="auto">
                <a:xfrm>
                  <a:off x="4951816" y="2554777"/>
                  <a:ext cx="7142" cy="7218"/>
                </a:xfrm>
                <a:custGeom>
                  <a:avLst/>
                  <a:gdLst>
                    <a:gd name="T0" fmla="*/ 6350 w 7"/>
                    <a:gd name="T1" fmla="*/ 0 h 7"/>
                    <a:gd name="T2" fmla="*/ 11113 w 7"/>
                    <a:gd name="T3" fmla="*/ 0 h 7"/>
                    <a:gd name="T4" fmla="*/ 11113 w 7"/>
                    <a:gd name="T5" fmla="*/ 3175 h 7"/>
                    <a:gd name="T6" fmla="*/ 11113 w 7"/>
                    <a:gd name="T7" fmla="*/ 7938 h 7"/>
                    <a:gd name="T8" fmla="*/ 11113 w 7"/>
                    <a:gd name="T9" fmla="*/ 7938 h 7"/>
                    <a:gd name="T10" fmla="*/ 11113 w 7"/>
                    <a:gd name="T11" fmla="*/ 7938 h 7"/>
                    <a:gd name="T12" fmla="*/ 11113 w 7"/>
                    <a:gd name="T13" fmla="*/ 11113 h 7"/>
                    <a:gd name="T14" fmla="*/ 11113 w 7"/>
                    <a:gd name="T15" fmla="*/ 11113 h 7"/>
                    <a:gd name="T16" fmla="*/ 6350 w 7"/>
                    <a:gd name="T17" fmla="*/ 11113 h 7"/>
                    <a:gd name="T18" fmla="*/ 6350 w 7"/>
                    <a:gd name="T19" fmla="*/ 11113 h 7"/>
                    <a:gd name="T20" fmla="*/ 3175 w 7"/>
                    <a:gd name="T21" fmla="*/ 11113 h 7"/>
                    <a:gd name="T22" fmla="*/ 3175 w 7"/>
                    <a:gd name="T23" fmla="*/ 11113 h 7"/>
                    <a:gd name="T24" fmla="*/ 0 w 7"/>
                    <a:gd name="T25" fmla="*/ 7938 h 7"/>
                    <a:gd name="T26" fmla="*/ 0 w 7"/>
                    <a:gd name="T27" fmla="*/ 7938 h 7"/>
                    <a:gd name="T28" fmla="*/ 0 w 7"/>
                    <a:gd name="T29" fmla="*/ 7938 h 7"/>
                    <a:gd name="T30" fmla="*/ 0 w 7"/>
                    <a:gd name="T31" fmla="*/ 7938 h 7"/>
                    <a:gd name="T32" fmla="*/ 0 w 7"/>
                    <a:gd name="T33" fmla="*/ 3175 h 7"/>
                    <a:gd name="T34" fmla="*/ 0 w 7"/>
                    <a:gd name="T35" fmla="*/ 3175 h 7"/>
                    <a:gd name="T36" fmla="*/ 3175 w 7"/>
                    <a:gd name="T37" fmla="*/ 0 h 7"/>
                    <a:gd name="T38" fmla="*/ 3175 w 7"/>
                    <a:gd name="T39" fmla="*/ 0 h 7"/>
                    <a:gd name="T40" fmla="*/ 6350 w 7"/>
                    <a:gd name="T41" fmla="*/ 0 h 7"/>
                    <a:gd name="T42" fmla="*/ 6350 w 7"/>
                    <a:gd name="T43" fmla="*/ 0 h 7"/>
                    <a:gd name="T44" fmla="*/ 6350 w 7"/>
                    <a:gd name="T45" fmla="*/ 0 h 7"/>
                    <a:gd name="T46" fmla="*/ 6350 w 7"/>
                    <a:gd name="T47" fmla="*/ 0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7"/>
                    <a:gd name="T74" fmla="*/ 7 w 7"/>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7">
                      <a:moveTo>
                        <a:pt x="4" y="0"/>
                      </a:moveTo>
                      <a:lnTo>
                        <a:pt x="7" y="0"/>
                      </a:lnTo>
                      <a:lnTo>
                        <a:pt x="7" y="2"/>
                      </a:lnTo>
                      <a:lnTo>
                        <a:pt x="7" y="5"/>
                      </a:lnTo>
                      <a:lnTo>
                        <a:pt x="7" y="7"/>
                      </a:lnTo>
                      <a:lnTo>
                        <a:pt x="4" y="7"/>
                      </a:lnTo>
                      <a:lnTo>
                        <a:pt x="2" y="7"/>
                      </a:lnTo>
                      <a:lnTo>
                        <a:pt x="0" y="5"/>
                      </a:lnTo>
                      <a:lnTo>
                        <a:pt x="0" y="2"/>
                      </a:lnTo>
                      <a:lnTo>
                        <a:pt x="2" y="0"/>
                      </a:lnTo>
                      <a:lnTo>
                        <a:pt x="4"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55" name="Cambodia">
                  <a:extLst>
                    <a:ext uri="{FF2B5EF4-FFF2-40B4-BE49-F238E27FC236}">
                      <a16:creationId xmlns:a16="http://schemas.microsoft.com/office/drawing/2014/main" id="{9DCD8EE1-E8ED-959A-B055-68AEEC5A7E88}"/>
                    </a:ext>
                  </a:extLst>
                </p:cNvPr>
                <p:cNvSpPr>
                  <a:spLocks/>
                </p:cNvSpPr>
                <p:nvPr/>
              </p:nvSpPr>
              <p:spPr bwMode="auto">
                <a:xfrm>
                  <a:off x="4658259" y="2910500"/>
                  <a:ext cx="86308" cy="91766"/>
                </a:xfrm>
                <a:custGeom>
                  <a:avLst/>
                  <a:gdLst>
                    <a:gd name="T0" fmla="*/ 11113 w 85"/>
                    <a:gd name="T1" fmla="*/ 100013 h 89"/>
                    <a:gd name="T2" fmla="*/ 15875 w 85"/>
                    <a:gd name="T3" fmla="*/ 107950 h 89"/>
                    <a:gd name="T4" fmla="*/ 19050 w 85"/>
                    <a:gd name="T5" fmla="*/ 115888 h 89"/>
                    <a:gd name="T6" fmla="*/ 22225 w 85"/>
                    <a:gd name="T7" fmla="*/ 123825 h 89"/>
                    <a:gd name="T8" fmla="*/ 26988 w 85"/>
                    <a:gd name="T9" fmla="*/ 130175 h 89"/>
                    <a:gd name="T10" fmla="*/ 30163 w 85"/>
                    <a:gd name="T11" fmla="*/ 130175 h 89"/>
                    <a:gd name="T12" fmla="*/ 30163 w 85"/>
                    <a:gd name="T13" fmla="*/ 127000 h 89"/>
                    <a:gd name="T14" fmla="*/ 33338 w 85"/>
                    <a:gd name="T15" fmla="*/ 127000 h 89"/>
                    <a:gd name="T16" fmla="*/ 33338 w 85"/>
                    <a:gd name="T17" fmla="*/ 127000 h 89"/>
                    <a:gd name="T18" fmla="*/ 38100 w 85"/>
                    <a:gd name="T19" fmla="*/ 127000 h 89"/>
                    <a:gd name="T20" fmla="*/ 38100 w 85"/>
                    <a:gd name="T21" fmla="*/ 127000 h 89"/>
                    <a:gd name="T22" fmla="*/ 38100 w 85"/>
                    <a:gd name="T23" fmla="*/ 130175 h 89"/>
                    <a:gd name="T24" fmla="*/ 33338 w 85"/>
                    <a:gd name="T25" fmla="*/ 138113 h 89"/>
                    <a:gd name="T26" fmla="*/ 44450 w 85"/>
                    <a:gd name="T27" fmla="*/ 141288 h 89"/>
                    <a:gd name="T28" fmla="*/ 49213 w 85"/>
                    <a:gd name="T29" fmla="*/ 141288 h 89"/>
                    <a:gd name="T30" fmla="*/ 57150 w 85"/>
                    <a:gd name="T31" fmla="*/ 134938 h 89"/>
                    <a:gd name="T32" fmla="*/ 63500 w 85"/>
                    <a:gd name="T33" fmla="*/ 127000 h 89"/>
                    <a:gd name="T34" fmla="*/ 68263 w 85"/>
                    <a:gd name="T35" fmla="*/ 123825 h 89"/>
                    <a:gd name="T36" fmla="*/ 79375 w 85"/>
                    <a:gd name="T37" fmla="*/ 119063 h 89"/>
                    <a:gd name="T38" fmla="*/ 98425 w 85"/>
                    <a:gd name="T39" fmla="*/ 127000 h 89"/>
                    <a:gd name="T40" fmla="*/ 101600 w 85"/>
                    <a:gd name="T41" fmla="*/ 115888 h 89"/>
                    <a:gd name="T42" fmla="*/ 112713 w 85"/>
                    <a:gd name="T43" fmla="*/ 107950 h 89"/>
                    <a:gd name="T44" fmla="*/ 127000 w 85"/>
                    <a:gd name="T45" fmla="*/ 100013 h 89"/>
                    <a:gd name="T46" fmla="*/ 134938 w 85"/>
                    <a:gd name="T47" fmla="*/ 82550 h 89"/>
                    <a:gd name="T48" fmla="*/ 134938 w 85"/>
                    <a:gd name="T49" fmla="*/ 63500 h 89"/>
                    <a:gd name="T50" fmla="*/ 134938 w 85"/>
                    <a:gd name="T51" fmla="*/ 52388 h 89"/>
                    <a:gd name="T52" fmla="*/ 131763 w 85"/>
                    <a:gd name="T53" fmla="*/ 41275 h 89"/>
                    <a:gd name="T54" fmla="*/ 131763 w 85"/>
                    <a:gd name="T55" fmla="*/ 33338 h 89"/>
                    <a:gd name="T56" fmla="*/ 123825 w 85"/>
                    <a:gd name="T57" fmla="*/ 22225 h 89"/>
                    <a:gd name="T58" fmla="*/ 123825 w 85"/>
                    <a:gd name="T59" fmla="*/ 6350 h 89"/>
                    <a:gd name="T60" fmla="*/ 112713 w 85"/>
                    <a:gd name="T61" fmla="*/ 11113 h 89"/>
                    <a:gd name="T62" fmla="*/ 104775 w 85"/>
                    <a:gd name="T63" fmla="*/ 3175 h 89"/>
                    <a:gd name="T64" fmla="*/ 98425 w 85"/>
                    <a:gd name="T65" fmla="*/ 0 h 89"/>
                    <a:gd name="T66" fmla="*/ 93663 w 85"/>
                    <a:gd name="T67" fmla="*/ 11113 h 89"/>
                    <a:gd name="T68" fmla="*/ 93663 w 85"/>
                    <a:gd name="T69" fmla="*/ 22225 h 89"/>
                    <a:gd name="T70" fmla="*/ 85725 w 85"/>
                    <a:gd name="T71" fmla="*/ 25400 h 89"/>
                    <a:gd name="T72" fmla="*/ 74613 w 85"/>
                    <a:gd name="T73" fmla="*/ 14288 h 89"/>
                    <a:gd name="T74" fmla="*/ 71438 w 85"/>
                    <a:gd name="T75" fmla="*/ 11113 h 89"/>
                    <a:gd name="T76" fmla="*/ 57150 w 85"/>
                    <a:gd name="T77" fmla="*/ 11113 h 89"/>
                    <a:gd name="T78" fmla="*/ 52388 w 85"/>
                    <a:gd name="T79" fmla="*/ 17463 h 89"/>
                    <a:gd name="T80" fmla="*/ 41275 w 85"/>
                    <a:gd name="T81" fmla="*/ 25400 h 89"/>
                    <a:gd name="T82" fmla="*/ 30163 w 85"/>
                    <a:gd name="T83" fmla="*/ 25400 h 89"/>
                    <a:gd name="T84" fmla="*/ 22225 w 85"/>
                    <a:gd name="T85" fmla="*/ 25400 h 89"/>
                    <a:gd name="T86" fmla="*/ 11113 w 85"/>
                    <a:gd name="T87" fmla="*/ 30163 h 89"/>
                    <a:gd name="T88" fmla="*/ 4763 w 85"/>
                    <a:gd name="T89" fmla="*/ 36513 h 89"/>
                    <a:gd name="T90" fmla="*/ 0 w 85"/>
                    <a:gd name="T91" fmla="*/ 44450 h 89"/>
                    <a:gd name="T92" fmla="*/ 0 w 85"/>
                    <a:gd name="T93" fmla="*/ 66675 h 89"/>
                    <a:gd name="T94" fmla="*/ 11113 w 85"/>
                    <a:gd name="T95" fmla="*/ 77788 h 89"/>
                    <a:gd name="T96" fmla="*/ 11113 w 85"/>
                    <a:gd name="T97" fmla="*/ 100013 h 89"/>
                    <a:gd name="T98" fmla="*/ 11113 w 85"/>
                    <a:gd name="T99" fmla="*/ 100013 h 89"/>
                    <a:gd name="T100" fmla="*/ 11113 w 85"/>
                    <a:gd name="T101" fmla="*/ 100013 h 89"/>
                    <a:gd name="T102" fmla="*/ 11113 w 85"/>
                    <a:gd name="T103" fmla="*/ 100013 h 89"/>
                    <a:gd name="T104" fmla="*/ 11113 w 85"/>
                    <a:gd name="T105" fmla="*/ 100013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
                    <a:gd name="T160" fmla="*/ 0 h 89"/>
                    <a:gd name="T161" fmla="*/ 85 w 85"/>
                    <a:gd name="T162" fmla="*/ 89 h 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 h="89">
                      <a:moveTo>
                        <a:pt x="7" y="63"/>
                      </a:moveTo>
                      <a:lnTo>
                        <a:pt x="10" y="68"/>
                      </a:lnTo>
                      <a:lnTo>
                        <a:pt x="12" y="73"/>
                      </a:lnTo>
                      <a:lnTo>
                        <a:pt x="14" y="78"/>
                      </a:lnTo>
                      <a:lnTo>
                        <a:pt x="17" y="82"/>
                      </a:lnTo>
                      <a:lnTo>
                        <a:pt x="19" y="82"/>
                      </a:lnTo>
                      <a:lnTo>
                        <a:pt x="19" y="80"/>
                      </a:lnTo>
                      <a:lnTo>
                        <a:pt x="21" y="80"/>
                      </a:lnTo>
                      <a:lnTo>
                        <a:pt x="24" y="80"/>
                      </a:lnTo>
                      <a:lnTo>
                        <a:pt x="24" y="82"/>
                      </a:lnTo>
                      <a:lnTo>
                        <a:pt x="21" y="87"/>
                      </a:lnTo>
                      <a:lnTo>
                        <a:pt x="28" y="89"/>
                      </a:lnTo>
                      <a:lnTo>
                        <a:pt x="31" y="89"/>
                      </a:lnTo>
                      <a:lnTo>
                        <a:pt x="36" y="85"/>
                      </a:lnTo>
                      <a:lnTo>
                        <a:pt x="40" y="80"/>
                      </a:lnTo>
                      <a:lnTo>
                        <a:pt x="43" y="78"/>
                      </a:lnTo>
                      <a:lnTo>
                        <a:pt x="50" y="75"/>
                      </a:lnTo>
                      <a:lnTo>
                        <a:pt x="62" y="80"/>
                      </a:lnTo>
                      <a:lnTo>
                        <a:pt x="64" y="73"/>
                      </a:lnTo>
                      <a:lnTo>
                        <a:pt x="71" y="68"/>
                      </a:lnTo>
                      <a:lnTo>
                        <a:pt x="80" y="63"/>
                      </a:lnTo>
                      <a:lnTo>
                        <a:pt x="85" y="52"/>
                      </a:lnTo>
                      <a:lnTo>
                        <a:pt x="85" y="40"/>
                      </a:lnTo>
                      <a:lnTo>
                        <a:pt x="85" y="33"/>
                      </a:lnTo>
                      <a:lnTo>
                        <a:pt x="83" y="26"/>
                      </a:lnTo>
                      <a:lnTo>
                        <a:pt x="83" y="21"/>
                      </a:lnTo>
                      <a:lnTo>
                        <a:pt x="78" y="14"/>
                      </a:lnTo>
                      <a:lnTo>
                        <a:pt x="78" y="4"/>
                      </a:lnTo>
                      <a:lnTo>
                        <a:pt x="71" y="7"/>
                      </a:lnTo>
                      <a:lnTo>
                        <a:pt x="66" y="2"/>
                      </a:lnTo>
                      <a:lnTo>
                        <a:pt x="62" y="0"/>
                      </a:lnTo>
                      <a:lnTo>
                        <a:pt x="59" y="7"/>
                      </a:lnTo>
                      <a:lnTo>
                        <a:pt x="59" y="14"/>
                      </a:lnTo>
                      <a:lnTo>
                        <a:pt x="54" y="16"/>
                      </a:lnTo>
                      <a:lnTo>
                        <a:pt x="47" y="9"/>
                      </a:lnTo>
                      <a:lnTo>
                        <a:pt x="45" y="7"/>
                      </a:lnTo>
                      <a:lnTo>
                        <a:pt x="36" y="7"/>
                      </a:lnTo>
                      <a:lnTo>
                        <a:pt x="33" y="11"/>
                      </a:lnTo>
                      <a:lnTo>
                        <a:pt x="26" y="16"/>
                      </a:lnTo>
                      <a:lnTo>
                        <a:pt x="19" y="16"/>
                      </a:lnTo>
                      <a:lnTo>
                        <a:pt x="14" y="16"/>
                      </a:lnTo>
                      <a:lnTo>
                        <a:pt x="7" y="19"/>
                      </a:lnTo>
                      <a:lnTo>
                        <a:pt x="3" y="23"/>
                      </a:lnTo>
                      <a:lnTo>
                        <a:pt x="0" y="28"/>
                      </a:lnTo>
                      <a:lnTo>
                        <a:pt x="0" y="42"/>
                      </a:lnTo>
                      <a:lnTo>
                        <a:pt x="7" y="49"/>
                      </a:lnTo>
                      <a:lnTo>
                        <a:pt x="7" y="63"/>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56" name="Myanmar">
                  <a:extLst>
                    <a:ext uri="{FF2B5EF4-FFF2-40B4-BE49-F238E27FC236}">
                      <a16:creationId xmlns:a16="http://schemas.microsoft.com/office/drawing/2014/main" id="{1B11FC01-3087-F66F-E738-41EB76FB5489}"/>
                    </a:ext>
                  </a:extLst>
                </p:cNvPr>
                <p:cNvSpPr>
                  <a:spLocks/>
                </p:cNvSpPr>
                <p:nvPr/>
              </p:nvSpPr>
              <p:spPr bwMode="auto">
                <a:xfrm>
                  <a:off x="4501027" y="2656855"/>
                  <a:ext cx="137831" cy="330978"/>
                </a:xfrm>
                <a:custGeom>
                  <a:avLst/>
                  <a:gdLst>
                    <a:gd name="T0" fmla="*/ 165100 w 134"/>
                    <a:gd name="T1" fmla="*/ 498475 h 321"/>
                    <a:gd name="T2" fmla="*/ 176213 w 134"/>
                    <a:gd name="T3" fmla="*/ 454025 h 321"/>
                    <a:gd name="T4" fmla="*/ 149225 w 134"/>
                    <a:gd name="T5" fmla="*/ 401638 h 321"/>
                    <a:gd name="T6" fmla="*/ 157163 w 134"/>
                    <a:gd name="T7" fmla="*/ 360363 h 321"/>
                    <a:gd name="T8" fmla="*/ 130175 w 134"/>
                    <a:gd name="T9" fmla="*/ 311150 h 321"/>
                    <a:gd name="T10" fmla="*/ 130175 w 134"/>
                    <a:gd name="T11" fmla="*/ 269875 h 321"/>
                    <a:gd name="T12" fmla="*/ 152400 w 134"/>
                    <a:gd name="T13" fmla="*/ 247650 h 321"/>
                    <a:gd name="T14" fmla="*/ 165100 w 134"/>
                    <a:gd name="T15" fmla="*/ 228600 h 321"/>
                    <a:gd name="T16" fmla="*/ 198438 w 134"/>
                    <a:gd name="T17" fmla="*/ 231775 h 321"/>
                    <a:gd name="T18" fmla="*/ 212725 w 134"/>
                    <a:gd name="T19" fmla="*/ 195263 h 321"/>
                    <a:gd name="T20" fmla="*/ 187325 w 134"/>
                    <a:gd name="T21" fmla="*/ 165100 h 321"/>
                    <a:gd name="T22" fmla="*/ 171450 w 134"/>
                    <a:gd name="T23" fmla="*/ 157163 h 321"/>
                    <a:gd name="T24" fmla="*/ 168275 w 134"/>
                    <a:gd name="T25" fmla="*/ 134938 h 321"/>
                    <a:gd name="T26" fmla="*/ 160338 w 134"/>
                    <a:gd name="T27" fmla="*/ 109538 h 321"/>
                    <a:gd name="T28" fmla="*/ 138113 w 134"/>
                    <a:gd name="T29" fmla="*/ 120650 h 321"/>
                    <a:gd name="T30" fmla="*/ 134938 w 134"/>
                    <a:gd name="T31" fmla="*/ 104775 h 321"/>
                    <a:gd name="T32" fmla="*/ 138113 w 134"/>
                    <a:gd name="T33" fmla="*/ 79375 h 321"/>
                    <a:gd name="T34" fmla="*/ 146050 w 134"/>
                    <a:gd name="T35" fmla="*/ 41275 h 321"/>
                    <a:gd name="T36" fmla="*/ 141288 w 134"/>
                    <a:gd name="T37" fmla="*/ 11113 h 321"/>
                    <a:gd name="T38" fmla="*/ 123825 w 134"/>
                    <a:gd name="T39" fmla="*/ 0 h 321"/>
                    <a:gd name="T40" fmla="*/ 104775 w 134"/>
                    <a:gd name="T41" fmla="*/ 30163 h 321"/>
                    <a:gd name="T42" fmla="*/ 82550 w 134"/>
                    <a:gd name="T43" fmla="*/ 55563 h 321"/>
                    <a:gd name="T44" fmla="*/ 52388 w 134"/>
                    <a:gd name="T45" fmla="*/ 82550 h 321"/>
                    <a:gd name="T46" fmla="*/ 55563 w 134"/>
                    <a:gd name="T47" fmla="*/ 96838 h 321"/>
                    <a:gd name="T48" fmla="*/ 25400 w 134"/>
                    <a:gd name="T49" fmla="*/ 120650 h 321"/>
                    <a:gd name="T50" fmla="*/ 33338 w 134"/>
                    <a:gd name="T51" fmla="*/ 165100 h 321"/>
                    <a:gd name="T52" fmla="*/ 22225 w 134"/>
                    <a:gd name="T53" fmla="*/ 187325 h 321"/>
                    <a:gd name="T54" fmla="*/ 11113 w 134"/>
                    <a:gd name="T55" fmla="*/ 195263 h 321"/>
                    <a:gd name="T56" fmla="*/ 3175 w 134"/>
                    <a:gd name="T57" fmla="*/ 209550 h 321"/>
                    <a:gd name="T58" fmla="*/ 0 w 134"/>
                    <a:gd name="T59" fmla="*/ 220663 h 321"/>
                    <a:gd name="T60" fmla="*/ 3175 w 134"/>
                    <a:gd name="T61" fmla="*/ 239713 h 321"/>
                    <a:gd name="T62" fmla="*/ 11113 w 134"/>
                    <a:gd name="T63" fmla="*/ 236538 h 321"/>
                    <a:gd name="T64" fmla="*/ 11113 w 134"/>
                    <a:gd name="T65" fmla="*/ 236538 h 321"/>
                    <a:gd name="T66" fmla="*/ 14288 w 134"/>
                    <a:gd name="T67" fmla="*/ 236538 h 321"/>
                    <a:gd name="T68" fmla="*/ 17463 w 134"/>
                    <a:gd name="T69" fmla="*/ 231775 h 321"/>
                    <a:gd name="T70" fmla="*/ 28575 w 134"/>
                    <a:gd name="T71" fmla="*/ 244475 h 321"/>
                    <a:gd name="T72" fmla="*/ 28575 w 134"/>
                    <a:gd name="T73" fmla="*/ 269875 h 321"/>
                    <a:gd name="T74" fmla="*/ 36513 w 134"/>
                    <a:gd name="T75" fmla="*/ 285750 h 321"/>
                    <a:gd name="T76" fmla="*/ 44450 w 134"/>
                    <a:gd name="T77" fmla="*/ 296863 h 321"/>
                    <a:gd name="T78" fmla="*/ 47625 w 134"/>
                    <a:gd name="T79" fmla="*/ 303213 h 321"/>
                    <a:gd name="T80" fmla="*/ 44450 w 134"/>
                    <a:gd name="T81" fmla="*/ 319088 h 321"/>
                    <a:gd name="T82" fmla="*/ 36513 w 134"/>
                    <a:gd name="T83" fmla="*/ 341313 h 321"/>
                    <a:gd name="T84" fmla="*/ 36513 w 134"/>
                    <a:gd name="T85" fmla="*/ 360363 h 321"/>
                    <a:gd name="T86" fmla="*/ 58738 w 134"/>
                    <a:gd name="T87" fmla="*/ 360363 h 321"/>
                    <a:gd name="T88" fmla="*/ 74613 w 134"/>
                    <a:gd name="T89" fmla="*/ 355600 h 321"/>
                    <a:gd name="T90" fmla="*/ 85725 w 134"/>
                    <a:gd name="T91" fmla="*/ 352425 h 321"/>
                    <a:gd name="T92" fmla="*/ 88900 w 134"/>
                    <a:gd name="T93" fmla="*/ 341313 h 321"/>
                    <a:gd name="T94" fmla="*/ 100013 w 134"/>
                    <a:gd name="T95" fmla="*/ 327025 h 321"/>
                    <a:gd name="T96" fmla="*/ 111125 w 134"/>
                    <a:gd name="T97" fmla="*/ 344488 h 321"/>
                    <a:gd name="T98" fmla="*/ 123825 w 134"/>
                    <a:gd name="T99" fmla="*/ 352425 h 321"/>
                    <a:gd name="T100" fmla="*/ 119063 w 134"/>
                    <a:gd name="T101" fmla="*/ 360363 h 321"/>
                    <a:gd name="T102" fmla="*/ 119063 w 134"/>
                    <a:gd name="T103" fmla="*/ 368300 h 321"/>
                    <a:gd name="T104" fmla="*/ 130175 w 134"/>
                    <a:gd name="T105" fmla="*/ 382588 h 321"/>
                    <a:gd name="T106" fmla="*/ 130175 w 134"/>
                    <a:gd name="T107" fmla="*/ 396875 h 321"/>
                    <a:gd name="T108" fmla="*/ 130175 w 134"/>
                    <a:gd name="T109" fmla="*/ 407988 h 321"/>
                    <a:gd name="T110" fmla="*/ 134938 w 134"/>
                    <a:gd name="T111" fmla="*/ 423863 h 321"/>
                    <a:gd name="T112" fmla="*/ 146050 w 134"/>
                    <a:gd name="T113" fmla="*/ 434975 h 321"/>
                    <a:gd name="T114" fmla="*/ 149225 w 134"/>
                    <a:gd name="T115" fmla="*/ 461963 h 321"/>
                    <a:gd name="T116" fmla="*/ 152400 w 134"/>
                    <a:gd name="T117" fmla="*/ 465138 h 321"/>
                    <a:gd name="T118" fmla="*/ 149225 w 134"/>
                    <a:gd name="T119" fmla="*/ 476250 h 321"/>
                    <a:gd name="T120" fmla="*/ 146050 w 134"/>
                    <a:gd name="T121" fmla="*/ 484188 h 321"/>
                    <a:gd name="T122" fmla="*/ 157163 w 134"/>
                    <a:gd name="T123" fmla="*/ 498475 h 321"/>
                    <a:gd name="T124" fmla="*/ 160338 w 134"/>
                    <a:gd name="T125" fmla="*/ 509588 h 3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321"/>
                    <a:gd name="T191" fmla="*/ 134 w 134"/>
                    <a:gd name="T192" fmla="*/ 321 h 3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321">
                      <a:moveTo>
                        <a:pt x="101" y="321"/>
                      </a:moveTo>
                      <a:lnTo>
                        <a:pt x="104" y="321"/>
                      </a:lnTo>
                      <a:lnTo>
                        <a:pt x="104" y="314"/>
                      </a:lnTo>
                      <a:lnTo>
                        <a:pt x="108" y="305"/>
                      </a:lnTo>
                      <a:lnTo>
                        <a:pt x="111" y="295"/>
                      </a:lnTo>
                      <a:lnTo>
                        <a:pt x="111" y="286"/>
                      </a:lnTo>
                      <a:lnTo>
                        <a:pt x="106" y="274"/>
                      </a:lnTo>
                      <a:lnTo>
                        <a:pt x="99" y="267"/>
                      </a:lnTo>
                      <a:lnTo>
                        <a:pt x="94" y="253"/>
                      </a:lnTo>
                      <a:lnTo>
                        <a:pt x="92" y="239"/>
                      </a:lnTo>
                      <a:lnTo>
                        <a:pt x="99" y="234"/>
                      </a:lnTo>
                      <a:lnTo>
                        <a:pt x="99" y="227"/>
                      </a:lnTo>
                      <a:lnTo>
                        <a:pt x="92" y="220"/>
                      </a:lnTo>
                      <a:lnTo>
                        <a:pt x="85" y="210"/>
                      </a:lnTo>
                      <a:lnTo>
                        <a:pt x="82" y="196"/>
                      </a:lnTo>
                      <a:lnTo>
                        <a:pt x="85" y="187"/>
                      </a:lnTo>
                      <a:lnTo>
                        <a:pt x="87" y="180"/>
                      </a:lnTo>
                      <a:lnTo>
                        <a:pt x="82" y="170"/>
                      </a:lnTo>
                      <a:lnTo>
                        <a:pt x="85" y="163"/>
                      </a:lnTo>
                      <a:lnTo>
                        <a:pt x="92" y="163"/>
                      </a:lnTo>
                      <a:lnTo>
                        <a:pt x="96" y="156"/>
                      </a:lnTo>
                      <a:lnTo>
                        <a:pt x="101" y="156"/>
                      </a:lnTo>
                      <a:lnTo>
                        <a:pt x="99" y="151"/>
                      </a:lnTo>
                      <a:lnTo>
                        <a:pt x="104" y="144"/>
                      </a:lnTo>
                      <a:lnTo>
                        <a:pt x="106" y="144"/>
                      </a:lnTo>
                      <a:lnTo>
                        <a:pt x="111" y="146"/>
                      </a:lnTo>
                      <a:lnTo>
                        <a:pt x="125" y="146"/>
                      </a:lnTo>
                      <a:lnTo>
                        <a:pt x="127" y="137"/>
                      </a:lnTo>
                      <a:lnTo>
                        <a:pt x="127" y="130"/>
                      </a:lnTo>
                      <a:lnTo>
                        <a:pt x="134" y="123"/>
                      </a:lnTo>
                      <a:lnTo>
                        <a:pt x="122" y="120"/>
                      </a:lnTo>
                      <a:lnTo>
                        <a:pt x="120" y="113"/>
                      </a:lnTo>
                      <a:lnTo>
                        <a:pt x="118" y="104"/>
                      </a:lnTo>
                      <a:lnTo>
                        <a:pt x="113" y="104"/>
                      </a:lnTo>
                      <a:lnTo>
                        <a:pt x="108" y="102"/>
                      </a:lnTo>
                      <a:lnTo>
                        <a:pt x="108" y="99"/>
                      </a:lnTo>
                      <a:lnTo>
                        <a:pt x="113" y="90"/>
                      </a:lnTo>
                      <a:lnTo>
                        <a:pt x="111" y="85"/>
                      </a:lnTo>
                      <a:lnTo>
                        <a:pt x="106" y="85"/>
                      </a:lnTo>
                      <a:lnTo>
                        <a:pt x="104" y="78"/>
                      </a:lnTo>
                      <a:lnTo>
                        <a:pt x="106" y="73"/>
                      </a:lnTo>
                      <a:lnTo>
                        <a:pt x="101" y="69"/>
                      </a:lnTo>
                      <a:lnTo>
                        <a:pt x="96" y="69"/>
                      </a:lnTo>
                      <a:lnTo>
                        <a:pt x="89" y="71"/>
                      </a:lnTo>
                      <a:lnTo>
                        <a:pt x="87" y="76"/>
                      </a:lnTo>
                      <a:lnTo>
                        <a:pt x="85" y="76"/>
                      </a:lnTo>
                      <a:lnTo>
                        <a:pt x="85" y="73"/>
                      </a:lnTo>
                      <a:lnTo>
                        <a:pt x="85" y="66"/>
                      </a:lnTo>
                      <a:lnTo>
                        <a:pt x="80" y="61"/>
                      </a:lnTo>
                      <a:lnTo>
                        <a:pt x="80" y="57"/>
                      </a:lnTo>
                      <a:lnTo>
                        <a:pt x="87" y="50"/>
                      </a:lnTo>
                      <a:lnTo>
                        <a:pt x="89" y="43"/>
                      </a:lnTo>
                      <a:lnTo>
                        <a:pt x="92" y="31"/>
                      </a:lnTo>
                      <a:lnTo>
                        <a:pt x="92" y="26"/>
                      </a:lnTo>
                      <a:lnTo>
                        <a:pt x="89" y="21"/>
                      </a:lnTo>
                      <a:lnTo>
                        <a:pt x="92" y="12"/>
                      </a:lnTo>
                      <a:lnTo>
                        <a:pt x="89" y="7"/>
                      </a:lnTo>
                      <a:lnTo>
                        <a:pt x="87" y="0"/>
                      </a:lnTo>
                      <a:lnTo>
                        <a:pt x="82" y="0"/>
                      </a:lnTo>
                      <a:lnTo>
                        <a:pt x="78" y="0"/>
                      </a:lnTo>
                      <a:lnTo>
                        <a:pt x="78" y="12"/>
                      </a:lnTo>
                      <a:lnTo>
                        <a:pt x="73" y="21"/>
                      </a:lnTo>
                      <a:lnTo>
                        <a:pt x="66" y="19"/>
                      </a:lnTo>
                      <a:lnTo>
                        <a:pt x="56" y="21"/>
                      </a:lnTo>
                      <a:lnTo>
                        <a:pt x="52" y="31"/>
                      </a:lnTo>
                      <a:lnTo>
                        <a:pt x="52" y="35"/>
                      </a:lnTo>
                      <a:lnTo>
                        <a:pt x="44" y="43"/>
                      </a:lnTo>
                      <a:lnTo>
                        <a:pt x="40" y="50"/>
                      </a:lnTo>
                      <a:lnTo>
                        <a:pt x="33" y="52"/>
                      </a:lnTo>
                      <a:lnTo>
                        <a:pt x="30" y="54"/>
                      </a:lnTo>
                      <a:lnTo>
                        <a:pt x="35" y="57"/>
                      </a:lnTo>
                      <a:lnTo>
                        <a:pt x="35" y="61"/>
                      </a:lnTo>
                      <a:lnTo>
                        <a:pt x="28" y="71"/>
                      </a:lnTo>
                      <a:lnTo>
                        <a:pt x="26" y="80"/>
                      </a:lnTo>
                      <a:lnTo>
                        <a:pt x="16" y="76"/>
                      </a:lnTo>
                      <a:lnTo>
                        <a:pt x="16" y="90"/>
                      </a:lnTo>
                      <a:lnTo>
                        <a:pt x="18" y="97"/>
                      </a:lnTo>
                      <a:lnTo>
                        <a:pt x="21" y="104"/>
                      </a:lnTo>
                      <a:lnTo>
                        <a:pt x="18" y="109"/>
                      </a:lnTo>
                      <a:lnTo>
                        <a:pt x="16" y="113"/>
                      </a:lnTo>
                      <a:lnTo>
                        <a:pt x="14" y="118"/>
                      </a:lnTo>
                      <a:lnTo>
                        <a:pt x="9" y="113"/>
                      </a:lnTo>
                      <a:lnTo>
                        <a:pt x="4" y="113"/>
                      </a:lnTo>
                      <a:lnTo>
                        <a:pt x="7" y="123"/>
                      </a:lnTo>
                      <a:lnTo>
                        <a:pt x="7" y="128"/>
                      </a:lnTo>
                      <a:lnTo>
                        <a:pt x="9" y="135"/>
                      </a:lnTo>
                      <a:lnTo>
                        <a:pt x="2" y="132"/>
                      </a:lnTo>
                      <a:lnTo>
                        <a:pt x="0" y="137"/>
                      </a:lnTo>
                      <a:lnTo>
                        <a:pt x="0" y="139"/>
                      </a:lnTo>
                      <a:lnTo>
                        <a:pt x="0" y="142"/>
                      </a:lnTo>
                      <a:lnTo>
                        <a:pt x="2" y="146"/>
                      </a:lnTo>
                      <a:lnTo>
                        <a:pt x="2" y="151"/>
                      </a:lnTo>
                      <a:lnTo>
                        <a:pt x="4" y="151"/>
                      </a:lnTo>
                      <a:lnTo>
                        <a:pt x="7" y="149"/>
                      </a:lnTo>
                      <a:lnTo>
                        <a:pt x="9" y="149"/>
                      </a:lnTo>
                      <a:lnTo>
                        <a:pt x="9" y="146"/>
                      </a:lnTo>
                      <a:lnTo>
                        <a:pt x="11" y="146"/>
                      </a:lnTo>
                      <a:lnTo>
                        <a:pt x="14" y="146"/>
                      </a:lnTo>
                      <a:lnTo>
                        <a:pt x="16" y="146"/>
                      </a:lnTo>
                      <a:lnTo>
                        <a:pt x="18" y="154"/>
                      </a:lnTo>
                      <a:lnTo>
                        <a:pt x="18" y="161"/>
                      </a:lnTo>
                      <a:lnTo>
                        <a:pt x="18" y="165"/>
                      </a:lnTo>
                      <a:lnTo>
                        <a:pt x="18" y="170"/>
                      </a:lnTo>
                      <a:lnTo>
                        <a:pt x="21" y="172"/>
                      </a:lnTo>
                      <a:lnTo>
                        <a:pt x="21" y="177"/>
                      </a:lnTo>
                      <a:lnTo>
                        <a:pt x="23" y="180"/>
                      </a:lnTo>
                      <a:lnTo>
                        <a:pt x="26" y="182"/>
                      </a:lnTo>
                      <a:lnTo>
                        <a:pt x="28" y="184"/>
                      </a:lnTo>
                      <a:lnTo>
                        <a:pt x="28" y="187"/>
                      </a:lnTo>
                      <a:lnTo>
                        <a:pt x="30" y="187"/>
                      </a:lnTo>
                      <a:lnTo>
                        <a:pt x="30" y="189"/>
                      </a:lnTo>
                      <a:lnTo>
                        <a:pt x="30" y="191"/>
                      </a:lnTo>
                      <a:lnTo>
                        <a:pt x="30" y="196"/>
                      </a:lnTo>
                      <a:lnTo>
                        <a:pt x="30" y="198"/>
                      </a:lnTo>
                      <a:lnTo>
                        <a:pt x="28" y="201"/>
                      </a:lnTo>
                      <a:lnTo>
                        <a:pt x="26" y="208"/>
                      </a:lnTo>
                      <a:lnTo>
                        <a:pt x="23" y="210"/>
                      </a:lnTo>
                      <a:lnTo>
                        <a:pt x="23" y="215"/>
                      </a:lnTo>
                      <a:lnTo>
                        <a:pt x="23" y="217"/>
                      </a:lnTo>
                      <a:lnTo>
                        <a:pt x="23" y="222"/>
                      </a:lnTo>
                      <a:lnTo>
                        <a:pt x="23" y="227"/>
                      </a:lnTo>
                      <a:lnTo>
                        <a:pt x="28" y="227"/>
                      </a:lnTo>
                      <a:lnTo>
                        <a:pt x="30" y="227"/>
                      </a:lnTo>
                      <a:lnTo>
                        <a:pt x="37" y="227"/>
                      </a:lnTo>
                      <a:lnTo>
                        <a:pt x="42" y="227"/>
                      </a:lnTo>
                      <a:lnTo>
                        <a:pt x="44" y="227"/>
                      </a:lnTo>
                      <a:lnTo>
                        <a:pt x="47" y="224"/>
                      </a:lnTo>
                      <a:lnTo>
                        <a:pt x="49" y="224"/>
                      </a:lnTo>
                      <a:lnTo>
                        <a:pt x="52" y="224"/>
                      </a:lnTo>
                      <a:lnTo>
                        <a:pt x="54" y="222"/>
                      </a:lnTo>
                      <a:lnTo>
                        <a:pt x="54" y="220"/>
                      </a:lnTo>
                      <a:lnTo>
                        <a:pt x="56" y="217"/>
                      </a:lnTo>
                      <a:lnTo>
                        <a:pt x="56" y="215"/>
                      </a:lnTo>
                      <a:lnTo>
                        <a:pt x="56" y="210"/>
                      </a:lnTo>
                      <a:lnTo>
                        <a:pt x="56" y="206"/>
                      </a:lnTo>
                      <a:lnTo>
                        <a:pt x="63" y="206"/>
                      </a:lnTo>
                      <a:lnTo>
                        <a:pt x="63" y="208"/>
                      </a:lnTo>
                      <a:lnTo>
                        <a:pt x="68" y="213"/>
                      </a:lnTo>
                      <a:lnTo>
                        <a:pt x="70" y="217"/>
                      </a:lnTo>
                      <a:lnTo>
                        <a:pt x="73" y="217"/>
                      </a:lnTo>
                      <a:lnTo>
                        <a:pt x="78" y="217"/>
                      </a:lnTo>
                      <a:lnTo>
                        <a:pt x="78" y="222"/>
                      </a:lnTo>
                      <a:lnTo>
                        <a:pt x="78" y="224"/>
                      </a:lnTo>
                      <a:lnTo>
                        <a:pt x="75" y="227"/>
                      </a:lnTo>
                      <a:lnTo>
                        <a:pt x="75" y="229"/>
                      </a:lnTo>
                      <a:lnTo>
                        <a:pt x="75" y="232"/>
                      </a:lnTo>
                      <a:lnTo>
                        <a:pt x="75" y="234"/>
                      </a:lnTo>
                      <a:lnTo>
                        <a:pt x="78" y="236"/>
                      </a:lnTo>
                      <a:lnTo>
                        <a:pt x="82" y="241"/>
                      </a:lnTo>
                      <a:lnTo>
                        <a:pt x="82" y="243"/>
                      </a:lnTo>
                      <a:lnTo>
                        <a:pt x="82" y="246"/>
                      </a:lnTo>
                      <a:lnTo>
                        <a:pt x="82" y="250"/>
                      </a:lnTo>
                      <a:lnTo>
                        <a:pt x="82" y="253"/>
                      </a:lnTo>
                      <a:lnTo>
                        <a:pt x="82" y="255"/>
                      </a:lnTo>
                      <a:lnTo>
                        <a:pt x="82" y="257"/>
                      </a:lnTo>
                      <a:lnTo>
                        <a:pt x="82" y="262"/>
                      </a:lnTo>
                      <a:lnTo>
                        <a:pt x="85" y="265"/>
                      </a:lnTo>
                      <a:lnTo>
                        <a:pt x="85" y="267"/>
                      </a:lnTo>
                      <a:lnTo>
                        <a:pt x="87" y="269"/>
                      </a:lnTo>
                      <a:lnTo>
                        <a:pt x="92" y="269"/>
                      </a:lnTo>
                      <a:lnTo>
                        <a:pt x="92" y="274"/>
                      </a:lnTo>
                      <a:lnTo>
                        <a:pt x="94" y="281"/>
                      </a:lnTo>
                      <a:lnTo>
                        <a:pt x="94" y="286"/>
                      </a:lnTo>
                      <a:lnTo>
                        <a:pt x="94" y="291"/>
                      </a:lnTo>
                      <a:lnTo>
                        <a:pt x="96" y="291"/>
                      </a:lnTo>
                      <a:lnTo>
                        <a:pt x="96" y="293"/>
                      </a:lnTo>
                      <a:lnTo>
                        <a:pt x="96" y="295"/>
                      </a:lnTo>
                      <a:lnTo>
                        <a:pt x="94" y="298"/>
                      </a:lnTo>
                      <a:lnTo>
                        <a:pt x="94" y="300"/>
                      </a:lnTo>
                      <a:lnTo>
                        <a:pt x="92" y="302"/>
                      </a:lnTo>
                      <a:lnTo>
                        <a:pt x="92" y="305"/>
                      </a:lnTo>
                      <a:lnTo>
                        <a:pt x="99" y="309"/>
                      </a:lnTo>
                      <a:lnTo>
                        <a:pt x="99" y="314"/>
                      </a:lnTo>
                      <a:lnTo>
                        <a:pt x="101" y="317"/>
                      </a:lnTo>
                      <a:lnTo>
                        <a:pt x="101" y="321"/>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57" name="Brunei">
                  <a:extLst>
                    <a:ext uri="{FF2B5EF4-FFF2-40B4-BE49-F238E27FC236}">
                      <a16:creationId xmlns:a16="http://schemas.microsoft.com/office/drawing/2014/main" id="{833102CE-E31F-D1A9-599F-C85E7B5E99CC}"/>
                    </a:ext>
                  </a:extLst>
                </p:cNvPr>
                <p:cNvSpPr>
                  <a:spLocks/>
                </p:cNvSpPr>
                <p:nvPr/>
              </p:nvSpPr>
              <p:spPr bwMode="auto">
                <a:xfrm>
                  <a:off x="4854271" y="3116716"/>
                  <a:ext cx="22447" cy="15467"/>
                </a:xfrm>
                <a:custGeom>
                  <a:avLst/>
                  <a:gdLst>
                    <a:gd name="T0" fmla="*/ 0 w 21"/>
                    <a:gd name="T1" fmla="*/ 15875 h 15"/>
                    <a:gd name="T2" fmla="*/ 7938 w 21"/>
                    <a:gd name="T3" fmla="*/ 23813 h 15"/>
                    <a:gd name="T4" fmla="*/ 19050 w 21"/>
                    <a:gd name="T5" fmla="*/ 23813 h 15"/>
                    <a:gd name="T6" fmla="*/ 19050 w 21"/>
                    <a:gd name="T7" fmla="*/ 19050 h 15"/>
                    <a:gd name="T8" fmla="*/ 22225 w 21"/>
                    <a:gd name="T9" fmla="*/ 12700 h 15"/>
                    <a:gd name="T10" fmla="*/ 30163 w 21"/>
                    <a:gd name="T11" fmla="*/ 15875 h 15"/>
                    <a:gd name="T12" fmla="*/ 33338 w 21"/>
                    <a:gd name="T13" fmla="*/ 15875 h 15"/>
                    <a:gd name="T14" fmla="*/ 30163 w 21"/>
                    <a:gd name="T15" fmla="*/ 0 h 15"/>
                    <a:gd name="T16" fmla="*/ 26988 w 21"/>
                    <a:gd name="T17" fmla="*/ 0 h 15"/>
                    <a:gd name="T18" fmla="*/ 22225 w 21"/>
                    <a:gd name="T19" fmla="*/ 0 h 15"/>
                    <a:gd name="T20" fmla="*/ 19050 w 21"/>
                    <a:gd name="T21" fmla="*/ 0 h 15"/>
                    <a:gd name="T22" fmla="*/ 15875 w 21"/>
                    <a:gd name="T23" fmla="*/ 0 h 15"/>
                    <a:gd name="T24" fmla="*/ 15875 w 21"/>
                    <a:gd name="T25" fmla="*/ 0 h 15"/>
                    <a:gd name="T26" fmla="*/ 11113 w 21"/>
                    <a:gd name="T27" fmla="*/ 4763 h 15"/>
                    <a:gd name="T28" fmla="*/ 11113 w 21"/>
                    <a:gd name="T29" fmla="*/ 7938 h 15"/>
                    <a:gd name="T30" fmla="*/ 7938 w 21"/>
                    <a:gd name="T31" fmla="*/ 12700 h 15"/>
                    <a:gd name="T32" fmla="*/ 3175 w 21"/>
                    <a:gd name="T33" fmla="*/ 12700 h 15"/>
                    <a:gd name="T34" fmla="*/ 0 w 21"/>
                    <a:gd name="T35" fmla="*/ 15875 h 15"/>
                    <a:gd name="T36" fmla="*/ 0 w 21"/>
                    <a:gd name="T37" fmla="*/ 15875 h 15"/>
                    <a:gd name="T38" fmla="*/ 0 w 21"/>
                    <a:gd name="T39" fmla="*/ 15875 h 15"/>
                    <a:gd name="T40" fmla="*/ 0 w 21"/>
                    <a:gd name="T41" fmla="*/ 15875 h 15"/>
                    <a:gd name="T42" fmla="*/ 0 w 21"/>
                    <a:gd name="T43" fmla="*/ 15875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5"/>
                    <a:gd name="T68" fmla="*/ 21 w 21"/>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5">
                      <a:moveTo>
                        <a:pt x="0" y="10"/>
                      </a:moveTo>
                      <a:lnTo>
                        <a:pt x="5" y="15"/>
                      </a:lnTo>
                      <a:lnTo>
                        <a:pt x="12" y="15"/>
                      </a:lnTo>
                      <a:lnTo>
                        <a:pt x="12" y="12"/>
                      </a:lnTo>
                      <a:lnTo>
                        <a:pt x="14" y="8"/>
                      </a:lnTo>
                      <a:lnTo>
                        <a:pt x="19" y="10"/>
                      </a:lnTo>
                      <a:lnTo>
                        <a:pt x="21" y="10"/>
                      </a:lnTo>
                      <a:lnTo>
                        <a:pt x="19" y="0"/>
                      </a:lnTo>
                      <a:lnTo>
                        <a:pt x="17" y="0"/>
                      </a:lnTo>
                      <a:lnTo>
                        <a:pt x="14" y="0"/>
                      </a:lnTo>
                      <a:lnTo>
                        <a:pt x="12" y="0"/>
                      </a:lnTo>
                      <a:lnTo>
                        <a:pt x="10" y="0"/>
                      </a:lnTo>
                      <a:lnTo>
                        <a:pt x="7" y="3"/>
                      </a:lnTo>
                      <a:lnTo>
                        <a:pt x="7" y="5"/>
                      </a:lnTo>
                      <a:lnTo>
                        <a:pt x="5" y="8"/>
                      </a:lnTo>
                      <a:lnTo>
                        <a:pt x="2" y="8"/>
                      </a:lnTo>
                      <a:lnTo>
                        <a:pt x="0" y="1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58" name="Bhutan">
                  <a:extLst>
                    <a:ext uri="{FF2B5EF4-FFF2-40B4-BE49-F238E27FC236}">
                      <a16:creationId xmlns:a16="http://schemas.microsoft.com/office/drawing/2014/main" id="{B62BC64E-0B13-0178-3DF5-9380AF32BDB5}"/>
                    </a:ext>
                  </a:extLst>
                </p:cNvPr>
                <p:cNvSpPr>
                  <a:spLocks/>
                </p:cNvSpPr>
                <p:nvPr/>
              </p:nvSpPr>
              <p:spPr bwMode="auto">
                <a:xfrm>
                  <a:off x="4448414" y="2635201"/>
                  <a:ext cx="47508" cy="26807"/>
                </a:xfrm>
                <a:custGeom>
                  <a:avLst/>
                  <a:gdLst>
                    <a:gd name="T0" fmla="*/ 3175 w 47"/>
                    <a:gd name="T1" fmla="*/ 22225 h 26"/>
                    <a:gd name="T2" fmla="*/ 0 w 47"/>
                    <a:gd name="T3" fmla="*/ 30163 h 26"/>
                    <a:gd name="T4" fmla="*/ 11113 w 47"/>
                    <a:gd name="T5" fmla="*/ 41275 h 26"/>
                    <a:gd name="T6" fmla="*/ 17463 w 47"/>
                    <a:gd name="T7" fmla="*/ 41275 h 26"/>
                    <a:gd name="T8" fmla="*/ 30163 w 47"/>
                    <a:gd name="T9" fmla="*/ 36513 h 26"/>
                    <a:gd name="T10" fmla="*/ 44450 w 47"/>
                    <a:gd name="T11" fmla="*/ 41275 h 26"/>
                    <a:gd name="T12" fmla="*/ 66675 w 47"/>
                    <a:gd name="T13" fmla="*/ 41275 h 26"/>
                    <a:gd name="T14" fmla="*/ 74613 w 47"/>
                    <a:gd name="T15" fmla="*/ 36513 h 26"/>
                    <a:gd name="T16" fmla="*/ 74613 w 47"/>
                    <a:gd name="T17" fmla="*/ 25400 h 26"/>
                    <a:gd name="T18" fmla="*/ 71438 w 47"/>
                    <a:gd name="T19" fmla="*/ 7938 h 26"/>
                    <a:gd name="T20" fmla="*/ 55563 w 47"/>
                    <a:gd name="T21" fmla="*/ 7938 h 26"/>
                    <a:gd name="T22" fmla="*/ 44450 w 47"/>
                    <a:gd name="T23" fmla="*/ 7938 h 26"/>
                    <a:gd name="T24" fmla="*/ 30163 w 47"/>
                    <a:gd name="T25" fmla="*/ 0 h 26"/>
                    <a:gd name="T26" fmla="*/ 17463 w 47"/>
                    <a:gd name="T27" fmla="*/ 3175 h 26"/>
                    <a:gd name="T28" fmla="*/ 11113 w 47"/>
                    <a:gd name="T29" fmla="*/ 7938 h 26"/>
                    <a:gd name="T30" fmla="*/ 3175 w 47"/>
                    <a:gd name="T31" fmla="*/ 22225 h 26"/>
                    <a:gd name="T32" fmla="*/ 3175 w 47"/>
                    <a:gd name="T33" fmla="*/ 22225 h 26"/>
                    <a:gd name="T34" fmla="*/ 3175 w 47"/>
                    <a:gd name="T35" fmla="*/ 22225 h 26"/>
                    <a:gd name="T36" fmla="*/ 3175 w 47"/>
                    <a:gd name="T37" fmla="*/ 22225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26"/>
                    <a:gd name="T59" fmla="*/ 47 w 47"/>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26">
                      <a:moveTo>
                        <a:pt x="2" y="14"/>
                      </a:moveTo>
                      <a:lnTo>
                        <a:pt x="0" y="19"/>
                      </a:lnTo>
                      <a:lnTo>
                        <a:pt x="7" y="26"/>
                      </a:lnTo>
                      <a:lnTo>
                        <a:pt x="11" y="26"/>
                      </a:lnTo>
                      <a:lnTo>
                        <a:pt x="19" y="23"/>
                      </a:lnTo>
                      <a:lnTo>
                        <a:pt x="28" y="26"/>
                      </a:lnTo>
                      <a:lnTo>
                        <a:pt x="42" y="26"/>
                      </a:lnTo>
                      <a:lnTo>
                        <a:pt x="47" y="23"/>
                      </a:lnTo>
                      <a:lnTo>
                        <a:pt x="47" y="16"/>
                      </a:lnTo>
                      <a:lnTo>
                        <a:pt x="45" y="5"/>
                      </a:lnTo>
                      <a:lnTo>
                        <a:pt x="35" y="5"/>
                      </a:lnTo>
                      <a:lnTo>
                        <a:pt x="28" y="5"/>
                      </a:lnTo>
                      <a:lnTo>
                        <a:pt x="19" y="0"/>
                      </a:lnTo>
                      <a:lnTo>
                        <a:pt x="11" y="2"/>
                      </a:lnTo>
                      <a:lnTo>
                        <a:pt x="7" y="5"/>
                      </a:lnTo>
                      <a:lnTo>
                        <a:pt x="2" y="14"/>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59" name="Bangladesh">
                  <a:extLst>
                    <a:ext uri="{FF2B5EF4-FFF2-40B4-BE49-F238E27FC236}">
                      <a16:creationId xmlns:a16="http://schemas.microsoft.com/office/drawing/2014/main" id="{CE0E9B56-21AF-FAD5-E5F1-836FA07F7CD8}"/>
                    </a:ext>
                  </a:extLst>
                </p:cNvPr>
                <p:cNvSpPr>
                  <a:spLocks/>
                </p:cNvSpPr>
                <p:nvPr/>
              </p:nvSpPr>
              <p:spPr bwMode="auto">
                <a:xfrm>
                  <a:off x="4418356" y="2676444"/>
                  <a:ext cx="91861" cy="123730"/>
                </a:xfrm>
                <a:custGeom>
                  <a:avLst/>
                  <a:gdLst>
                    <a:gd name="T0" fmla="*/ 123825 w 87"/>
                    <a:gd name="T1" fmla="*/ 187325 h 120"/>
                    <a:gd name="T2" fmla="*/ 138113 w 87"/>
                    <a:gd name="T3" fmla="*/ 184150 h 120"/>
                    <a:gd name="T4" fmla="*/ 134938 w 87"/>
                    <a:gd name="T5" fmla="*/ 165100 h 120"/>
                    <a:gd name="T6" fmla="*/ 127000 w 87"/>
                    <a:gd name="T7" fmla="*/ 142875 h 120"/>
                    <a:gd name="T8" fmla="*/ 115888 w 87"/>
                    <a:gd name="T9" fmla="*/ 107950 h 120"/>
                    <a:gd name="T10" fmla="*/ 100013 w 87"/>
                    <a:gd name="T11" fmla="*/ 120650 h 120"/>
                    <a:gd name="T12" fmla="*/ 104775 w 87"/>
                    <a:gd name="T13" fmla="*/ 93663 h 120"/>
                    <a:gd name="T14" fmla="*/ 112713 w 87"/>
                    <a:gd name="T15" fmla="*/ 79375 h 120"/>
                    <a:gd name="T16" fmla="*/ 112713 w 87"/>
                    <a:gd name="T17" fmla="*/ 74613 h 120"/>
                    <a:gd name="T18" fmla="*/ 115888 w 87"/>
                    <a:gd name="T19" fmla="*/ 66675 h 120"/>
                    <a:gd name="T20" fmla="*/ 112713 w 87"/>
                    <a:gd name="T21" fmla="*/ 55563 h 120"/>
                    <a:gd name="T22" fmla="*/ 107950 w 87"/>
                    <a:gd name="T23" fmla="*/ 44450 h 120"/>
                    <a:gd name="T24" fmla="*/ 82550 w 87"/>
                    <a:gd name="T25" fmla="*/ 52388 h 120"/>
                    <a:gd name="T26" fmla="*/ 55563 w 87"/>
                    <a:gd name="T27" fmla="*/ 52388 h 120"/>
                    <a:gd name="T28" fmla="*/ 55563 w 87"/>
                    <a:gd name="T29" fmla="*/ 14288 h 120"/>
                    <a:gd name="T30" fmla="*/ 33338 w 87"/>
                    <a:gd name="T31" fmla="*/ 14288 h 120"/>
                    <a:gd name="T32" fmla="*/ 14288 w 87"/>
                    <a:gd name="T33" fmla="*/ 11113 h 120"/>
                    <a:gd name="T34" fmla="*/ 22225 w 87"/>
                    <a:gd name="T35" fmla="*/ 38100 h 120"/>
                    <a:gd name="T36" fmla="*/ 0 w 87"/>
                    <a:gd name="T37" fmla="*/ 49213 h 120"/>
                    <a:gd name="T38" fmla="*/ 3175 w 87"/>
                    <a:gd name="T39" fmla="*/ 74613 h 120"/>
                    <a:gd name="T40" fmla="*/ 25400 w 87"/>
                    <a:gd name="T41" fmla="*/ 90488 h 120"/>
                    <a:gd name="T42" fmla="*/ 30163 w 87"/>
                    <a:gd name="T43" fmla="*/ 115888 h 120"/>
                    <a:gd name="T44" fmla="*/ 22225 w 87"/>
                    <a:gd name="T45" fmla="*/ 146050 h 120"/>
                    <a:gd name="T46" fmla="*/ 30163 w 87"/>
                    <a:gd name="T47" fmla="*/ 165100 h 120"/>
                    <a:gd name="T48" fmla="*/ 52388 w 87"/>
                    <a:gd name="T49" fmla="*/ 149225 h 120"/>
                    <a:gd name="T50" fmla="*/ 58738 w 87"/>
                    <a:gd name="T51" fmla="*/ 149225 h 120"/>
                    <a:gd name="T52" fmla="*/ 58738 w 87"/>
                    <a:gd name="T53" fmla="*/ 149225 h 120"/>
                    <a:gd name="T54" fmla="*/ 66675 w 87"/>
                    <a:gd name="T55" fmla="*/ 149225 h 120"/>
                    <a:gd name="T56" fmla="*/ 66675 w 87"/>
                    <a:gd name="T57" fmla="*/ 146050 h 120"/>
                    <a:gd name="T58" fmla="*/ 74613 w 87"/>
                    <a:gd name="T59" fmla="*/ 120650 h 120"/>
                    <a:gd name="T60" fmla="*/ 82550 w 87"/>
                    <a:gd name="T61" fmla="*/ 115888 h 120"/>
                    <a:gd name="T62" fmla="*/ 93663 w 87"/>
                    <a:gd name="T63" fmla="*/ 123825 h 120"/>
                    <a:gd name="T64" fmla="*/ 100013 w 87"/>
                    <a:gd name="T65" fmla="*/ 131763 h 120"/>
                    <a:gd name="T66" fmla="*/ 104775 w 87"/>
                    <a:gd name="T67" fmla="*/ 138113 h 120"/>
                    <a:gd name="T68" fmla="*/ 107950 w 87"/>
                    <a:gd name="T69" fmla="*/ 149225 h 120"/>
                    <a:gd name="T70" fmla="*/ 107950 w 87"/>
                    <a:gd name="T71" fmla="*/ 168275 h 120"/>
                    <a:gd name="T72" fmla="*/ 112713 w 87"/>
                    <a:gd name="T73" fmla="*/ 179388 h 120"/>
                    <a:gd name="T74" fmla="*/ 115888 w 87"/>
                    <a:gd name="T75" fmla="*/ 187325 h 120"/>
                    <a:gd name="T76" fmla="*/ 123825 w 87"/>
                    <a:gd name="T77" fmla="*/ 190500 h 120"/>
                    <a:gd name="T78" fmla="*/ 123825 w 87"/>
                    <a:gd name="T79" fmla="*/ 190500 h 120"/>
                    <a:gd name="T80" fmla="*/ 123825 w 87"/>
                    <a:gd name="T81" fmla="*/ 19050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120"/>
                    <a:gd name="T125" fmla="*/ 87 w 87"/>
                    <a:gd name="T126" fmla="*/ 120 h 1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120">
                      <a:moveTo>
                        <a:pt x="78" y="120"/>
                      </a:moveTo>
                      <a:lnTo>
                        <a:pt x="78" y="118"/>
                      </a:lnTo>
                      <a:lnTo>
                        <a:pt x="80" y="113"/>
                      </a:lnTo>
                      <a:lnTo>
                        <a:pt x="87" y="116"/>
                      </a:lnTo>
                      <a:lnTo>
                        <a:pt x="85" y="109"/>
                      </a:lnTo>
                      <a:lnTo>
                        <a:pt x="85" y="104"/>
                      </a:lnTo>
                      <a:lnTo>
                        <a:pt x="82" y="94"/>
                      </a:lnTo>
                      <a:lnTo>
                        <a:pt x="80" y="90"/>
                      </a:lnTo>
                      <a:lnTo>
                        <a:pt x="80" y="80"/>
                      </a:lnTo>
                      <a:lnTo>
                        <a:pt x="73" y="68"/>
                      </a:lnTo>
                      <a:lnTo>
                        <a:pt x="73" y="76"/>
                      </a:lnTo>
                      <a:lnTo>
                        <a:pt x="63" y="76"/>
                      </a:lnTo>
                      <a:lnTo>
                        <a:pt x="63" y="71"/>
                      </a:lnTo>
                      <a:lnTo>
                        <a:pt x="66" y="59"/>
                      </a:lnTo>
                      <a:lnTo>
                        <a:pt x="71" y="52"/>
                      </a:lnTo>
                      <a:lnTo>
                        <a:pt x="71" y="50"/>
                      </a:lnTo>
                      <a:lnTo>
                        <a:pt x="71" y="47"/>
                      </a:lnTo>
                      <a:lnTo>
                        <a:pt x="73" y="45"/>
                      </a:lnTo>
                      <a:lnTo>
                        <a:pt x="73" y="42"/>
                      </a:lnTo>
                      <a:lnTo>
                        <a:pt x="71" y="35"/>
                      </a:lnTo>
                      <a:lnTo>
                        <a:pt x="80" y="28"/>
                      </a:lnTo>
                      <a:lnTo>
                        <a:pt x="68" y="28"/>
                      </a:lnTo>
                      <a:lnTo>
                        <a:pt x="59" y="31"/>
                      </a:lnTo>
                      <a:lnTo>
                        <a:pt x="52" y="33"/>
                      </a:lnTo>
                      <a:lnTo>
                        <a:pt x="40" y="33"/>
                      </a:lnTo>
                      <a:lnTo>
                        <a:pt x="35" y="33"/>
                      </a:lnTo>
                      <a:lnTo>
                        <a:pt x="33" y="19"/>
                      </a:lnTo>
                      <a:lnTo>
                        <a:pt x="35" y="9"/>
                      </a:lnTo>
                      <a:lnTo>
                        <a:pt x="30" y="7"/>
                      </a:lnTo>
                      <a:lnTo>
                        <a:pt x="21" y="9"/>
                      </a:lnTo>
                      <a:lnTo>
                        <a:pt x="14" y="0"/>
                      </a:lnTo>
                      <a:lnTo>
                        <a:pt x="9" y="7"/>
                      </a:lnTo>
                      <a:lnTo>
                        <a:pt x="16" y="16"/>
                      </a:lnTo>
                      <a:lnTo>
                        <a:pt x="14" y="24"/>
                      </a:lnTo>
                      <a:lnTo>
                        <a:pt x="4" y="26"/>
                      </a:lnTo>
                      <a:lnTo>
                        <a:pt x="0" y="31"/>
                      </a:lnTo>
                      <a:lnTo>
                        <a:pt x="0" y="42"/>
                      </a:lnTo>
                      <a:lnTo>
                        <a:pt x="2" y="47"/>
                      </a:lnTo>
                      <a:lnTo>
                        <a:pt x="11" y="50"/>
                      </a:lnTo>
                      <a:lnTo>
                        <a:pt x="16" y="57"/>
                      </a:lnTo>
                      <a:lnTo>
                        <a:pt x="14" y="68"/>
                      </a:lnTo>
                      <a:lnTo>
                        <a:pt x="19" y="73"/>
                      </a:lnTo>
                      <a:lnTo>
                        <a:pt x="19" y="85"/>
                      </a:lnTo>
                      <a:lnTo>
                        <a:pt x="14" y="92"/>
                      </a:lnTo>
                      <a:lnTo>
                        <a:pt x="16" y="104"/>
                      </a:lnTo>
                      <a:lnTo>
                        <a:pt x="19" y="104"/>
                      </a:lnTo>
                      <a:lnTo>
                        <a:pt x="26" y="99"/>
                      </a:lnTo>
                      <a:lnTo>
                        <a:pt x="33" y="94"/>
                      </a:lnTo>
                      <a:lnTo>
                        <a:pt x="37" y="92"/>
                      </a:lnTo>
                      <a:lnTo>
                        <a:pt x="37" y="94"/>
                      </a:lnTo>
                      <a:lnTo>
                        <a:pt x="40" y="94"/>
                      </a:lnTo>
                      <a:lnTo>
                        <a:pt x="42" y="94"/>
                      </a:lnTo>
                      <a:lnTo>
                        <a:pt x="42" y="92"/>
                      </a:lnTo>
                      <a:lnTo>
                        <a:pt x="45" y="83"/>
                      </a:lnTo>
                      <a:lnTo>
                        <a:pt x="47" y="76"/>
                      </a:lnTo>
                      <a:lnTo>
                        <a:pt x="47" y="71"/>
                      </a:lnTo>
                      <a:lnTo>
                        <a:pt x="52" y="73"/>
                      </a:lnTo>
                      <a:lnTo>
                        <a:pt x="56" y="76"/>
                      </a:lnTo>
                      <a:lnTo>
                        <a:pt x="59" y="78"/>
                      </a:lnTo>
                      <a:lnTo>
                        <a:pt x="61" y="80"/>
                      </a:lnTo>
                      <a:lnTo>
                        <a:pt x="63" y="83"/>
                      </a:lnTo>
                      <a:lnTo>
                        <a:pt x="66" y="85"/>
                      </a:lnTo>
                      <a:lnTo>
                        <a:pt x="66" y="87"/>
                      </a:lnTo>
                      <a:lnTo>
                        <a:pt x="66" y="90"/>
                      </a:lnTo>
                      <a:lnTo>
                        <a:pt x="68" y="94"/>
                      </a:lnTo>
                      <a:lnTo>
                        <a:pt x="68" y="101"/>
                      </a:lnTo>
                      <a:lnTo>
                        <a:pt x="68" y="106"/>
                      </a:lnTo>
                      <a:lnTo>
                        <a:pt x="68" y="109"/>
                      </a:lnTo>
                      <a:lnTo>
                        <a:pt x="71" y="113"/>
                      </a:lnTo>
                      <a:lnTo>
                        <a:pt x="73" y="118"/>
                      </a:lnTo>
                      <a:lnTo>
                        <a:pt x="75" y="120"/>
                      </a:lnTo>
                      <a:lnTo>
                        <a:pt x="78" y="12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60" name="Oval 642">
                  <a:extLst>
                    <a:ext uri="{FF2B5EF4-FFF2-40B4-BE49-F238E27FC236}">
                      <a16:creationId xmlns:a16="http://schemas.microsoft.com/office/drawing/2014/main" id="{09B8EEEE-A4BF-3085-C7FD-4C69F86EE874}"/>
                    </a:ext>
                  </a:extLst>
                </p:cNvPr>
                <p:cNvSpPr/>
                <p:nvPr/>
              </p:nvSpPr>
              <p:spPr bwMode="auto">
                <a:xfrm>
                  <a:off x="4299468" y="2073595"/>
                  <a:ext cx="1376362" cy="1003044"/>
                </a:xfrm>
                <a:prstGeom prst="ellipse">
                  <a:avLst/>
                </a:prstGeom>
                <a:solidFill>
                  <a:schemeClr val="accent1">
                    <a:lumMod val="40000"/>
                    <a:lumOff val="60000"/>
                    <a:alpha val="3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63" name="Oval 634">
                  <a:extLst>
                    <a:ext uri="{FF2B5EF4-FFF2-40B4-BE49-F238E27FC236}">
                      <a16:creationId xmlns:a16="http://schemas.microsoft.com/office/drawing/2014/main" id="{2F4D67F6-B04A-5D23-CCFC-2181AC354C5F}"/>
                    </a:ext>
                  </a:extLst>
                </p:cNvPr>
                <p:cNvSpPr/>
                <p:nvPr/>
              </p:nvSpPr>
              <p:spPr bwMode="auto">
                <a:xfrm>
                  <a:off x="4976949" y="2382455"/>
                  <a:ext cx="81778" cy="59671"/>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64" name="TextBox 635">
                  <a:extLst>
                    <a:ext uri="{FF2B5EF4-FFF2-40B4-BE49-F238E27FC236}">
                      <a16:creationId xmlns:a16="http://schemas.microsoft.com/office/drawing/2014/main" id="{258CC071-6204-1AD7-670B-7E0096DFCD92}"/>
                    </a:ext>
                  </a:extLst>
                </p:cNvPr>
                <p:cNvSpPr txBox="1"/>
                <p:nvPr/>
              </p:nvSpPr>
              <p:spPr>
                <a:xfrm>
                  <a:off x="3641427" y="2339596"/>
                  <a:ext cx="1171279" cy="160233"/>
                </a:xfrm>
                <a:prstGeom prst="rect">
                  <a:avLst/>
                </a:prstGeom>
                <a:noFill/>
              </p:spPr>
              <p:txBody>
                <a:bodyPr wrap="none" lIns="18288" tIns="18288" rIns="18288" bIns="18288" rtlCol="0" anchor="ctr">
                  <a:spAutoFit/>
                </a:bodyPr>
                <a:lstStyle/>
                <a:p>
                  <a:pPr>
                    <a:defRPr/>
                  </a:pPr>
                  <a:r>
                    <a:rPr lang="en-US" sz="900" dirty="0">
                      <a:solidFill>
                        <a:schemeClr val="bg2">
                          <a:lumMod val="50000"/>
                        </a:schemeClr>
                      </a:solidFill>
                      <a:ea typeface="STKaiti"/>
                    </a:rPr>
                    <a:t>Cheonan, South Korea</a:t>
                  </a:r>
                </a:p>
              </p:txBody>
            </p:sp>
            <p:sp>
              <p:nvSpPr>
                <p:cNvPr id="67" name="Oval 638">
                  <a:extLst>
                    <a:ext uri="{FF2B5EF4-FFF2-40B4-BE49-F238E27FC236}">
                      <a16:creationId xmlns:a16="http://schemas.microsoft.com/office/drawing/2014/main" id="{DAB404EF-54C8-D78F-24A1-BB5A3E22F918}"/>
                    </a:ext>
                  </a:extLst>
                </p:cNvPr>
                <p:cNvSpPr/>
                <p:nvPr/>
              </p:nvSpPr>
              <p:spPr bwMode="auto">
                <a:xfrm>
                  <a:off x="4887658" y="2679647"/>
                  <a:ext cx="81778" cy="59671"/>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68" name="TextBox 639">
                  <a:extLst>
                    <a:ext uri="{FF2B5EF4-FFF2-40B4-BE49-F238E27FC236}">
                      <a16:creationId xmlns:a16="http://schemas.microsoft.com/office/drawing/2014/main" id="{5260BE52-407F-F85B-D333-55B7760F31E8}"/>
                    </a:ext>
                  </a:extLst>
                </p:cNvPr>
                <p:cNvSpPr txBox="1"/>
                <p:nvPr/>
              </p:nvSpPr>
              <p:spPr>
                <a:xfrm>
                  <a:off x="3688718" y="2646206"/>
                  <a:ext cx="1048702" cy="137322"/>
                </a:xfrm>
                <a:prstGeom prst="rect">
                  <a:avLst/>
                </a:prstGeom>
                <a:noFill/>
              </p:spPr>
              <p:txBody>
                <a:bodyPr wrap="none" lIns="18288" tIns="18288" rIns="18288" bIns="18288" rtlCol="0" anchor="ctr">
                  <a:spAutoFit/>
                </a:bodyPr>
                <a:lstStyle/>
                <a:p>
                  <a:pPr>
                    <a:defRPr/>
                  </a:pPr>
                  <a:r>
                    <a:rPr lang="en-US" sz="900" dirty="0">
                      <a:solidFill>
                        <a:schemeClr val="bg2">
                          <a:lumMod val="50000"/>
                        </a:schemeClr>
                      </a:solidFill>
                      <a:ea typeface="STKaiti"/>
                    </a:rPr>
                    <a:t>Hsinchu, Taiwan</a:t>
                  </a:r>
                  <a:r>
                    <a:rPr lang="en-US" altLang="zh-TW" sz="900" dirty="0">
                      <a:solidFill>
                        <a:schemeClr val="bg2">
                          <a:lumMod val="50000"/>
                        </a:schemeClr>
                      </a:solidFill>
                      <a:ea typeface="STKaiti"/>
                    </a:rPr>
                    <a:t> (x2)</a:t>
                  </a:r>
                  <a:endParaRPr lang="en-US" sz="900" dirty="0">
                    <a:solidFill>
                      <a:schemeClr val="bg2">
                        <a:lumMod val="50000"/>
                      </a:schemeClr>
                    </a:solidFill>
                    <a:ea typeface="STKaiti"/>
                  </a:endParaRPr>
                </a:p>
              </p:txBody>
            </p:sp>
            <p:sp>
              <p:nvSpPr>
                <p:cNvPr id="72" name="TextBox 650">
                  <a:extLst>
                    <a:ext uri="{FF2B5EF4-FFF2-40B4-BE49-F238E27FC236}">
                      <a16:creationId xmlns:a16="http://schemas.microsoft.com/office/drawing/2014/main" id="{BFAF4CC6-B7FF-C545-B2C2-4ACC394F6CD7}"/>
                    </a:ext>
                  </a:extLst>
                </p:cNvPr>
                <p:cNvSpPr txBox="1"/>
                <p:nvPr/>
              </p:nvSpPr>
              <p:spPr>
                <a:xfrm>
                  <a:off x="4190576" y="3631909"/>
                  <a:ext cx="749331" cy="160233"/>
                </a:xfrm>
                <a:prstGeom prst="rect">
                  <a:avLst/>
                </a:prstGeom>
                <a:noFill/>
              </p:spPr>
              <p:txBody>
                <a:bodyPr wrap="none" lIns="18288" tIns="18288" rIns="18288" bIns="18288" rtlCol="0" anchor="ctr">
                  <a:spAutoFit/>
                </a:bodyPr>
                <a:lstStyle/>
                <a:p>
                  <a:pPr algn="r">
                    <a:defRPr/>
                  </a:pPr>
                  <a:r>
                    <a:rPr lang="en-US" sz="900" dirty="0">
                      <a:solidFill>
                        <a:schemeClr val="bg2">
                          <a:lumMod val="50000"/>
                        </a:schemeClr>
                      </a:solidFill>
                      <a:ea typeface="STKaiti"/>
                    </a:rPr>
                    <a:t>Niigata, Japan</a:t>
                  </a:r>
                </a:p>
              </p:txBody>
            </p:sp>
            <p:sp>
              <p:nvSpPr>
                <p:cNvPr id="73" name="Oval 652">
                  <a:extLst>
                    <a:ext uri="{FF2B5EF4-FFF2-40B4-BE49-F238E27FC236}">
                      <a16:creationId xmlns:a16="http://schemas.microsoft.com/office/drawing/2014/main" id="{4373FC5A-87FC-8FFD-7645-4C2E0ABB3600}"/>
                    </a:ext>
                  </a:extLst>
                </p:cNvPr>
                <p:cNvSpPr/>
                <p:nvPr/>
              </p:nvSpPr>
              <p:spPr bwMode="auto">
                <a:xfrm>
                  <a:off x="5181319" y="2432366"/>
                  <a:ext cx="69055" cy="59671"/>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cxnSp>
              <p:nvCxnSpPr>
                <p:cNvPr id="74" name="Connector: Elbow 656">
                  <a:extLst>
                    <a:ext uri="{FF2B5EF4-FFF2-40B4-BE49-F238E27FC236}">
                      <a16:creationId xmlns:a16="http://schemas.microsoft.com/office/drawing/2014/main" id="{557A3E5C-E2DD-EA6A-AB2F-3F9F3B5FA40B}"/>
                    </a:ext>
                  </a:extLst>
                </p:cNvPr>
                <p:cNvCxnSpPr>
                  <a:cxnSpLocks/>
                  <a:stCxn id="73" idx="4"/>
                  <a:endCxn id="72" idx="3"/>
                </p:cNvCxnSpPr>
                <p:nvPr/>
              </p:nvCxnSpPr>
              <p:spPr bwMode="auto">
                <a:xfrm rot="5400000">
                  <a:off x="4467884" y="2964062"/>
                  <a:ext cx="1219989" cy="275940"/>
                </a:xfrm>
                <a:prstGeom prst="bentConnector2">
                  <a:avLst/>
                </a:prstGeom>
                <a:solidFill>
                  <a:schemeClr val="folHlink"/>
                </a:solidFill>
                <a:ln w="6350"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Oval 661">
                  <a:extLst>
                    <a:ext uri="{FF2B5EF4-FFF2-40B4-BE49-F238E27FC236}">
                      <a16:creationId xmlns:a16="http://schemas.microsoft.com/office/drawing/2014/main" id="{1EC97F60-5161-08D5-43EF-21BD26959BBE}"/>
                    </a:ext>
                  </a:extLst>
                </p:cNvPr>
                <p:cNvSpPr/>
                <p:nvPr/>
              </p:nvSpPr>
              <p:spPr bwMode="auto">
                <a:xfrm>
                  <a:off x="5278038" y="2439508"/>
                  <a:ext cx="81778" cy="59671"/>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82" name="TextBox 676">
                  <a:extLst>
                    <a:ext uri="{FF2B5EF4-FFF2-40B4-BE49-F238E27FC236}">
                      <a16:creationId xmlns:a16="http://schemas.microsoft.com/office/drawing/2014/main" id="{D2E2CE75-983D-DF0E-CEB7-0B6832DA9031}"/>
                    </a:ext>
                  </a:extLst>
                </p:cNvPr>
                <p:cNvSpPr txBox="1"/>
                <p:nvPr/>
              </p:nvSpPr>
              <p:spPr>
                <a:xfrm>
                  <a:off x="3957738" y="3797190"/>
                  <a:ext cx="991330" cy="160233"/>
                </a:xfrm>
                <a:prstGeom prst="rect">
                  <a:avLst/>
                </a:prstGeom>
                <a:noFill/>
              </p:spPr>
              <p:txBody>
                <a:bodyPr wrap="none" lIns="18288" tIns="18288" rIns="18288" bIns="18288" rtlCol="0" anchor="ctr">
                  <a:spAutoFit/>
                </a:bodyPr>
                <a:lstStyle/>
                <a:p>
                  <a:pPr algn="r">
                    <a:defRPr/>
                  </a:pPr>
                  <a:r>
                    <a:rPr lang="en-US" sz="900" dirty="0">
                      <a:solidFill>
                        <a:schemeClr val="bg2">
                          <a:lumMod val="50000"/>
                        </a:schemeClr>
                      </a:solidFill>
                      <a:ea typeface="STKaiti"/>
                    </a:rPr>
                    <a:t>Utsunomiya, Japan</a:t>
                  </a:r>
                </a:p>
              </p:txBody>
            </p:sp>
            <p:cxnSp>
              <p:nvCxnSpPr>
                <p:cNvPr id="83" name="Connector: Elbow 681">
                  <a:extLst>
                    <a:ext uri="{FF2B5EF4-FFF2-40B4-BE49-F238E27FC236}">
                      <a16:creationId xmlns:a16="http://schemas.microsoft.com/office/drawing/2014/main" id="{A29E87AF-CC4E-A0EB-1CFD-22AA146DBFB9}"/>
                    </a:ext>
                  </a:extLst>
                </p:cNvPr>
                <p:cNvCxnSpPr>
                  <a:cxnSpLocks/>
                </p:cNvCxnSpPr>
                <p:nvPr/>
              </p:nvCxnSpPr>
              <p:spPr bwMode="auto">
                <a:xfrm rot="5400000">
                  <a:off x="4478476" y="3066252"/>
                  <a:ext cx="1401021" cy="265418"/>
                </a:xfrm>
                <a:prstGeom prst="bentConnector2">
                  <a:avLst/>
                </a:prstGeom>
                <a:solidFill>
                  <a:schemeClr val="folHlink"/>
                </a:solidFill>
                <a:ln w="6350"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tangle: Top Corners Rounded 1316">
                <a:extLst>
                  <a:ext uri="{FF2B5EF4-FFF2-40B4-BE49-F238E27FC236}">
                    <a16:creationId xmlns:a16="http://schemas.microsoft.com/office/drawing/2014/main" id="{3058A1A0-DFB5-C578-938D-29D5B0F92D9E}"/>
                  </a:ext>
                </a:extLst>
              </p:cNvPr>
              <p:cNvSpPr/>
              <p:nvPr/>
            </p:nvSpPr>
            <p:spPr bwMode="auto">
              <a:xfrm>
                <a:off x="370277" y="2207461"/>
                <a:ext cx="2534236" cy="362602"/>
              </a:xfrm>
              <a:prstGeom prst="round2SameRect">
                <a:avLst>
                  <a:gd name="adj1" fmla="val 37204"/>
                  <a:gd name="adj2" fmla="val 0"/>
                </a:avLst>
              </a:prstGeom>
              <a:solidFill>
                <a:srgbClr val="359193"/>
              </a:solidFill>
              <a:ln w="6350" cap="flat" cmpd="sng" algn="ctr">
                <a:noFill/>
                <a:prstDash val="solid"/>
                <a:round/>
                <a:headEnd type="none" w="med" len="med"/>
                <a:tailEnd type="none" w="med" len="med"/>
              </a:ln>
              <a:effectLst/>
            </p:spPr>
            <p:txBody>
              <a:bodyPr vert="horz" wrap="none" lIns="91440" tIns="45720" rIns="91440" bIns="108000" numCol="1" rtlCol="0" anchor="ctr" anchorCtr="0" compatLnSpc="1">
                <a:prstTxWarp prst="textNoShape">
                  <a:avLst/>
                </a:prstTxWarp>
              </a:bodyPr>
              <a:lstStyle/>
              <a:p>
                <a:pPr algn="ctr" defTabSz="914400" fontAlgn="base">
                  <a:spcBef>
                    <a:spcPct val="0"/>
                  </a:spcBef>
                  <a:spcAft>
                    <a:spcPct val="0"/>
                  </a:spcAft>
                  <a:defRPr/>
                </a:pPr>
                <a:r>
                  <a:rPr lang="en-US" sz="1400" b="1" dirty="0">
                    <a:solidFill>
                      <a:srgbClr val="FFFFFF"/>
                    </a:solidFill>
                    <a:ea typeface="STKaiti"/>
                    <a:cs typeface="Arial"/>
                  </a:rPr>
                  <a:t>Asia</a:t>
                </a:r>
                <a:endParaRPr lang="en-AU" sz="1600" dirty="0">
                  <a:solidFill>
                    <a:srgbClr val="53565A"/>
                  </a:solidFill>
                  <a:ea typeface="STKaiti"/>
                </a:endParaRPr>
              </a:p>
            </p:txBody>
          </p:sp>
        </p:grpSp>
      </p:grpSp>
      <p:grpSp>
        <p:nvGrpSpPr>
          <p:cNvPr id="163" name="群組 162">
            <a:extLst>
              <a:ext uri="{FF2B5EF4-FFF2-40B4-BE49-F238E27FC236}">
                <a16:creationId xmlns:a16="http://schemas.microsoft.com/office/drawing/2014/main" id="{F5DF9567-7E02-8EC4-B6B6-97D5BAB8FBEE}"/>
              </a:ext>
            </a:extLst>
          </p:cNvPr>
          <p:cNvGrpSpPr/>
          <p:nvPr/>
        </p:nvGrpSpPr>
        <p:grpSpPr>
          <a:xfrm>
            <a:off x="2745374" y="2434227"/>
            <a:ext cx="1979580" cy="1780053"/>
            <a:chOff x="3049095" y="2207460"/>
            <a:chExt cx="1935194" cy="1320130"/>
          </a:xfrm>
        </p:grpSpPr>
        <p:grpSp>
          <p:nvGrpSpPr>
            <p:cNvPr id="164" name="Group 1319">
              <a:extLst>
                <a:ext uri="{FF2B5EF4-FFF2-40B4-BE49-F238E27FC236}">
                  <a16:creationId xmlns:a16="http://schemas.microsoft.com/office/drawing/2014/main" id="{35137741-889B-0669-6F85-5E15A4658CF7}"/>
                </a:ext>
              </a:extLst>
            </p:cNvPr>
            <p:cNvGrpSpPr/>
            <p:nvPr/>
          </p:nvGrpSpPr>
          <p:grpSpPr>
            <a:xfrm>
              <a:off x="3049095" y="2207460"/>
              <a:ext cx="1935194" cy="1320130"/>
              <a:chOff x="3049095" y="1350210"/>
              <a:chExt cx="1935194" cy="1320130"/>
            </a:xfrm>
          </p:grpSpPr>
          <p:sp>
            <p:nvSpPr>
              <p:cNvPr id="175" name="Rectangle: Rounded Corners 1317">
                <a:extLst>
                  <a:ext uri="{FF2B5EF4-FFF2-40B4-BE49-F238E27FC236}">
                    <a16:creationId xmlns:a16="http://schemas.microsoft.com/office/drawing/2014/main" id="{5009085E-2587-C750-C253-D3ABC1AC1C4E}"/>
                  </a:ext>
                </a:extLst>
              </p:cNvPr>
              <p:cNvSpPr/>
              <p:nvPr/>
            </p:nvSpPr>
            <p:spPr bwMode="auto">
              <a:xfrm>
                <a:off x="3049095" y="1350210"/>
                <a:ext cx="1935194" cy="1320130"/>
              </a:xfrm>
              <a:prstGeom prst="roundRect">
                <a:avLst>
                  <a:gd name="adj" fmla="val 10455"/>
                </a:avLst>
              </a:prstGeom>
              <a:solidFill>
                <a:schemeClr val="bg1"/>
              </a:solidFill>
              <a:ln w="6350" cap="flat" cmpd="sng" algn="ctr">
                <a:noFill/>
                <a:prstDash val="solid"/>
                <a:round/>
                <a:headEnd type="none" w="med" len="med"/>
                <a:tailEnd type="none" w="med" len="med"/>
              </a:ln>
              <a:effectLst>
                <a:outerShdw blurRad="508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sp>
            <p:nvSpPr>
              <p:cNvPr id="176" name="Rectangle: Top Corners Rounded 1318">
                <a:extLst>
                  <a:ext uri="{FF2B5EF4-FFF2-40B4-BE49-F238E27FC236}">
                    <a16:creationId xmlns:a16="http://schemas.microsoft.com/office/drawing/2014/main" id="{3310000F-227A-2047-3DB1-24F6B78ACAE0}"/>
                  </a:ext>
                </a:extLst>
              </p:cNvPr>
              <p:cNvSpPr/>
              <p:nvPr/>
            </p:nvSpPr>
            <p:spPr bwMode="auto">
              <a:xfrm>
                <a:off x="3049096" y="1350210"/>
                <a:ext cx="1935193" cy="346230"/>
              </a:xfrm>
              <a:prstGeom prst="round2SameRect">
                <a:avLst>
                  <a:gd name="adj1" fmla="val 37204"/>
                  <a:gd name="adj2" fmla="val 0"/>
                </a:avLst>
              </a:prstGeom>
              <a:solidFill>
                <a:srgbClr val="F3D163"/>
              </a:solidFill>
              <a:ln w="6350" cap="flat" cmpd="sng" algn="ctr">
                <a:noFill/>
                <a:prstDash val="solid"/>
                <a:round/>
                <a:headEnd type="none" w="med" len="med"/>
                <a:tailEnd type="none" w="med" len="med"/>
              </a:ln>
              <a:effectLst/>
            </p:spPr>
            <p:txBody>
              <a:bodyPr vert="horz" wrap="none" lIns="91440" tIns="45720" rIns="91440" bIns="108000" numCol="1" rtlCol="0" anchor="ctr" anchorCtr="0" compatLnSpc="1">
                <a:prstTxWarp prst="textNoShape">
                  <a:avLst/>
                </a:prstTxWarp>
              </a:bodyPr>
              <a:lstStyle/>
              <a:p>
                <a:pPr algn="ctr" defTabSz="914400" fontAlgn="base">
                  <a:spcBef>
                    <a:spcPct val="0"/>
                  </a:spcBef>
                  <a:spcAft>
                    <a:spcPct val="0"/>
                  </a:spcAft>
                  <a:defRPr/>
                </a:pPr>
                <a:r>
                  <a:rPr lang="en-US" sz="1400" b="1" dirty="0">
                    <a:solidFill>
                      <a:srgbClr val="FFFFFF"/>
                    </a:solidFill>
                    <a:ea typeface="STKaiti"/>
                    <a:cs typeface="Arial"/>
                  </a:rPr>
                  <a:t>US</a:t>
                </a:r>
                <a:endParaRPr lang="en-AU" sz="1600" dirty="0">
                  <a:solidFill>
                    <a:srgbClr val="53565A"/>
                  </a:solidFill>
                  <a:ea typeface="STKaiti"/>
                </a:endParaRPr>
              </a:p>
            </p:txBody>
          </p:sp>
        </p:grpSp>
        <p:grpSp>
          <p:nvGrpSpPr>
            <p:cNvPr id="165" name="Group 1310">
              <a:extLst>
                <a:ext uri="{FF2B5EF4-FFF2-40B4-BE49-F238E27FC236}">
                  <a16:creationId xmlns:a16="http://schemas.microsoft.com/office/drawing/2014/main" id="{9005CA59-2870-35B4-000B-2573EC85F36B}"/>
                </a:ext>
              </a:extLst>
            </p:cNvPr>
            <p:cNvGrpSpPr/>
            <p:nvPr/>
          </p:nvGrpSpPr>
          <p:grpSpPr>
            <a:xfrm>
              <a:off x="3338980" y="2733156"/>
              <a:ext cx="1480574" cy="540272"/>
              <a:chOff x="417301" y="2150566"/>
              <a:chExt cx="1480574" cy="540272"/>
            </a:xfrm>
          </p:grpSpPr>
          <p:sp>
            <p:nvSpPr>
              <p:cNvPr id="166" name="Freeform 1727">
                <a:extLst>
                  <a:ext uri="{FF2B5EF4-FFF2-40B4-BE49-F238E27FC236}">
                    <a16:creationId xmlns:a16="http://schemas.microsoft.com/office/drawing/2014/main" id="{2E428865-F1C5-6DD5-8404-B51FF140DEC6}"/>
                  </a:ext>
                </a:extLst>
              </p:cNvPr>
              <p:cNvSpPr>
                <a:spLocks/>
              </p:cNvSpPr>
              <p:nvPr/>
            </p:nvSpPr>
            <p:spPr bwMode="auto">
              <a:xfrm>
                <a:off x="1790455" y="2345435"/>
                <a:ext cx="29954" cy="9280"/>
              </a:xfrm>
              <a:custGeom>
                <a:avLst/>
                <a:gdLst>
                  <a:gd name="T0" fmla="*/ 22225 w 29"/>
                  <a:gd name="T1" fmla="*/ 0 h 9"/>
                  <a:gd name="T2" fmla="*/ 15875 w 29"/>
                  <a:gd name="T3" fmla="*/ 6350 h 9"/>
                  <a:gd name="T4" fmla="*/ 7938 w 29"/>
                  <a:gd name="T5" fmla="*/ 6350 h 9"/>
                  <a:gd name="T6" fmla="*/ 4763 w 29"/>
                  <a:gd name="T7" fmla="*/ 6350 h 9"/>
                  <a:gd name="T8" fmla="*/ 0 w 29"/>
                  <a:gd name="T9" fmla="*/ 6350 h 9"/>
                  <a:gd name="T10" fmla="*/ 0 w 29"/>
                  <a:gd name="T11" fmla="*/ 11113 h 9"/>
                  <a:gd name="T12" fmla="*/ 0 w 29"/>
                  <a:gd name="T13" fmla="*/ 11113 h 9"/>
                  <a:gd name="T14" fmla="*/ 4763 w 29"/>
                  <a:gd name="T15" fmla="*/ 11113 h 9"/>
                  <a:gd name="T16" fmla="*/ 7938 w 29"/>
                  <a:gd name="T17" fmla="*/ 14288 h 9"/>
                  <a:gd name="T18" fmla="*/ 15875 w 29"/>
                  <a:gd name="T19" fmla="*/ 14288 h 9"/>
                  <a:gd name="T20" fmla="*/ 34925 w 29"/>
                  <a:gd name="T21" fmla="*/ 14288 h 9"/>
                  <a:gd name="T22" fmla="*/ 41275 w 29"/>
                  <a:gd name="T23" fmla="*/ 14288 h 9"/>
                  <a:gd name="T24" fmla="*/ 41275 w 29"/>
                  <a:gd name="T25" fmla="*/ 14288 h 9"/>
                  <a:gd name="T26" fmla="*/ 46038 w 29"/>
                  <a:gd name="T27" fmla="*/ 14288 h 9"/>
                  <a:gd name="T28" fmla="*/ 46038 w 29"/>
                  <a:gd name="T29" fmla="*/ 11113 h 9"/>
                  <a:gd name="T30" fmla="*/ 46038 w 29"/>
                  <a:gd name="T31" fmla="*/ 11113 h 9"/>
                  <a:gd name="T32" fmla="*/ 46038 w 29"/>
                  <a:gd name="T33" fmla="*/ 6350 h 9"/>
                  <a:gd name="T34" fmla="*/ 46038 w 29"/>
                  <a:gd name="T35" fmla="*/ 3175 h 9"/>
                  <a:gd name="T36" fmla="*/ 46038 w 29"/>
                  <a:gd name="T37" fmla="*/ 3175 h 9"/>
                  <a:gd name="T38" fmla="*/ 46038 w 29"/>
                  <a:gd name="T39" fmla="*/ 3175 h 9"/>
                  <a:gd name="T40" fmla="*/ 46038 w 29"/>
                  <a:gd name="T41" fmla="*/ 3175 h 9"/>
                  <a:gd name="T42" fmla="*/ 46038 w 29"/>
                  <a:gd name="T43" fmla="*/ 3175 h 9"/>
                  <a:gd name="T44" fmla="*/ 46038 w 29"/>
                  <a:gd name="T45" fmla="*/ 0 h 9"/>
                  <a:gd name="T46" fmla="*/ 41275 w 29"/>
                  <a:gd name="T47" fmla="*/ 0 h 9"/>
                  <a:gd name="T48" fmla="*/ 34925 w 29"/>
                  <a:gd name="T49" fmla="*/ 0 h 9"/>
                  <a:gd name="T50" fmla="*/ 30163 w 29"/>
                  <a:gd name="T51" fmla="*/ 0 h 9"/>
                  <a:gd name="T52" fmla="*/ 26988 w 29"/>
                  <a:gd name="T53" fmla="*/ 0 h 9"/>
                  <a:gd name="T54" fmla="*/ 22225 w 29"/>
                  <a:gd name="T55" fmla="*/ 0 h 9"/>
                  <a:gd name="T56" fmla="*/ 22225 w 29"/>
                  <a:gd name="T57" fmla="*/ 0 h 9"/>
                  <a:gd name="T58" fmla="*/ 22225 w 29"/>
                  <a:gd name="T59" fmla="*/ 0 h 9"/>
                  <a:gd name="T60" fmla="*/ 22225 w 29"/>
                  <a:gd name="T61" fmla="*/ 0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9"/>
                  <a:gd name="T95" fmla="*/ 29 w 29"/>
                  <a:gd name="T96" fmla="*/ 9 h 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9">
                    <a:moveTo>
                      <a:pt x="14" y="0"/>
                    </a:moveTo>
                    <a:lnTo>
                      <a:pt x="10" y="4"/>
                    </a:lnTo>
                    <a:lnTo>
                      <a:pt x="5" y="4"/>
                    </a:lnTo>
                    <a:lnTo>
                      <a:pt x="3" y="4"/>
                    </a:lnTo>
                    <a:lnTo>
                      <a:pt x="0" y="4"/>
                    </a:lnTo>
                    <a:lnTo>
                      <a:pt x="0" y="7"/>
                    </a:lnTo>
                    <a:lnTo>
                      <a:pt x="3" y="7"/>
                    </a:lnTo>
                    <a:lnTo>
                      <a:pt x="5" y="9"/>
                    </a:lnTo>
                    <a:lnTo>
                      <a:pt x="10" y="9"/>
                    </a:lnTo>
                    <a:lnTo>
                      <a:pt x="22" y="9"/>
                    </a:lnTo>
                    <a:lnTo>
                      <a:pt x="26" y="9"/>
                    </a:lnTo>
                    <a:lnTo>
                      <a:pt x="29" y="9"/>
                    </a:lnTo>
                    <a:lnTo>
                      <a:pt x="29" y="7"/>
                    </a:lnTo>
                    <a:lnTo>
                      <a:pt x="29" y="4"/>
                    </a:lnTo>
                    <a:lnTo>
                      <a:pt x="29" y="2"/>
                    </a:lnTo>
                    <a:lnTo>
                      <a:pt x="29" y="0"/>
                    </a:lnTo>
                    <a:lnTo>
                      <a:pt x="26" y="0"/>
                    </a:lnTo>
                    <a:lnTo>
                      <a:pt x="22" y="0"/>
                    </a:lnTo>
                    <a:lnTo>
                      <a:pt x="19" y="0"/>
                    </a:lnTo>
                    <a:lnTo>
                      <a:pt x="17" y="0"/>
                    </a:lnTo>
                    <a:lnTo>
                      <a:pt x="14"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67" name="Freeform 1728">
                <a:extLst>
                  <a:ext uri="{FF2B5EF4-FFF2-40B4-BE49-F238E27FC236}">
                    <a16:creationId xmlns:a16="http://schemas.microsoft.com/office/drawing/2014/main" id="{DFA3E9E5-1FC2-BAD4-01DC-926ADCC97600}"/>
                  </a:ext>
                </a:extLst>
              </p:cNvPr>
              <p:cNvSpPr>
                <a:spLocks/>
              </p:cNvSpPr>
              <p:nvPr/>
            </p:nvSpPr>
            <p:spPr bwMode="auto">
              <a:xfrm>
                <a:off x="1849329" y="2322752"/>
                <a:ext cx="5165" cy="5156"/>
              </a:xfrm>
              <a:custGeom>
                <a:avLst/>
                <a:gdLst>
                  <a:gd name="T0" fmla="*/ 3175 w 5"/>
                  <a:gd name="T1" fmla="*/ 0 h 5"/>
                  <a:gd name="T2" fmla="*/ 3175 w 5"/>
                  <a:gd name="T3" fmla="*/ 0 h 5"/>
                  <a:gd name="T4" fmla="*/ 3175 w 5"/>
                  <a:gd name="T5" fmla="*/ 4763 h 5"/>
                  <a:gd name="T6" fmla="*/ 0 w 5"/>
                  <a:gd name="T7" fmla="*/ 7938 h 5"/>
                  <a:gd name="T8" fmla="*/ 0 w 5"/>
                  <a:gd name="T9" fmla="*/ 7938 h 5"/>
                  <a:gd name="T10" fmla="*/ 3175 w 5"/>
                  <a:gd name="T11" fmla="*/ 7938 h 5"/>
                  <a:gd name="T12" fmla="*/ 3175 w 5"/>
                  <a:gd name="T13" fmla="*/ 7938 h 5"/>
                  <a:gd name="T14" fmla="*/ 7938 w 5"/>
                  <a:gd name="T15" fmla="*/ 7938 h 5"/>
                  <a:gd name="T16" fmla="*/ 7938 w 5"/>
                  <a:gd name="T17" fmla="*/ 4763 h 5"/>
                  <a:gd name="T18" fmla="*/ 7938 w 5"/>
                  <a:gd name="T19" fmla="*/ 0 h 5"/>
                  <a:gd name="T20" fmla="*/ 7938 w 5"/>
                  <a:gd name="T21" fmla="*/ 0 h 5"/>
                  <a:gd name="T22" fmla="*/ 7938 w 5"/>
                  <a:gd name="T23" fmla="*/ 0 h 5"/>
                  <a:gd name="T24" fmla="*/ 3175 w 5"/>
                  <a:gd name="T25" fmla="*/ 0 h 5"/>
                  <a:gd name="T26" fmla="*/ 3175 w 5"/>
                  <a:gd name="T27" fmla="*/ 0 h 5"/>
                  <a:gd name="T28" fmla="*/ 3175 w 5"/>
                  <a:gd name="T29" fmla="*/ 0 h 5"/>
                  <a:gd name="T30" fmla="*/ 3175 w 5"/>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5"/>
                  <a:gd name="T50" fmla="*/ 5 w 5"/>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5">
                    <a:moveTo>
                      <a:pt x="2" y="0"/>
                    </a:moveTo>
                    <a:lnTo>
                      <a:pt x="2" y="0"/>
                    </a:lnTo>
                    <a:lnTo>
                      <a:pt x="2" y="3"/>
                    </a:lnTo>
                    <a:lnTo>
                      <a:pt x="0" y="5"/>
                    </a:lnTo>
                    <a:lnTo>
                      <a:pt x="2" y="5"/>
                    </a:lnTo>
                    <a:lnTo>
                      <a:pt x="5" y="5"/>
                    </a:lnTo>
                    <a:lnTo>
                      <a:pt x="5" y="3"/>
                    </a:lnTo>
                    <a:lnTo>
                      <a:pt x="5" y="0"/>
                    </a:lnTo>
                    <a:lnTo>
                      <a:pt x="2"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68" name="Freeform 1729">
                <a:extLst>
                  <a:ext uri="{FF2B5EF4-FFF2-40B4-BE49-F238E27FC236}">
                    <a16:creationId xmlns:a16="http://schemas.microsoft.com/office/drawing/2014/main" id="{4A91ADCF-CAB6-0A09-718B-05FDD583D829}"/>
                  </a:ext>
                </a:extLst>
              </p:cNvPr>
              <p:cNvSpPr>
                <a:spLocks/>
              </p:cNvSpPr>
              <p:nvPr/>
            </p:nvSpPr>
            <p:spPr bwMode="auto">
              <a:xfrm>
                <a:off x="1519836" y="2601136"/>
                <a:ext cx="10329" cy="7218"/>
              </a:xfrm>
              <a:custGeom>
                <a:avLst/>
                <a:gdLst>
                  <a:gd name="T0" fmla="*/ 0 w 10"/>
                  <a:gd name="T1" fmla="*/ 0 h 7"/>
                  <a:gd name="T2" fmla="*/ 3175 w 10"/>
                  <a:gd name="T3" fmla="*/ 11113 h 7"/>
                  <a:gd name="T4" fmla="*/ 7938 w 10"/>
                  <a:gd name="T5" fmla="*/ 11113 h 7"/>
                  <a:gd name="T6" fmla="*/ 7938 w 10"/>
                  <a:gd name="T7" fmla="*/ 11113 h 7"/>
                  <a:gd name="T8" fmla="*/ 11113 w 10"/>
                  <a:gd name="T9" fmla="*/ 11113 h 7"/>
                  <a:gd name="T10" fmla="*/ 11113 w 10"/>
                  <a:gd name="T11" fmla="*/ 11113 h 7"/>
                  <a:gd name="T12" fmla="*/ 11113 w 10"/>
                  <a:gd name="T13" fmla="*/ 11113 h 7"/>
                  <a:gd name="T14" fmla="*/ 15875 w 10"/>
                  <a:gd name="T15" fmla="*/ 11113 h 7"/>
                  <a:gd name="T16" fmla="*/ 15875 w 10"/>
                  <a:gd name="T17" fmla="*/ 11113 h 7"/>
                  <a:gd name="T18" fmla="*/ 15875 w 10"/>
                  <a:gd name="T19" fmla="*/ 6350 h 7"/>
                  <a:gd name="T20" fmla="*/ 15875 w 10"/>
                  <a:gd name="T21" fmla="*/ 6350 h 7"/>
                  <a:gd name="T22" fmla="*/ 15875 w 10"/>
                  <a:gd name="T23" fmla="*/ 6350 h 7"/>
                  <a:gd name="T24" fmla="*/ 11113 w 10"/>
                  <a:gd name="T25" fmla="*/ 3175 h 7"/>
                  <a:gd name="T26" fmla="*/ 11113 w 10"/>
                  <a:gd name="T27" fmla="*/ 3175 h 7"/>
                  <a:gd name="T28" fmla="*/ 11113 w 10"/>
                  <a:gd name="T29" fmla="*/ 3175 h 7"/>
                  <a:gd name="T30" fmla="*/ 7938 w 10"/>
                  <a:gd name="T31" fmla="*/ 3175 h 7"/>
                  <a:gd name="T32" fmla="*/ 3175 w 10"/>
                  <a:gd name="T33" fmla="*/ 0 h 7"/>
                  <a:gd name="T34" fmla="*/ 0 w 10"/>
                  <a:gd name="T35" fmla="*/ 0 h 7"/>
                  <a:gd name="T36" fmla="*/ 0 w 10"/>
                  <a:gd name="T37" fmla="*/ 0 h 7"/>
                  <a:gd name="T38" fmla="*/ 0 w 10"/>
                  <a:gd name="T39" fmla="*/ 0 h 7"/>
                  <a:gd name="T40" fmla="*/ 0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0" y="0"/>
                    </a:moveTo>
                    <a:lnTo>
                      <a:pt x="2" y="7"/>
                    </a:lnTo>
                    <a:lnTo>
                      <a:pt x="5" y="7"/>
                    </a:lnTo>
                    <a:lnTo>
                      <a:pt x="7" y="7"/>
                    </a:lnTo>
                    <a:lnTo>
                      <a:pt x="10" y="7"/>
                    </a:lnTo>
                    <a:lnTo>
                      <a:pt x="10" y="4"/>
                    </a:lnTo>
                    <a:lnTo>
                      <a:pt x="7" y="2"/>
                    </a:lnTo>
                    <a:lnTo>
                      <a:pt x="5" y="2"/>
                    </a:lnTo>
                    <a:lnTo>
                      <a:pt x="2" y="0"/>
                    </a:lnTo>
                    <a:lnTo>
                      <a:pt x="0"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69" name="Freeform 1738">
                <a:extLst>
                  <a:ext uri="{FF2B5EF4-FFF2-40B4-BE49-F238E27FC236}">
                    <a16:creationId xmlns:a16="http://schemas.microsoft.com/office/drawing/2014/main" id="{F245E71F-05FB-700A-4BBF-0064EEDFB360}"/>
                  </a:ext>
                </a:extLst>
              </p:cNvPr>
              <p:cNvSpPr>
                <a:spLocks/>
              </p:cNvSpPr>
              <p:nvPr/>
            </p:nvSpPr>
            <p:spPr bwMode="auto">
              <a:xfrm>
                <a:off x="966204" y="2150566"/>
                <a:ext cx="931671" cy="540272"/>
              </a:xfrm>
              <a:custGeom>
                <a:avLst/>
                <a:gdLst>
                  <a:gd name="T0" fmla="*/ 1417638 w 902"/>
                  <a:gd name="T1" fmla="*/ 130175 h 524"/>
                  <a:gd name="T2" fmla="*/ 1387475 w 902"/>
                  <a:gd name="T3" fmla="*/ 88900 h 524"/>
                  <a:gd name="T4" fmla="*/ 1354138 w 902"/>
                  <a:gd name="T5" fmla="*/ 127000 h 524"/>
                  <a:gd name="T6" fmla="*/ 1225550 w 902"/>
                  <a:gd name="T7" fmla="*/ 168275 h 524"/>
                  <a:gd name="T8" fmla="*/ 1169988 w 902"/>
                  <a:gd name="T9" fmla="*/ 217488 h 524"/>
                  <a:gd name="T10" fmla="*/ 1076325 w 902"/>
                  <a:gd name="T11" fmla="*/ 265113 h 524"/>
                  <a:gd name="T12" fmla="*/ 1027113 w 902"/>
                  <a:gd name="T13" fmla="*/ 273050 h 524"/>
                  <a:gd name="T14" fmla="*/ 1046163 w 902"/>
                  <a:gd name="T15" fmla="*/ 242888 h 524"/>
                  <a:gd name="T16" fmla="*/ 1023938 w 902"/>
                  <a:gd name="T17" fmla="*/ 176213 h 524"/>
                  <a:gd name="T18" fmla="*/ 971550 w 902"/>
                  <a:gd name="T19" fmla="*/ 157163 h 524"/>
                  <a:gd name="T20" fmla="*/ 936625 w 902"/>
                  <a:gd name="T21" fmla="*/ 265113 h 524"/>
                  <a:gd name="T22" fmla="*/ 925513 w 902"/>
                  <a:gd name="T23" fmla="*/ 160338 h 524"/>
                  <a:gd name="T24" fmla="*/ 966788 w 902"/>
                  <a:gd name="T25" fmla="*/ 123825 h 524"/>
                  <a:gd name="T26" fmla="*/ 1001713 w 902"/>
                  <a:gd name="T27" fmla="*/ 119063 h 524"/>
                  <a:gd name="T28" fmla="*/ 985838 w 902"/>
                  <a:gd name="T29" fmla="*/ 101600 h 524"/>
                  <a:gd name="T30" fmla="*/ 919163 w 902"/>
                  <a:gd name="T31" fmla="*/ 88900 h 524"/>
                  <a:gd name="T32" fmla="*/ 908050 w 902"/>
                  <a:gd name="T33" fmla="*/ 77788 h 524"/>
                  <a:gd name="T34" fmla="*/ 847725 w 902"/>
                  <a:gd name="T35" fmla="*/ 96838 h 524"/>
                  <a:gd name="T36" fmla="*/ 854075 w 902"/>
                  <a:gd name="T37" fmla="*/ 60325 h 524"/>
                  <a:gd name="T38" fmla="*/ 836613 w 902"/>
                  <a:gd name="T39" fmla="*/ 36513 h 524"/>
                  <a:gd name="T40" fmla="*/ 779463 w 902"/>
                  <a:gd name="T41" fmla="*/ 33338 h 524"/>
                  <a:gd name="T42" fmla="*/ 742950 w 902"/>
                  <a:gd name="T43" fmla="*/ 3175 h 524"/>
                  <a:gd name="T44" fmla="*/ 49213 w 902"/>
                  <a:gd name="T45" fmla="*/ 41275 h 524"/>
                  <a:gd name="T46" fmla="*/ 22225 w 902"/>
                  <a:gd name="T47" fmla="*/ 112713 h 524"/>
                  <a:gd name="T48" fmla="*/ 19050 w 902"/>
                  <a:gd name="T49" fmla="*/ 265113 h 524"/>
                  <a:gd name="T50" fmla="*/ 30163 w 902"/>
                  <a:gd name="T51" fmla="*/ 363538 h 524"/>
                  <a:gd name="T52" fmla="*/ 63500 w 902"/>
                  <a:gd name="T53" fmla="*/ 407988 h 524"/>
                  <a:gd name="T54" fmla="*/ 74613 w 902"/>
                  <a:gd name="T55" fmla="*/ 468313 h 524"/>
                  <a:gd name="T56" fmla="*/ 107950 w 902"/>
                  <a:gd name="T57" fmla="*/ 536575 h 524"/>
                  <a:gd name="T58" fmla="*/ 157163 w 902"/>
                  <a:gd name="T59" fmla="*/ 550863 h 524"/>
                  <a:gd name="T60" fmla="*/ 454025 w 902"/>
                  <a:gd name="T61" fmla="*/ 622300 h 524"/>
                  <a:gd name="T62" fmla="*/ 490538 w 902"/>
                  <a:gd name="T63" fmla="*/ 666750 h 524"/>
                  <a:gd name="T64" fmla="*/ 531813 w 902"/>
                  <a:gd name="T65" fmla="*/ 685800 h 524"/>
                  <a:gd name="T66" fmla="*/ 592138 w 902"/>
                  <a:gd name="T67" fmla="*/ 712788 h 524"/>
                  <a:gd name="T68" fmla="*/ 622300 w 902"/>
                  <a:gd name="T69" fmla="*/ 771525 h 524"/>
                  <a:gd name="T70" fmla="*/ 666750 w 902"/>
                  <a:gd name="T71" fmla="*/ 812800 h 524"/>
                  <a:gd name="T72" fmla="*/ 674688 w 902"/>
                  <a:gd name="T73" fmla="*/ 749300 h 524"/>
                  <a:gd name="T74" fmla="*/ 731838 w 902"/>
                  <a:gd name="T75" fmla="*/ 696913 h 524"/>
                  <a:gd name="T76" fmla="*/ 801688 w 902"/>
                  <a:gd name="T77" fmla="*/ 685800 h 524"/>
                  <a:gd name="T78" fmla="*/ 866775 w 902"/>
                  <a:gd name="T79" fmla="*/ 696913 h 524"/>
                  <a:gd name="T80" fmla="*/ 884238 w 902"/>
                  <a:gd name="T81" fmla="*/ 685800 h 524"/>
                  <a:gd name="T82" fmla="*/ 881063 w 902"/>
                  <a:gd name="T83" fmla="*/ 666750 h 524"/>
                  <a:gd name="T84" fmla="*/ 925513 w 902"/>
                  <a:gd name="T85" fmla="*/ 666750 h 524"/>
                  <a:gd name="T86" fmla="*/ 971550 w 902"/>
                  <a:gd name="T87" fmla="*/ 671513 h 524"/>
                  <a:gd name="T88" fmla="*/ 1023938 w 902"/>
                  <a:gd name="T89" fmla="*/ 688975 h 524"/>
                  <a:gd name="T90" fmla="*/ 1054100 w 902"/>
                  <a:gd name="T91" fmla="*/ 779463 h 524"/>
                  <a:gd name="T92" fmla="*/ 1095375 w 902"/>
                  <a:gd name="T93" fmla="*/ 831850 h 524"/>
                  <a:gd name="T94" fmla="*/ 1087438 w 902"/>
                  <a:gd name="T95" fmla="*/ 708025 h 524"/>
                  <a:gd name="T96" fmla="*/ 1071563 w 902"/>
                  <a:gd name="T97" fmla="*/ 655638 h 524"/>
                  <a:gd name="T98" fmla="*/ 1079500 w 902"/>
                  <a:gd name="T99" fmla="*/ 630238 h 524"/>
                  <a:gd name="T100" fmla="*/ 1131888 w 902"/>
                  <a:gd name="T101" fmla="*/ 561975 h 524"/>
                  <a:gd name="T102" fmla="*/ 1173163 w 902"/>
                  <a:gd name="T103" fmla="*/ 528638 h 524"/>
                  <a:gd name="T104" fmla="*/ 1200150 w 902"/>
                  <a:gd name="T105" fmla="*/ 479425 h 524"/>
                  <a:gd name="T106" fmla="*/ 1195388 w 902"/>
                  <a:gd name="T107" fmla="*/ 423863 h 524"/>
                  <a:gd name="T108" fmla="*/ 1184275 w 902"/>
                  <a:gd name="T109" fmla="*/ 393700 h 524"/>
                  <a:gd name="T110" fmla="*/ 1200150 w 902"/>
                  <a:gd name="T111" fmla="*/ 382588 h 524"/>
                  <a:gd name="T112" fmla="*/ 1225550 w 902"/>
                  <a:gd name="T113" fmla="*/ 412750 h 524"/>
                  <a:gd name="T114" fmla="*/ 1260475 w 902"/>
                  <a:gd name="T115" fmla="*/ 344488 h 524"/>
                  <a:gd name="T116" fmla="*/ 1304925 w 902"/>
                  <a:gd name="T117" fmla="*/ 280988 h 524"/>
                  <a:gd name="T118" fmla="*/ 1338263 w 902"/>
                  <a:gd name="T119" fmla="*/ 277813 h 524"/>
                  <a:gd name="T120" fmla="*/ 1346200 w 902"/>
                  <a:gd name="T121" fmla="*/ 239713 h 524"/>
                  <a:gd name="T122" fmla="*/ 1390650 w 902"/>
                  <a:gd name="T123" fmla="*/ 195263 h 524"/>
                  <a:gd name="T124" fmla="*/ 1428750 w 902"/>
                  <a:gd name="T125" fmla="*/ 157163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2"/>
                  <a:gd name="T190" fmla="*/ 0 h 524"/>
                  <a:gd name="T191" fmla="*/ 902 w 902"/>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2" h="524">
                    <a:moveTo>
                      <a:pt x="900" y="101"/>
                    </a:moveTo>
                    <a:lnTo>
                      <a:pt x="902" y="99"/>
                    </a:lnTo>
                    <a:lnTo>
                      <a:pt x="900" y="97"/>
                    </a:lnTo>
                    <a:lnTo>
                      <a:pt x="898" y="94"/>
                    </a:lnTo>
                    <a:lnTo>
                      <a:pt x="898" y="92"/>
                    </a:lnTo>
                    <a:lnTo>
                      <a:pt x="898" y="90"/>
                    </a:lnTo>
                    <a:lnTo>
                      <a:pt x="898" y="87"/>
                    </a:lnTo>
                    <a:lnTo>
                      <a:pt x="898" y="85"/>
                    </a:lnTo>
                    <a:lnTo>
                      <a:pt x="895" y="85"/>
                    </a:lnTo>
                    <a:lnTo>
                      <a:pt x="893" y="85"/>
                    </a:lnTo>
                    <a:lnTo>
                      <a:pt x="893" y="82"/>
                    </a:lnTo>
                    <a:lnTo>
                      <a:pt x="893" y="78"/>
                    </a:lnTo>
                    <a:lnTo>
                      <a:pt x="893" y="68"/>
                    </a:lnTo>
                    <a:lnTo>
                      <a:pt x="893" y="61"/>
                    </a:lnTo>
                    <a:lnTo>
                      <a:pt x="893" y="59"/>
                    </a:lnTo>
                    <a:lnTo>
                      <a:pt x="893" y="56"/>
                    </a:lnTo>
                    <a:lnTo>
                      <a:pt x="890" y="54"/>
                    </a:lnTo>
                    <a:lnTo>
                      <a:pt x="888" y="52"/>
                    </a:lnTo>
                    <a:lnTo>
                      <a:pt x="886" y="52"/>
                    </a:lnTo>
                    <a:lnTo>
                      <a:pt x="883" y="49"/>
                    </a:lnTo>
                    <a:lnTo>
                      <a:pt x="881" y="49"/>
                    </a:lnTo>
                    <a:lnTo>
                      <a:pt x="879" y="49"/>
                    </a:lnTo>
                    <a:lnTo>
                      <a:pt x="876" y="52"/>
                    </a:lnTo>
                    <a:lnTo>
                      <a:pt x="876" y="54"/>
                    </a:lnTo>
                    <a:lnTo>
                      <a:pt x="874" y="54"/>
                    </a:lnTo>
                    <a:lnTo>
                      <a:pt x="874" y="56"/>
                    </a:lnTo>
                    <a:lnTo>
                      <a:pt x="874" y="54"/>
                    </a:lnTo>
                    <a:lnTo>
                      <a:pt x="872" y="52"/>
                    </a:lnTo>
                    <a:lnTo>
                      <a:pt x="872" y="49"/>
                    </a:lnTo>
                    <a:lnTo>
                      <a:pt x="869" y="49"/>
                    </a:lnTo>
                    <a:lnTo>
                      <a:pt x="867" y="49"/>
                    </a:lnTo>
                    <a:lnTo>
                      <a:pt x="862" y="61"/>
                    </a:lnTo>
                    <a:lnTo>
                      <a:pt x="860" y="66"/>
                    </a:lnTo>
                    <a:lnTo>
                      <a:pt x="860" y="68"/>
                    </a:lnTo>
                    <a:lnTo>
                      <a:pt x="857" y="71"/>
                    </a:lnTo>
                    <a:lnTo>
                      <a:pt x="857" y="73"/>
                    </a:lnTo>
                    <a:lnTo>
                      <a:pt x="857" y="75"/>
                    </a:lnTo>
                    <a:lnTo>
                      <a:pt x="855" y="78"/>
                    </a:lnTo>
                    <a:lnTo>
                      <a:pt x="853" y="80"/>
                    </a:lnTo>
                    <a:lnTo>
                      <a:pt x="848" y="85"/>
                    </a:lnTo>
                    <a:lnTo>
                      <a:pt x="843" y="87"/>
                    </a:lnTo>
                    <a:lnTo>
                      <a:pt x="843" y="90"/>
                    </a:lnTo>
                    <a:lnTo>
                      <a:pt x="841" y="90"/>
                    </a:lnTo>
                    <a:lnTo>
                      <a:pt x="838" y="92"/>
                    </a:lnTo>
                    <a:lnTo>
                      <a:pt x="834" y="94"/>
                    </a:lnTo>
                    <a:lnTo>
                      <a:pt x="817" y="97"/>
                    </a:lnTo>
                    <a:lnTo>
                      <a:pt x="810" y="97"/>
                    </a:lnTo>
                    <a:lnTo>
                      <a:pt x="803" y="99"/>
                    </a:lnTo>
                    <a:lnTo>
                      <a:pt x="796" y="99"/>
                    </a:lnTo>
                    <a:lnTo>
                      <a:pt x="794" y="99"/>
                    </a:lnTo>
                    <a:lnTo>
                      <a:pt x="791" y="97"/>
                    </a:lnTo>
                    <a:lnTo>
                      <a:pt x="789" y="97"/>
                    </a:lnTo>
                    <a:lnTo>
                      <a:pt x="786" y="97"/>
                    </a:lnTo>
                    <a:lnTo>
                      <a:pt x="784" y="99"/>
                    </a:lnTo>
                    <a:lnTo>
                      <a:pt x="782" y="99"/>
                    </a:lnTo>
                    <a:lnTo>
                      <a:pt x="777" y="104"/>
                    </a:lnTo>
                    <a:lnTo>
                      <a:pt x="772" y="106"/>
                    </a:lnTo>
                    <a:lnTo>
                      <a:pt x="768" y="108"/>
                    </a:lnTo>
                    <a:lnTo>
                      <a:pt x="768" y="111"/>
                    </a:lnTo>
                    <a:lnTo>
                      <a:pt x="765" y="111"/>
                    </a:lnTo>
                    <a:lnTo>
                      <a:pt x="763" y="111"/>
                    </a:lnTo>
                    <a:lnTo>
                      <a:pt x="761" y="115"/>
                    </a:lnTo>
                    <a:lnTo>
                      <a:pt x="763" y="113"/>
                    </a:lnTo>
                    <a:lnTo>
                      <a:pt x="765" y="111"/>
                    </a:lnTo>
                    <a:lnTo>
                      <a:pt x="765" y="118"/>
                    </a:lnTo>
                    <a:lnTo>
                      <a:pt x="763" y="123"/>
                    </a:lnTo>
                    <a:lnTo>
                      <a:pt x="761" y="125"/>
                    </a:lnTo>
                    <a:lnTo>
                      <a:pt x="758" y="130"/>
                    </a:lnTo>
                    <a:lnTo>
                      <a:pt x="756" y="132"/>
                    </a:lnTo>
                    <a:lnTo>
                      <a:pt x="753" y="134"/>
                    </a:lnTo>
                    <a:lnTo>
                      <a:pt x="751" y="134"/>
                    </a:lnTo>
                    <a:lnTo>
                      <a:pt x="749" y="137"/>
                    </a:lnTo>
                    <a:lnTo>
                      <a:pt x="744" y="137"/>
                    </a:lnTo>
                    <a:lnTo>
                      <a:pt x="742" y="137"/>
                    </a:lnTo>
                    <a:lnTo>
                      <a:pt x="737" y="137"/>
                    </a:lnTo>
                    <a:lnTo>
                      <a:pt x="732" y="137"/>
                    </a:lnTo>
                    <a:lnTo>
                      <a:pt x="723" y="137"/>
                    </a:lnTo>
                    <a:lnTo>
                      <a:pt x="713" y="139"/>
                    </a:lnTo>
                    <a:lnTo>
                      <a:pt x="713" y="141"/>
                    </a:lnTo>
                    <a:lnTo>
                      <a:pt x="713" y="144"/>
                    </a:lnTo>
                    <a:lnTo>
                      <a:pt x="713" y="146"/>
                    </a:lnTo>
                    <a:lnTo>
                      <a:pt x="716" y="149"/>
                    </a:lnTo>
                    <a:lnTo>
                      <a:pt x="709" y="153"/>
                    </a:lnTo>
                    <a:lnTo>
                      <a:pt x="701" y="158"/>
                    </a:lnTo>
                    <a:lnTo>
                      <a:pt x="699" y="163"/>
                    </a:lnTo>
                    <a:lnTo>
                      <a:pt x="694" y="163"/>
                    </a:lnTo>
                    <a:lnTo>
                      <a:pt x="692" y="165"/>
                    </a:lnTo>
                    <a:lnTo>
                      <a:pt x="687" y="167"/>
                    </a:lnTo>
                    <a:lnTo>
                      <a:pt x="685" y="167"/>
                    </a:lnTo>
                    <a:lnTo>
                      <a:pt x="683" y="167"/>
                    </a:lnTo>
                    <a:lnTo>
                      <a:pt x="680" y="167"/>
                    </a:lnTo>
                    <a:lnTo>
                      <a:pt x="678" y="167"/>
                    </a:lnTo>
                    <a:lnTo>
                      <a:pt x="675" y="167"/>
                    </a:lnTo>
                    <a:lnTo>
                      <a:pt x="675" y="172"/>
                    </a:lnTo>
                    <a:lnTo>
                      <a:pt x="673" y="175"/>
                    </a:lnTo>
                    <a:lnTo>
                      <a:pt x="671" y="177"/>
                    </a:lnTo>
                    <a:lnTo>
                      <a:pt x="666" y="179"/>
                    </a:lnTo>
                    <a:lnTo>
                      <a:pt x="664" y="179"/>
                    </a:lnTo>
                    <a:lnTo>
                      <a:pt x="659" y="182"/>
                    </a:lnTo>
                    <a:lnTo>
                      <a:pt x="657" y="182"/>
                    </a:lnTo>
                    <a:lnTo>
                      <a:pt x="654" y="182"/>
                    </a:lnTo>
                    <a:lnTo>
                      <a:pt x="652" y="177"/>
                    </a:lnTo>
                    <a:lnTo>
                      <a:pt x="654" y="177"/>
                    </a:lnTo>
                    <a:lnTo>
                      <a:pt x="654" y="175"/>
                    </a:lnTo>
                    <a:lnTo>
                      <a:pt x="652" y="172"/>
                    </a:lnTo>
                    <a:lnTo>
                      <a:pt x="647" y="172"/>
                    </a:lnTo>
                    <a:lnTo>
                      <a:pt x="642" y="172"/>
                    </a:lnTo>
                    <a:lnTo>
                      <a:pt x="645" y="167"/>
                    </a:lnTo>
                    <a:lnTo>
                      <a:pt x="649" y="163"/>
                    </a:lnTo>
                    <a:lnTo>
                      <a:pt x="652" y="160"/>
                    </a:lnTo>
                    <a:lnTo>
                      <a:pt x="652" y="158"/>
                    </a:lnTo>
                    <a:lnTo>
                      <a:pt x="654" y="158"/>
                    </a:lnTo>
                    <a:lnTo>
                      <a:pt x="654" y="156"/>
                    </a:lnTo>
                    <a:lnTo>
                      <a:pt x="654" y="153"/>
                    </a:lnTo>
                    <a:lnTo>
                      <a:pt x="654" y="151"/>
                    </a:lnTo>
                    <a:lnTo>
                      <a:pt x="657" y="151"/>
                    </a:lnTo>
                    <a:lnTo>
                      <a:pt x="657" y="149"/>
                    </a:lnTo>
                    <a:lnTo>
                      <a:pt x="659" y="149"/>
                    </a:lnTo>
                    <a:lnTo>
                      <a:pt x="659" y="151"/>
                    </a:lnTo>
                    <a:lnTo>
                      <a:pt x="657" y="156"/>
                    </a:lnTo>
                    <a:lnTo>
                      <a:pt x="659" y="153"/>
                    </a:lnTo>
                    <a:lnTo>
                      <a:pt x="659" y="151"/>
                    </a:lnTo>
                    <a:lnTo>
                      <a:pt x="659" y="146"/>
                    </a:lnTo>
                    <a:lnTo>
                      <a:pt x="661" y="141"/>
                    </a:lnTo>
                    <a:lnTo>
                      <a:pt x="659" y="137"/>
                    </a:lnTo>
                    <a:lnTo>
                      <a:pt x="657" y="132"/>
                    </a:lnTo>
                    <a:lnTo>
                      <a:pt x="654" y="125"/>
                    </a:lnTo>
                    <a:lnTo>
                      <a:pt x="654" y="120"/>
                    </a:lnTo>
                    <a:lnTo>
                      <a:pt x="649" y="120"/>
                    </a:lnTo>
                    <a:lnTo>
                      <a:pt x="647" y="120"/>
                    </a:lnTo>
                    <a:lnTo>
                      <a:pt x="645" y="123"/>
                    </a:lnTo>
                    <a:lnTo>
                      <a:pt x="645" y="125"/>
                    </a:lnTo>
                    <a:lnTo>
                      <a:pt x="642" y="125"/>
                    </a:lnTo>
                    <a:lnTo>
                      <a:pt x="642" y="127"/>
                    </a:lnTo>
                    <a:lnTo>
                      <a:pt x="640" y="127"/>
                    </a:lnTo>
                    <a:lnTo>
                      <a:pt x="642" y="123"/>
                    </a:lnTo>
                    <a:lnTo>
                      <a:pt x="645" y="115"/>
                    </a:lnTo>
                    <a:lnTo>
                      <a:pt x="645" y="111"/>
                    </a:lnTo>
                    <a:lnTo>
                      <a:pt x="645" y="106"/>
                    </a:lnTo>
                    <a:lnTo>
                      <a:pt x="642" y="101"/>
                    </a:lnTo>
                    <a:lnTo>
                      <a:pt x="642" y="94"/>
                    </a:lnTo>
                    <a:lnTo>
                      <a:pt x="640" y="90"/>
                    </a:lnTo>
                    <a:lnTo>
                      <a:pt x="638" y="90"/>
                    </a:lnTo>
                    <a:lnTo>
                      <a:pt x="635" y="90"/>
                    </a:lnTo>
                    <a:lnTo>
                      <a:pt x="631" y="90"/>
                    </a:lnTo>
                    <a:lnTo>
                      <a:pt x="628" y="85"/>
                    </a:lnTo>
                    <a:lnTo>
                      <a:pt x="624" y="82"/>
                    </a:lnTo>
                    <a:lnTo>
                      <a:pt x="624" y="85"/>
                    </a:lnTo>
                    <a:lnTo>
                      <a:pt x="621" y="90"/>
                    </a:lnTo>
                    <a:lnTo>
                      <a:pt x="619" y="90"/>
                    </a:lnTo>
                    <a:lnTo>
                      <a:pt x="619" y="92"/>
                    </a:lnTo>
                    <a:lnTo>
                      <a:pt x="616" y="94"/>
                    </a:lnTo>
                    <a:lnTo>
                      <a:pt x="614" y="94"/>
                    </a:lnTo>
                    <a:lnTo>
                      <a:pt x="612" y="94"/>
                    </a:lnTo>
                    <a:lnTo>
                      <a:pt x="612" y="99"/>
                    </a:lnTo>
                    <a:lnTo>
                      <a:pt x="612" y="101"/>
                    </a:lnTo>
                    <a:lnTo>
                      <a:pt x="607" y="101"/>
                    </a:lnTo>
                    <a:lnTo>
                      <a:pt x="602" y="101"/>
                    </a:lnTo>
                    <a:lnTo>
                      <a:pt x="602" y="104"/>
                    </a:lnTo>
                    <a:lnTo>
                      <a:pt x="602" y="106"/>
                    </a:lnTo>
                    <a:lnTo>
                      <a:pt x="602" y="108"/>
                    </a:lnTo>
                    <a:lnTo>
                      <a:pt x="602" y="111"/>
                    </a:lnTo>
                    <a:lnTo>
                      <a:pt x="602" y="113"/>
                    </a:lnTo>
                    <a:lnTo>
                      <a:pt x="602" y="115"/>
                    </a:lnTo>
                    <a:lnTo>
                      <a:pt x="598" y="115"/>
                    </a:lnTo>
                    <a:lnTo>
                      <a:pt x="600" y="125"/>
                    </a:lnTo>
                    <a:lnTo>
                      <a:pt x="600" y="134"/>
                    </a:lnTo>
                    <a:lnTo>
                      <a:pt x="600" y="139"/>
                    </a:lnTo>
                    <a:lnTo>
                      <a:pt x="600" y="144"/>
                    </a:lnTo>
                    <a:lnTo>
                      <a:pt x="600" y="149"/>
                    </a:lnTo>
                    <a:lnTo>
                      <a:pt x="600" y="153"/>
                    </a:lnTo>
                    <a:lnTo>
                      <a:pt x="598" y="156"/>
                    </a:lnTo>
                    <a:lnTo>
                      <a:pt x="595" y="160"/>
                    </a:lnTo>
                    <a:lnTo>
                      <a:pt x="590" y="167"/>
                    </a:lnTo>
                    <a:lnTo>
                      <a:pt x="588" y="172"/>
                    </a:lnTo>
                    <a:lnTo>
                      <a:pt x="586" y="172"/>
                    </a:lnTo>
                    <a:lnTo>
                      <a:pt x="583" y="172"/>
                    </a:lnTo>
                    <a:lnTo>
                      <a:pt x="581" y="172"/>
                    </a:lnTo>
                    <a:lnTo>
                      <a:pt x="579" y="165"/>
                    </a:lnTo>
                    <a:lnTo>
                      <a:pt x="576" y="158"/>
                    </a:lnTo>
                    <a:lnTo>
                      <a:pt x="574" y="151"/>
                    </a:lnTo>
                    <a:lnTo>
                      <a:pt x="574" y="144"/>
                    </a:lnTo>
                    <a:lnTo>
                      <a:pt x="574" y="137"/>
                    </a:lnTo>
                    <a:lnTo>
                      <a:pt x="574" y="130"/>
                    </a:lnTo>
                    <a:lnTo>
                      <a:pt x="576" y="123"/>
                    </a:lnTo>
                    <a:lnTo>
                      <a:pt x="579" y="113"/>
                    </a:lnTo>
                    <a:lnTo>
                      <a:pt x="583" y="113"/>
                    </a:lnTo>
                    <a:lnTo>
                      <a:pt x="583" y="111"/>
                    </a:lnTo>
                    <a:lnTo>
                      <a:pt x="586" y="108"/>
                    </a:lnTo>
                    <a:lnTo>
                      <a:pt x="586" y="99"/>
                    </a:lnTo>
                    <a:lnTo>
                      <a:pt x="583" y="99"/>
                    </a:lnTo>
                    <a:lnTo>
                      <a:pt x="583" y="101"/>
                    </a:lnTo>
                    <a:lnTo>
                      <a:pt x="581" y="104"/>
                    </a:lnTo>
                    <a:lnTo>
                      <a:pt x="579" y="104"/>
                    </a:lnTo>
                    <a:lnTo>
                      <a:pt x="579" y="108"/>
                    </a:lnTo>
                    <a:lnTo>
                      <a:pt x="579" y="111"/>
                    </a:lnTo>
                    <a:lnTo>
                      <a:pt x="574" y="111"/>
                    </a:lnTo>
                    <a:lnTo>
                      <a:pt x="572" y="111"/>
                    </a:lnTo>
                    <a:lnTo>
                      <a:pt x="574" y="104"/>
                    </a:lnTo>
                    <a:lnTo>
                      <a:pt x="579" y="94"/>
                    </a:lnTo>
                    <a:lnTo>
                      <a:pt x="581" y="92"/>
                    </a:lnTo>
                    <a:lnTo>
                      <a:pt x="583" y="87"/>
                    </a:lnTo>
                    <a:lnTo>
                      <a:pt x="586" y="85"/>
                    </a:lnTo>
                    <a:lnTo>
                      <a:pt x="588" y="82"/>
                    </a:lnTo>
                    <a:lnTo>
                      <a:pt x="590" y="82"/>
                    </a:lnTo>
                    <a:lnTo>
                      <a:pt x="595" y="82"/>
                    </a:lnTo>
                    <a:lnTo>
                      <a:pt x="598" y="82"/>
                    </a:lnTo>
                    <a:lnTo>
                      <a:pt x="602" y="80"/>
                    </a:lnTo>
                    <a:lnTo>
                      <a:pt x="605" y="80"/>
                    </a:lnTo>
                    <a:lnTo>
                      <a:pt x="607" y="80"/>
                    </a:lnTo>
                    <a:lnTo>
                      <a:pt x="609" y="78"/>
                    </a:lnTo>
                    <a:lnTo>
                      <a:pt x="609" y="75"/>
                    </a:lnTo>
                    <a:lnTo>
                      <a:pt x="612" y="75"/>
                    </a:lnTo>
                    <a:lnTo>
                      <a:pt x="614" y="75"/>
                    </a:lnTo>
                    <a:lnTo>
                      <a:pt x="616" y="78"/>
                    </a:lnTo>
                    <a:lnTo>
                      <a:pt x="619" y="78"/>
                    </a:lnTo>
                    <a:lnTo>
                      <a:pt x="621" y="78"/>
                    </a:lnTo>
                    <a:lnTo>
                      <a:pt x="626" y="80"/>
                    </a:lnTo>
                    <a:lnTo>
                      <a:pt x="628" y="80"/>
                    </a:lnTo>
                    <a:lnTo>
                      <a:pt x="628" y="75"/>
                    </a:lnTo>
                    <a:lnTo>
                      <a:pt x="631" y="75"/>
                    </a:lnTo>
                    <a:lnTo>
                      <a:pt x="633" y="80"/>
                    </a:lnTo>
                    <a:lnTo>
                      <a:pt x="635" y="78"/>
                    </a:lnTo>
                    <a:lnTo>
                      <a:pt x="638" y="78"/>
                    </a:lnTo>
                    <a:lnTo>
                      <a:pt x="635" y="78"/>
                    </a:lnTo>
                    <a:lnTo>
                      <a:pt x="635" y="75"/>
                    </a:lnTo>
                    <a:lnTo>
                      <a:pt x="633" y="75"/>
                    </a:lnTo>
                    <a:lnTo>
                      <a:pt x="633" y="73"/>
                    </a:lnTo>
                    <a:lnTo>
                      <a:pt x="633" y="71"/>
                    </a:lnTo>
                    <a:lnTo>
                      <a:pt x="628" y="71"/>
                    </a:lnTo>
                    <a:lnTo>
                      <a:pt x="626" y="71"/>
                    </a:lnTo>
                    <a:lnTo>
                      <a:pt x="624" y="71"/>
                    </a:lnTo>
                    <a:lnTo>
                      <a:pt x="619" y="71"/>
                    </a:lnTo>
                    <a:lnTo>
                      <a:pt x="619" y="68"/>
                    </a:lnTo>
                    <a:lnTo>
                      <a:pt x="621" y="64"/>
                    </a:lnTo>
                    <a:lnTo>
                      <a:pt x="621" y="59"/>
                    </a:lnTo>
                    <a:lnTo>
                      <a:pt x="619" y="56"/>
                    </a:lnTo>
                    <a:lnTo>
                      <a:pt x="616" y="56"/>
                    </a:lnTo>
                    <a:lnTo>
                      <a:pt x="616" y="59"/>
                    </a:lnTo>
                    <a:lnTo>
                      <a:pt x="614" y="59"/>
                    </a:lnTo>
                    <a:lnTo>
                      <a:pt x="612" y="61"/>
                    </a:lnTo>
                    <a:lnTo>
                      <a:pt x="607" y="64"/>
                    </a:lnTo>
                    <a:lnTo>
                      <a:pt x="602" y="66"/>
                    </a:lnTo>
                    <a:lnTo>
                      <a:pt x="598" y="66"/>
                    </a:lnTo>
                    <a:lnTo>
                      <a:pt x="595" y="68"/>
                    </a:lnTo>
                    <a:lnTo>
                      <a:pt x="593" y="68"/>
                    </a:lnTo>
                    <a:lnTo>
                      <a:pt x="590" y="68"/>
                    </a:lnTo>
                    <a:lnTo>
                      <a:pt x="588" y="68"/>
                    </a:lnTo>
                    <a:lnTo>
                      <a:pt x="586" y="66"/>
                    </a:lnTo>
                    <a:lnTo>
                      <a:pt x="583" y="66"/>
                    </a:lnTo>
                    <a:lnTo>
                      <a:pt x="583" y="64"/>
                    </a:lnTo>
                    <a:lnTo>
                      <a:pt x="581" y="61"/>
                    </a:lnTo>
                    <a:lnTo>
                      <a:pt x="579" y="56"/>
                    </a:lnTo>
                    <a:lnTo>
                      <a:pt x="576" y="54"/>
                    </a:lnTo>
                    <a:lnTo>
                      <a:pt x="574" y="54"/>
                    </a:lnTo>
                    <a:lnTo>
                      <a:pt x="572" y="54"/>
                    </a:lnTo>
                    <a:lnTo>
                      <a:pt x="569" y="56"/>
                    </a:lnTo>
                    <a:lnTo>
                      <a:pt x="567" y="56"/>
                    </a:lnTo>
                    <a:lnTo>
                      <a:pt x="564" y="56"/>
                    </a:lnTo>
                    <a:lnTo>
                      <a:pt x="564" y="54"/>
                    </a:lnTo>
                    <a:lnTo>
                      <a:pt x="562" y="54"/>
                    </a:lnTo>
                    <a:lnTo>
                      <a:pt x="562" y="52"/>
                    </a:lnTo>
                    <a:lnTo>
                      <a:pt x="564" y="52"/>
                    </a:lnTo>
                    <a:lnTo>
                      <a:pt x="567" y="52"/>
                    </a:lnTo>
                    <a:lnTo>
                      <a:pt x="572" y="49"/>
                    </a:lnTo>
                    <a:lnTo>
                      <a:pt x="574" y="47"/>
                    </a:lnTo>
                    <a:lnTo>
                      <a:pt x="576" y="45"/>
                    </a:lnTo>
                    <a:lnTo>
                      <a:pt x="574" y="45"/>
                    </a:lnTo>
                    <a:lnTo>
                      <a:pt x="574" y="42"/>
                    </a:lnTo>
                    <a:lnTo>
                      <a:pt x="574" y="40"/>
                    </a:lnTo>
                    <a:lnTo>
                      <a:pt x="564" y="45"/>
                    </a:lnTo>
                    <a:lnTo>
                      <a:pt x="557" y="52"/>
                    </a:lnTo>
                    <a:lnTo>
                      <a:pt x="548" y="56"/>
                    </a:lnTo>
                    <a:lnTo>
                      <a:pt x="538" y="61"/>
                    </a:lnTo>
                    <a:lnTo>
                      <a:pt x="536" y="61"/>
                    </a:lnTo>
                    <a:lnTo>
                      <a:pt x="534" y="61"/>
                    </a:lnTo>
                    <a:lnTo>
                      <a:pt x="531" y="59"/>
                    </a:lnTo>
                    <a:lnTo>
                      <a:pt x="531" y="56"/>
                    </a:lnTo>
                    <a:lnTo>
                      <a:pt x="529" y="56"/>
                    </a:lnTo>
                    <a:lnTo>
                      <a:pt x="527" y="56"/>
                    </a:lnTo>
                    <a:lnTo>
                      <a:pt x="524" y="56"/>
                    </a:lnTo>
                    <a:lnTo>
                      <a:pt x="520" y="56"/>
                    </a:lnTo>
                    <a:lnTo>
                      <a:pt x="515" y="56"/>
                    </a:lnTo>
                    <a:lnTo>
                      <a:pt x="510" y="56"/>
                    </a:lnTo>
                    <a:lnTo>
                      <a:pt x="512" y="56"/>
                    </a:lnTo>
                    <a:lnTo>
                      <a:pt x="515" y="52"/>
                    </a:lnTo>
                    <a:lnTo>
                      <a:pt x="520" y="47"/>
                    </a:lnTo>
                    <a:lnTo>
                      <a:pt x="520" y="45"/>
                    </a:lnTo>
                    <a:lnTo>
                      <a:pt x="524" y="42"/>
                    </a:lnTo>
                    <a:lnTo>
                      <a:pt x="527" y="42"/>
                    </a:lnTo>
                    <a:lnTo>
                      <a:pt x="531" y="40"/>
                    </a:lnTo>
                    <a:lnTo>
                      <a:pt x="536" y="38"/>
                    </a:lnTo>
                    <a:lnTo>
                      <a:pt x="538" y="38"/>
                    </a:lnTo>
                    <a:lnTo>
                      <a:pt x="543" y="35"/>
                    </a:lnTo>
                    <a:lnTo>
                      <a:pt x="546" y="33"/>
                    </a:lnTo>
                    <a:lnTo>
                      <a:pt x="550" y="30"/>
                    </a:lnTo>
                    <a:lnTo>
                      <a:pt x="548" y="30"/>
                    </a:lnTo>
                    <a:lnTo>
                      <a:pt x="548" y="28"/>
                    </a:lnTo>
                    <a:lnTo>
                      <a:pt x="546" y="28"/>
                    </a:lnTo>
                    <a:lnTo>
                      <a:pt x="543" y="28"/>
                    </a:lnTo>
                    <a:lnTo>
                      <a:pt x="541" y="26"/>
                    </a:lnTo>
                    <a:lnTo>
                      <a:pt x="538" y="23"/>
                    </a:lnTo>
                    <a:lnTo>
                      <a:pt x="536" y="23"/>
                    </a:lnTo>
                    <a:lnTo>
                      <a:pt x="534" y="23"/>
                    </a:lnTo>
                    <a:lnTo>
                      <a:pt x="531" y="23"/>
                    </a:lnTo>
                    <a:lnTo>
                      <a:pt x="529" y="23"/>
                    </a:lnTo>
                    <a:lnTo>
                      <a:pt x="527" y="23"/>
                    </a:lnTo>
                    <a:lnTo>
                      <a:pt x="524" y="23"/>
                    </a:lnTo>
                    <a:lnTo>
                      <a:pt x="522" y="23"/>
                    </a:lnTo>
                    <a:lnTo>
                      <a:pt x="517" y="23"/>
                    </a:lnTo>
                    <a:lnTo>
                      <a:pt x="512" y="23"/>
                    </a:lnTo>
                    <a:lnTo>
                      <a:pt x="510" y="21"/>
                    </a:lnTo>
                    <a:lnTo>
                      <a:pt x="508" y="21"/>
                    </a:lnTo>
                    <a:lnTo>
                      <a:pt x="505" y="19"/>
                    </a:lnTo>
                    <a:lnTo>
                      <a:pt x="503" y="19"/>
                    </a:lnTo>
                    <a:lnTo>
                      <a:pt x="501" y="16"/>
                    </a:lnTo>
                    <a:lnTo>
                      <a:pt x="498" y="14"/>
                    </a:lnTo>
                    <a:lnTo>
                      <a:pt x="498" y="16"/>
                    </a:lnTo>
                    <a:lnTo>
                      <a:pt x="496" y="16"/>
                    </a:lnTo>
                    <a:lnTo>
                      <a:pt x="494" y="16"/>
                    </a:lnTo>
                    <a:lnTo>
                      <a:pt x="494" y="19"/>
                    </a:lnTo>
                    <a:lnTo>
                      <a:pt x="491" y="19"/>
                    </a:lnTo>
                    <a:lnTo>
                      <a:pt x="491" y="21"/>
                    </a:lnTo>
                    <a:lnTo>
                      <a:pt x="489" y="19"/>
                    </a:lnTo>
                    <a:lnTo>
                      <a:pt x="487" y="19"/>
                    </a:lnTo>
                    <a:lnTo>
                      <a:pt x="484" y="19"/>
                    </a:lnTo>
                    <a:lnTo>
                      <a:pt x="482" y="16"/>
                    </a:lnTo>
                    <a:lnTo>
                      <a:pt x="477" y="16"/>
                    </a:lnTo>
                    <a:lnTo>
                      <a:pt x="475" y="16"/>
                    </a:lnTo>
                    <a:lnTo>
                      <a:pt x="472" y="14"/>
                    </a:lnTo>
                    <a:lnTo>
                      <a:pt x="472" y="7"/>
                    </a:lnTo>
                    <a:lnTo>
                      <a:pt x="470" y="4"/>
                    </a:lnTo>
                    <a:lnTo>
                      <a:pt x="470" y="2"/>
                    </a:lnTo>
                    <a:lnTo>
                      <a:pt x="468" y="2"/>
                    </a:lnTo>
                    <a:lnTo>
                      <a:pt x="465" y="0"/>
                    </a:lnTo>
                    <a:lnTo>
                      <a:pt x="465" y="2"/>
                    </a:lnTo>
                    <a:lnTo>
                      <a:pt x="463" y="2"/>
                    </a:lnTo>
                    <a:lnTo>
                      <a:pt x="463" y="4"/>
                    </a:lnTo>
                    <a:lnTo>
                      <a:pt x="463" y="7"/>
                    </a:lnTo>
                    <a:lnTo>
                      <a:pt x="463" y="9"/>
                    </a:lnTo>
                    <a:lnTo>
                      <a:pt x="35" y="7"/>
                    </a:lnTo>
                    <a:lnTo>
                      <a:pt x="35" y="9"/>
                    </a:lnTo>
                    <a:lnTo>
                      <a:pt x="35" y="12"/>
                    </a:lnTo>
                    <a:lnTo>
                      <a:pt x="35" y="14"/>
                    </a:lnTo>
                    <a:lnTo>
                      <a:pt x="35" y="16"/>
                    </a:lnTo>
                    <a:lnTo>
                      <a:pt x="33" y="16"/>
                    </a:lnTo>
                    <a:lnTo>
                      <a:pt x="33" y="19"/>
                    </a:lnTo>
                    <a:lnTo>
                      <a:pt x="33" y="21"/>
                    </a:lnTo>
                    <a:lnTo>
                      <a:pt x="33" y="23"/>
                    </a:lnTo>
                    <a:lnTo>
                      <a:pt x="31" y="26"/>
                    </a:lnTo>
                    <a:lnTo>
                      <a:pt x="31" y="28"/>
                    </a:lnTo>
                    <a:lnTo>
                      <a:pt x="24" y="28"/>
                    </a:lnTo>
                    <a:lnTo>
                      <a:pt x="16" y="26"/>
                    </a:lnTo>
                    <a:lnTo>
                      <a:pt x="7" y="26"/>
                    </a:lnTo>
                    <a:lnTo>
                      <a:pt x="0" y="23"/>
                    </a:lnTo>
                    <a:lnTo>
                      <a:pt x="0" y="26"/>
                    </a:lnTo>
                    <a:lnTo>
                      <a:pt x="0" y="28"/>
                    </a:lnTo>
                    <a:lnTo>
                      <a:pt x="0" y="33"/>
                    </a:lnTo>
                    <a:lnTo>
                      <a:pt x="2" y="35"/>
                    </a:lnTo>
                    <a:lnTo>
                      <a:pt x="5" y="40"/>
                    </a:lnTo>
                    <a:lnTo>
                      <a:pt x="9" y="47"/>
                    </a:lnTo>
                    <a:lnTo>
                      <a:pt x="12" y="49"/>
                    </a:lnTo>
                    <a:lnTo>
                      <a:pt x="14" y="52"/>
                    </a:lnTo>
                    <a:lnTo>
                      <a:pt x="14" y="56"/>
                    </a:lnTo>
                    <a:lnTo>
                      <a:pt x="16" y="61"/>
                    </a:lnTo>
                    <a:lnTo>
                      <a:pt x="16" y="64"/>
                    </a:lnTo>
                    <a:lnTo>
                      <a:pt x="16" y="66"/>
                    </a:lnTo>
                    <a:lnTo>
                      <a:pt x="14" y="68"/>
                    </a:lnTo>
                    <a:lnTo>
                      <a:pt x="14" y="71"/>
                    </a:lnTo>
                    <a:lnTo>
                      <a:pt x="12" y="75"/>
                    </a:lnTo>
                    <a:lnTo>
                      <a:pt x="12" y="80"/>
                    </a:lnTo>
                    <a:lnTo>
                      <a:pt x="12" y="85"/>
                    </a:lnTo>
                    <a:lnTo>
                      <a:pt x="12" y="94"/>
                    </a:lnTo>
                    <a:lnTo>
                      <a:pt x="14" y="99"/>
                    </a:lnTo>
                    <a:lnTo>
                      <a:pt x="14" y="104"/>
                    </a:lnTo>
                    <a:lnTo>
                      <a:pt x="14" y="106"/>
                    </a:lnTo>
                    <a:lnTo>
                      <a:pt x="14" y="111"/>
                    </a:lnTo>
                    <a:lnTo>
                      <a:pt x="12" y="115"/>
                    </a:lnTo>
                    <a:lnTo>
                      <a:pt x="12" y="123"/>
                    </a:lnTo>
                    <a:lnTo>
                      <a:pt x="9" y="130"/>
                    </a:lnTo>
                    <a:lnTo>
                      <a:pt x="7" y="137"/>
                    </a:lnTo>
                    <a:lnTo>
                      <a:pt x="7" y="144"/>
                    </a:lnTo>
                    <a:lnTo>
                      <a:pt x="7" y="151"/>
                    </a:lnTo>
                    <a:lnTo>
                      <a:pt x="7" y="153"/>
                    </a:lnTo>
                    <a:lnTo>
                      <a:pt x="7" y="158"/>
                    </a:lnTo>
                    <a:lnTo>
                      <a:pt x="7" y="160"/>
                    </a:lnTo>
                    <a:lnTo>
                      <a:pt x="9" y="165"/>
                    </a:lnTo>
                    <a:lnTo>
                      <a:pt x="12" y="167"/>
                    </a:lnTo>
                    <a:lnTo>
                      <a:pt x="16" y="170"/>
                    </a:lnTo>
                    <a:lnTo>
                      <a:pt x="16" y="172"/>
                    </a:lnTo>
                    <a:lnTo>
                      <a:pt x="14" y="177"/>
                    </a:lnTo>
                    <a:lnTo>
                      <a:pt x="14" y="182"/>
                    </a:lnTo>
                    <a:lnTo>
                      <a:pt x="14" y="184"/>
                    </a:lnTo>
                    <a:lnTo>
                      <a:pt x="14" y="186"/>
                    </a:lnTo>
                    <a:lnTo>
                      <a:pt x="16" y="186"/>
                    </a:lnTo>
                    <a:lnTo>
                      <a:pt x="14" y="191"/>
                    </a:lnTo>
                    <a:lnTo>
                      <a:pt x="12" y="198"/>
                    </a:lnTo>
                    <a:lnTo>
                      <a:pt x="9" y="205"/>
                    </a:lnTo>
                    <a:lnTo>
                      <a:pt x="9" y="208"/>
                    </a:lnTo>
                    <a:lnTo>
                      <a:pt x="12" y="212"/>
                    </a:lnTo>
                    <a:lnTo>
                      <a:pt x="16" y="217"/>
                    </a:lnTo>
                    <a:lnTo>
                      <a:pt x="16" y="219"/>
                    </a:lnTo>
                    <a:lnTo>
                      <a:pt x="19" y="222"/>
                    </a:lnTo>
                    <a:lnTo>
                      <a:pt x="19" y="227"/>
                    </a:lnTo>
                    <a:lnTo>
                      <a:pt x="19" y="229"/>
                    </a:lnTo>
                    <a:lnTo>
                      <a:pt x="19" y="231"/>
                    </a:lnTo>
                    <a:lnTo>
                      <a:pt x="19" y="234"/>
                    </a:lnTo>
                    <a:lnTo>
                      <a:pt x="19" y="236"/>
                    </a:lnTo>
                    <a:lnTo>
                      <a:pt x="21" y="241"/>
                    </a:lnTo>
                    <a:lnTo>
                      <a:pt x="24" y="243"/>
                    </a:lnTo>
                    <a:lnTo>
                      <a:pt x="26" y="248"/>
                    </a:lnTo>
                    <a:lnTo>
                      <a:pt x="31" y="255"/>
                    </a:lnTo>
                    <a:lnTo>
                      <a:pt x="33" y="260"/>
                    </a:lnTo>
                    <a:lnTo>
                      <a:pt x="35" y="260"/>
                    </a:lnTo>
                    <a:lnTo>
                      <a:pt x="35" y="257"/>
                    </a:lnTo>
                    <a:lnTo>
                      <a:pt x="35" y="255"/>
                    </a:lnTo>
                    <a:lnTo>
                      <a:pt x="35" y="252"/>
                    </a:lnTo>
                    <a:lnTo>
                      <a:pt x="40" y="255"/>
                    </a:lnTo>
                    <a:lnTo>
                      <a:pt x="42" y="255"/>
                    </a:lnTo>
                    <a:lnTo>
                      <a:pt x="40" y="255"/>
                    </a:lnTo>
                    <a:lnTo>
                      <a:pt x="40" y="257"/>
                    </a:lnTo>
                    <a:lnTo>
                      <a:pt x="40" y="260"/>
                    </a:lnTo>
                    <a:lnTo>
                      <a:pt x="40" y="262"/>
                    </a:lnTo>
                    <a:lnTo>
                      <a:pt x="40" y="264"/>
                    </a:lnTo>
                    <a:lnTo>
                      <a:pt x="40" y="267"/>
                    </a:lnTo>
                    <a:lnTo>
                      <a:pt x="40" y="269"/>
                    </a:lnTo>
                    <a:lnTo>
                      <a:pt x="38" y="271"/>
                    </a:lnTo>
                    <a:lnTo>
                      <a:pt x="50" y="276"/>
                    </a:lnTo>
                    <a:lnTo>
                      <a:pt x="47" y="281"/>
                    </a:lnTo>
                    <a:lnTo>
                      <a:pt x="45" y="283"/>
                    </a:lnTo>
                    <a:lnTo>
                      <a:pt x="45" y="286"/>
                    </a:lnTo>
                    <a:lnTo>
                      <a:pt x="45" y="288"/>
                    </a:lnTo>
                    <a:lnTo>
                      <a:pt x="45" y="290"/>
                    </a:lnTo>
                    <a:lnTo>
                      <a:pt x="45" y="293"/>
                    </a:lnTo>
                    <a:lnTo>
                      <a:pt x="47" y="293"/>
                    </a:lnTo>
                    <a:lnTo>
                      <a:pt x="47" y="295"/>
                    </a:lnTo>
                    <a:lnTo>
                      <a:pt x="50" y="297"/>
                    </a:lnTo>
                    <a:lnTo>
                      <a:pt x="52" y="300"/>
                    </a:lnTo>
                    <a:lnTo>
                      <a:pt x="54" y="302"/>
                    </a:lnTo>
                    <a:lnTo>
                      <a:pt x="61" y="307"/>
                    </a:lnTo>
                    <a:lnTo>
                      <a:pt x="64" y="312"/>
                    </a:lnTo>
                    <a:lnTo>
                      <a:pt x="61" y="314"/>
                    </a:lnTo>
                    <a:lnTo>
                      <a:pt x="59" y="316"/>
                    </a:lnTo>
                    <a:lnTo>
                      <a:pt x="64" y="319"/>
                    </a:lnTo>
                    <a:lnTo>
                      <a:pt x="66" y="321"/>
                    </a:lnTo>
                    <a:lnTo>
                      <a:pt x="66" y="323"/>
                    </a:lnTo>
                    <a:lnTo>
                      <a:pt x="66" y="326"/>
                    </a:lnTo>
                    <a:lnTo>
                      <a:pt x="66" y="330"/>
                    </a:lnTo>
                    <a:lnTo>
                      <a:pt x="66" y="338"/>
                    </a:lnTo>
                    <a:lnTo>
                      <a:pt x="68" y="338"/>
                    </a:lnTo>
                    <a:lnTo>
                      <a:pt x="68" y="335"/>
                    </a:lnTo>
                    <a:lnTo>
                      <a:pt x="71" y="335"/>
                    </a:lnTo>
                    <a:lnTo>
                      <a:pt x="75" y="335"/>
                    </a:lnTo>
                    <a:lnTo>
                      <a:pt x="80" y="338"/>
                    </a:lnTo>
                    <a:lnTo>
                      <a:pt x="87" y="340"/>
                    </a:lnTo>
                    <a:lnTo>
                      <a:pt x="92" y="342"/>
                    </a:lnTo>
                    <a:lnTo>
                      <a:pt x="92" y="347"/>
                    </a:lnTo>
                    <a:lnTo>
                      <a:pt x="92" y="349"/>
                    </a:lnTo>
                    <a:lnTo>
                      <a:pt x="94" y="349"/>
                    </a:lnTo>
                    <a:lnTo>
                      <a:pt x="97" y="349"/>
                    </a:lnTo>
                    <a:lnTo>
                      <a:pt x="97" y="347"/>
                    </a:lnTo>
                    <a:lnTo>
                      <a:pt x="99" y="347"/>
                    </a:lnTo>
                    <a:lnTo>
                      <a:pt x="101" y="349"/>
                    </a:lnTo>
                    <a:lnTo>
                      <a:pt x="101" y="352"/>
                    </a:lnTo>
                    <a:lnTo>
                      <a:pt x="101" y="354"/>
                    </a:lnTo>
                    <a:lnTo>
                      <a:pt x="104" y="356"/>
                    </a:lnTo>
                    <a:lnTo>
                      <a:pt x="106" y="359"/>
                    </a:lnTo>
                    <a:lnTo>
                      <a:pt x="113" y="361"/>
                    </a:lnTo>
                    <a:lnTo>
                      <a:pt x="113" y="363"/>
                    </a:lnTo>
                    <a:lnTo>
                      <a:pt x="116" y="366"/>
                    </a:lnTo>
                    <a:lnTo>
                      <a:pt x="116" y="368"/>
                    </a:lnTo>
                    <a:lnTo>
                      <a:pt x="116" y="371"/>
                    </a:lnTo>
                    <a:lnTo>
                      <a:pt x="156" y="366"/>
                    </a:lnTo>
                    <a:lnTo>
                      <a:pt x="156" y="373"/>
                    </a:lnTo>
                    <a:lnTo>
                      <a:pt x="198" y="394"/>
                    </a:lnTo>
                    <a:lnTo>
                      <a:pt x="248" y="397"/>
                    </a:lnTo>
                    <a:lnTo>
                      <a:pt x="248" y="387"/>
                    </a:lnTo>
                    <a:lnTo>
                      <a:pt x="281" y="387"/>
                    </a:lnTo>
                    <a:lnTo>
                      <a:pt x="283" y="389"/>
                    </a:lnTo>
                    <a:lnTo>
                      <a:pt x="286" y="392"/>
                    </a:lnTo>
                    <a:lnTo>
                      <a:pt x="288" y="394"/>
                    </a:lnTo>
                    <a:lnTo>
                      <a:pt x="290" y="397"/>
                    </a:lnTo>
                    <a:lnTo>
                      <a:pt x="290" y="399"/>
                    </a:lnTo>
                    <a:lnTo>
                      <a:pt x="293" y="401"/>
                    </a:lnTo>
                    <a:lnTo>
                      <a:pt x="293" y="404"/>
                    </a:lnTo>
                    <a:lnTo>
                      <a:pt x="295" y="404"/>
                    </a:lnTo>
                    <a:lnTo>
                      <a:pt x="298" y="404"/>
                    </a:lnTo>
                    <a:lnTo>
                      <a:pt x="298" y="406"/>
                    </a:lnTo>
                    <a:lnTo>
                      <a:pt x="300" y="406"/>
                    </a:lnTo>
                    <a:lnTo>
                      <a:pt x="302" y="408"/>
                    </a:lnTo>
                    <a:lnTo>
                      <a:pt x="305" y="411"/>
                    </a:lnTo>
                    <a:lnTo>
                      <a:pt x="307" y="413"/>
                    </a:lnTo>
                    <a:lnTo>
                      <a:pt x="309" y="415"/>
                    </a:lnTo>
                    <a:lnTo>
                      <a:pt x="309" y="418"/>
                    </a:lnTo>
                    <a:lnTo>
                      <a:pt x="309" y="420"/>
                    </a:lnTo>
                    <a:lnTo>
                      <a:pt x="309" y="423"/>
                    </a:lnTo>
                    <a:lnTo>
                      <a:pt x="309" y="425"/>
                    </a:lnTo>
                    <a:lnTo>
                      <a:pt x="312" y="427"/>
                    </a:lnTo>
                    <a:lnTo>
                      <a:pt x="312" y="430"/>
                    </a:lnTo>
                    <a:lnTo>
                      <a:pt x="314" y="432"/>
                    </a:lnTo>
                    <a:lnTo>
                      <a:pt x="319" y="434"/>
                    </a:lnTo>
                    <a:lnTo>
                      <a:pt x="319" y="437"/>
                    </a:lnTo>
                    <a:lnTo>
                      <a:pt x="321" y="437"/>
                    </a:lnTo>
                    <a:lnTo>
                      <a:pt x="324" y="437"/>
                    </a:lnTo>
                    <a:lnTo>
                      <a:pt x="326" y="439"/>
                    </a:lnTo>
                    <a:lnTo>
                      <a:pt x="328" y="439"/>
                    </a:lnTo>
                    <a:lnTo>
                      <a:pt x="331" y="439"/>
                    </a:lnTo>
                    <a:lnTo>
                      <a:pt x="333" y="437"/>
                    </a:lnTo>
                    <a:lnTo>
                      <a:pt x="335" y="437"/>
                    </a:lnTo>
                    <a:lnTo>
                      <a:pt x="335" y="434"/>
                    </a:lnTo>
                    <a:lnTo>
                      <a:pt x="335" y="432"/>
                    </a:lnTo>
                    <a:lnTo>
                      <a:pt x="338" y="430"/>
                    </a:lnTo>
                    <a:lnTo>
                      <a:pt x="340" y="427"/>
                    </a:lnTo>
                    <a:lnTo>
                      <a:pt x="340" y="425"/>
                    </a:lnTo>
                    <a:lnTo>
                      <a:pt x="342" y="425"/>
                    </a:lnTo>
                    <a:lnTo>
                      <a:pt x="345" y="427"/>
                    </a:lnTo>
                    <a:lnTo>
                      <a:pt x="347" y="427"/>
                    </a:lnTo>
                    <a:lnTo>
                      <a:pt x="354" y="427"/>
                    </a:lnTo>
                    <a:lnTo>
                      <a:pt x="359" y="430"/>
                    </a:lnTo>
                    <a:lnTo>
                      <a:pt x="361" y="432"/>
                    </a:lnTo>
                    <a:lnTo>
                      <a:pt x="361" y="434"/>
                    </a:lnTo>
                    <a:lnTo>
                      <a:pt x="364" y="437"/>
                    </a:lnTo>
                    <a:lnTo>
                      <a:pt x="368" y="441"/>
                    </a:lnTo>
                    <a:lnTo>
                      <a:pt x="373" y="446"/>
                    </a:lnTo>
                    <a:lnTo>
                      <a:pt x="373" y="449"/>
                    </a:lnTo>
                    <a:lnTo>
                      <a:pt x="373" y="451"/>
                    </a:lnTo>
                    <a:lnTo>
                      <a:pt x="373" y="453"/>
                    </a:lnTo>
                    <a:lnTo>
                      <a:pt x="373" y="456"/>
                    </a:lnTo>
                    <a:lnTo>
                      <a:pt x="375" y="458"/>
                    </a:lnTo>
                    <a:lnTo>
                      <a:pt x="378" y="460"/>
                    </a:lnTo>
                    <a:lnTo>
                      <a:pt x="380" y="463"/>
                    </a:lnTo>
                    <a:lnTo>
                      <a:pt x="383" y="467"/>
                    </a:lnTo>
                    <a:lnTo>
                      <a:pt x="385" y="467"/>
                    </a:lnTo>
                    <a:lnTo>
                      <a:pt x="385" y="470"/>
                    </a:lnTo>
                    <a:lnTo>
                      <a:pt x="385" y="472"/>
                    </a:lnTo>
                    <a:lnTo>
                      <a:pt x="387" y="475"/>
                    </a:lnTo>
                    <a:lnTo>
                      <a:pt x="387" y="477"/>
                    </a:lnTo>
                    <a:lnTo>
                      <a:pt x="390" y="482"/>
                    </a:lnTo>
                    <a:lnTo>
                      <a:pt x="392" y="486"/>
                    </a:lnTo>
                    <a:lnTo>
                      <a:pt x="394" y="491"/>
                    </a:lnTo>
                    <a:lnTo>
                      <a:pt x="394" y="493"/>
                    </a:lnTo>
                    <a:lnTo>
                      <a:pt x="394" y="496"/>
                    </a:lnTo>
                    <a:lnTo>
                      <a:pt x="397" y="498"/>
                    </a:lnTo>
                    <a:lnTo>
                      <a:pt x="397" y="500"/>
                    </a:lnTo>
                    <a:lnTo>
                      <a:pt x="399" y="500"/>
                    </a:lnTo>
                    <a:lnTo>
                      <a:pt x="401" y="503"/>
                    </a:lnTo>
                    <a:lnTo>
                      <a:pt x="406" y="505"/>
                    </a:lnTo>
                    <a:lnTo>
                      <a:pt x="409" y="505"/>
                    </a:lnTo>
                    <a:lnTo>
                      <a:pt x="411" y="505"/>
                    </a:lnTo>
                    <a:lnTo>
                      <a:pt x="413" y="508"/>
                    </a:lnTo>
                    <a:lnTo>
                      <a:pt x="416" y="508"/>
                    </a:lnTo>
                    <a:lnTo>
                      <a:pt x="418" y="508"/>
                    </a:lnTo>
                    <a:lnTo>
                      <a:pt x="418" y="510"/>
                    </a:lnTo>
                    <a:lnTo>
                      <a:pt x="420" y="512"/>
                    </a:lnTo>
                    <a:lnTo>
                      <a:pt x="425" y="512"/>
                    </a:lnTo>
                    <a:lnTo>
                      <a:pt x="423" y="508"/>
                    </a:lnTo>
                    <a:lnTo>
                      <a:pt x="420" y="505"/>
                    </a:lnTo>
                    <a:lnTo>
                      <a:pt x="418" y="500"/>
                    </a:lnTo>
                    <a:lnTo>
                      <a:pt x="418" y="498"/>
                    </a:lnTo>
                    <a:lnTo>
                      <a:pt x="418" y="496"/>
                    </a:lnTo>
                    <a:lnTo>
                      <a:pt x="420" y="496"/>
                    </a:lnTo>
                    <a:lnTo>
                      <a:pt x="420" y="493"/>
                    </a:lnTo>
                    <a:lnTo>
                      <a:pt x="418" y="491"/>
                    </a:lnTo>
                    <a:lnTo>
                      <a:pt x="418" y="486"/>
                    </a:lnTo>
                    <a:lnTo>
                      <a:pt x="418" y="484"/>
                    </a:lnTo>
                    <a:lnTo>
                      <a:pt x="423" y="484"/>
                    </a:lnTo>
                    <a:lnTo>
                      <a:pt x="423" y="479"/>
                    </a:lnTo>
                    <a:lnTo>
                      <a:pt x="423" y="475"/>
                    </a:lnTo>
                    <a:lnTo>
                      <a:pt x="423" y="472"/>
                    </a:lnTo>
                    <a:lnTo>
                      <a:pt x="425" y="472"/>
                    </a:lnTo>
                    <a:lnTo>
                      <a:pt x="427" y="470"/>
                    </a:lnTo>
                    <a:lnTo>
                      <a:pt x="430" y="470"/>
                    </a:lnTo>
                    <a:lnTo>
                      <a:pt x="435" y="470"/>
                    </a:lnTo>
                    <a:lnTo>
                      <a:pt x="437" y="467"/>
                    </a:lnTo>
                    <a:lnTo>
                      <a:pt x="439" y="467"/>
                    </a:lnTo>
                    <a:lnTo>
                      <a:pt x="439" y="460"/>
                    </a:lnTo>
                    <a:lnTo>
                      <a:pt x="442" y="458"/>
                    </a:lnTo>
                    <a:lnTo>
                      <a:pt x="444" y="456"/>
                    </a:lnTo>
                    <a:lnTo>
                      <a:pt x="446" y="456"/>
                    </a:lnTo>
                    <a:lnTo>
                      <a:pt x="449" y="456"/>
                    </a:lnTo>
                    <a:lnTo>
                      <a:pt x="451" y="456"/>
                    </a:lnTo>
                    <a:lnTo>
                      <a:pt x="453" y="456"/>
                    </a:lnTo>
                    <a:lnTo>
                      <a:pt x="453" y="453"/>
                    </a:lnTo>
                    <a:lnTo>
                      <a:pt x="456" y="451"/>
                    </a:lnTo>
                    <a:lnTo>
                      <a:pt x="458" y="446"/>
                    </a:lnTo>
                    <a:lnTo>
                      <a:pt x="461" y="439"/>
                    </a:lnTo>
                    <a:lnTo>
                      <a:pt x="461" y="437"/>
                    </a:lnTo>
                    <a:lnTo>
                      <a:pt x="463" y="437"/>
                    </a:lnTo>
                    <a:lnTo>
                      <a:pt x="465" y="439"/>
                    </a:lnTo>
                    <a:lnTo>
                      <a:pt x="468" y="439"/>
                    </a:lnTo>
                    <a:lnTo>
                      <a:pt x="470" y="439"/>
                    </a:lnTo>
                    <a:lnTo>
                      <a:pt x="472" y="439"/>
                    </a:lnTo>
                    <a:lnTo>
                      <a:pt x="475" y="437"/>
                    </a:lnTo>
                    <a:lnTo>
                      <a:pt x="477" y="437"/>
                    </a:lnTo>
                    <a:lnTo>
                      <a:pt x="479" y="434"/>
                    </a:lnTo>
                    <a:lnTo>
                      <a:pt x="482" y="432"/>
                    </a:lnTo>
                    <a:lnTo>
                      <a:pt x="484" y="430"/>
                    </a:lnTo>
                    <a:lnTo>
                      <a:pt x="487" y="427"/>
                    </a:lnTo>
                    <a:lnTo>
                      <a:pt x="489" y="427"/>
                    </a:lnTo>
                    <a:lnTo>
                      <a:pt x="491" y="427"/>
                    </a:lnTo>
                    <a:lnTo>
                      <a:pt x="496" y="430"/>
                    </a:lnTo>
                    <a:lnTo>
                      <a:pt x="501" y="430"/>
                    </a:lnTo>
                    <a:lnTo>
                      <a:pt x="505" y="432"/>
                    </a:lnTo>
                    <a:lnTo>
                      <a:pt x="510" y="432"/>
                    </a:lnTo>
                    <a:lnTo>
                      <a:pt x="515" y="434"/>
                    </a:lnTo>
                    <a:lnTo>
                      <a:pt x="520" y="437"/>
                    </a:lnTo>
                    <a:lnTo>
                      <a:pt x="522" y="441"/>
                    </a:lnTo>
                    <a:lnTo>
                      <a:pt x="522" y="444"/>
                    </a:lnTo>
                    <a:lnTo>
                      <a:pt x="524" y="446"/>
                    </a:lnTo>
                    <a:lnTo>
                      <a:pt x="527" y="444"/>
                    </a:lnTo>
                    <a:lnTo>
                      <a:pt x="529" y="444"/>
                    </a:lnTo>
                    <a:lnTo>
                      <a:pt x="531" y="444"/>
                    </a:lnTo>
                    <a:lnTo>
                      <a:pt x="534" y="441"/>
                    </a:lnTo>
                    <a:lnTo>
                      <a:pt x="534" y="439"/>
                    </a:lnTo>
                    <a:lnTo>
                      <a:pt x="531" y="434"/>
                    </a:lnTo>
                    <a:lnTo>
                      <a:pt x="536" y="432"/>
                    </a:lnTo>
                    <a:lnTo>
                      <a:pt x="538" y="430"/>
                    </a:lnTo>
                    <a:lnTo>
                      <a:pt x="546" y="439"/>
                    </a:lnTo>
                    <a:lnTo>
                      <a:pt x="553" y="439"/>
                    </a:lnTo>
                    <a:lnTo>
                      <a:pt x="557" y="439"/>
                    </a:lnTo>
                    <a:lnTo>
                      <a:pt x="557" y="444"/>
                    </a:lnTo>
                    <a:lnTo>
                      <a:pt x="560" y="444"/>
                    </a:lnTo>
                    <a:lnTo>
                      <a:pt x="562" y="444"/>
                    </a:lnTo>
                    <a:lnTo>
                      <a:pt x="562" y="441"/>
                    </a:lnTo>
                    <a:lnTo>
                      <a:pt x="562" y="439"/>
                    </a:lnTo>
                    <a:lnTo>
                      <a:pt x="555" y="437"/>
                    </a:lnTo>
                    <a:lnTo>
                      <a:pt x="553" y="437"/>
                    </a:lnTo>
                    <a:lnTo>
                      <a:pt x="555" y="434"/>
                    </a:lnTo>
                    <a:lnTo>
                      <a:pt x="555" y="432"/>
                    </a:lnTo>
                    <a:lnTo>
                      <a:pt x="557" y="432"/>
                    </a:lnTo>
                    <a:lnTo>
                      <a:pt x="557" y="430"/>
                    </a:lnTo>
                    <a:lnTo>
                      <a:pt x="560" y="427"/>
                    </a:lnTo>
                    <a:lnTo>
                      <a:pt x="555" y="427"/>
                    </a:lnTo>
                    <a:lnTo>
                      <a:pt x="553" y="425"/>
                    </a:lnTo>
                    <a:lnTo>
                      <a:pt x="550" y="425"/>
                    </a:lnTo>
                    <a:lnTo>
                      <a:pt x="546" y="423"/>
                    </a:lnTo>
                    <a:lnTo>
                      <a:pt x="541" y="418"/>
                    </a:lnTo>
                    <a:lnTo>
                      <a:pt x="543" y="418"/>
                    </a:lnTo>
                    <a:lnTo>
                      <a:pt x="546" y="418"/>
                    </a:lnTo>
                    <a:lnTo>
                      <a:pt x="546" y="420"/>
                    </a:lnTo>
                    <a:lnTo>
                      <a:pt x="548" y="420"/>
                    </a:lnTo>
                    <a:lnTo>
                      <a:pt x="550" y="420"/>
                    </a:lnTo>
                    <a:lnTo>
                      <a:pt x="553" y="420"/>
                    </a:lnTo>
                    <a:lnTo>
                      <a:pt x="555" y="420"/>
                    </a:lnTo>
                    <a:lnTo>
                      <a:pt x="555" y="415"/>
                    </a:lnTo>
                    <a:lnTo>
                      <a:pt x="560" y="415"/>
                    </a:lnTo>
                    <a:lnTo>
                      <a:pt x="564" y="415"/>
                    </a:lnTo>
                    <a:lnTo>
                      <a:pt x="567" y="415"/>
                    </a:lnTo>
                    <a:lnTo>
                      <a:pt x="574" y="418"/>
                    </a:lnTo>
                    <a:lnTo>
                      <a:pt x="574" y="415"/>
                    </a:lnTo>
                    <a:lnTo>
                      <a:pt x="576" y="413"/>
                    </a:lnTo>
                    <a:lnTo>
                      <a:pt x="579" y="415"/>
                    </a:lnTo>
                    <a:lnTo>
                      <a:pt x="579" y="418"/>
                    </a:lnTo>
                    <a:lnTo>
                      <a:pt x="579" y="420"/>
                    </a:lnTo>
                    <a:lnTo>
                      <a:pt x="581" y="420"/>
                    </a:lnTo>
                    <a:lnTo>
                      <a:pt x="583" y="420"/>
                    </a:lnTo>
                    <a:lnTo>
                      <a:pt x="588" y="413"/>
                    </a:lnTo>
                    <a:lnTo>
                      <a:pt x="590" y="415"/>
                    </a:lnTo>
                    <a:lnTo>
                      <a:pt x="595" y="418"/>
                    </a:lnTo>
                    <a:lnTo>
                      <a:pt x="595" y="415"/>
                    </a:lnTo>
                    <a:lnTo>
                      <a:pt x="598" y="415"/>
                    </a:lnTo>
                    <a:lnTo>
                      <a:pt x="598" y="413"/>
                    </a:lnTo>
                    <a:lnTo>
                      <a:pt x="600" y="413"/>
                    </a:lnTo>
                    <a:lnTo>
                      <a:pt x="602" y="413"/>
                    </a:lnTo>
                    <a:lnTo>
                      <a:pt x="602" y="415"/>
                    </a:lnTo>
                    <a:lnTo>
                      <a:pt x="602" y="418"/>
                    </a:lnTo>
                    <a:lnTo>
                      <a:pt x="602" y="420"/>
                    </a:lnTo>
                    <a:lnTo>
                      <a:pt x="605" y="420"/>
                    </a:lnTo>
                    <a:lnTo>
                      <a:pt x="609" y="420"/>
                    </a:lnTo>
                    <a:lnTo>
                      <a:pt x="609" y="423"/>
                    </a:lnTo>
                    <a:lnTo>
                      <a:pt x="612" y="423"/>
                    </a:lnTo>
                    <a:lnTo>
                      <a:pt x="614" y="423"/>
                    </a:lnTo>
                    <a:lnTo>
                      <a:pt x="616" y="423"/>
                    </a:lnTo>
                    <a:lnTo>
                      <a:pt x="616" y="425"/>
                    </a:lnTo>
                    <a:lnTo>
                      <a:pt x="616" y="427"/>
                    </a:lnTo>
                    <a:lnTo>
                      <a:pt x="616" y="430"/>
                    </a:lnTo>
                    <a:lnTo>
                      <a:pt x="621" y="430"/>
                    </a:lnTo>
                    <a:lnTo>
                      <a:pt x="624" y="430"/>
                    </a:lnTo>
                    <a:lnTo>
                      <a:pt x="626" y="432"/>
                    </a:lnTo>
                    <a:lnTo>
                      <a:pt x="631" y="432"/>
                    </a:lnTo>
                    <a:lnTo>
                      <a:pt x="633" y="430"/>
                    </a:lnTo>
                    <a:lnTo>
                      <a:pt x="635" y="425"/>
                    </a:lnTo>
                    <a:lnTo>
                      <a:pt x="638" y="425"/>
                    </a:lnTo>
                    <a:lnTo>
                      <a:pt x="642" y="425"/>
                    </a:lnTo>
                    <a:lnTo>
                      <a:pt x="642" y="427"/>
                    </a:lnTo>
                    <a:lnTo>
                      <a:pt x="645" y="432"/>
                    </a:lnTo>
                    <a:lnTo>
                      <a:pt x="645" y="434"/>
                    </a:lnTo>
                    <a:lnTo>
                      <a:pt x="647" y="437"/>
                    </a:lnTo>
                    <a:lnTo>
                      <a:pt x="654" y="439"/>
                    </a:lnTo>
                    <a:lnTo>
                      <a:pt x="654" y="444"/>
                    </a:lnTo>
                    <a:lnTo>
                      <a:pt x="654" y="449"/>
                    </a:lnTo>
                    <a:lnTo>
                      <a:pt x="654" y="453"/>
                    </a:lnTo>
                    <a:lnTo>
                      <a:pt x="654" y="456"/>
                    </a:lnTo>
                    <a:lnTo>
                      <a:pt x="654" y="465"/>
                    </a:lnTo>
                    <a:lnTo>
                      <a:pt x="654" y="475"/>
                    </a:lnTo>
                    <a:lnTo>
                      <a:pt x="657" y="472"/>
                    </a:lnTo>
                    <a:lnTo>
                      <a:pt x="659" y="472"/>
                    </a:lnTo>
                    <a:lnTo>
                      <a:pt x="661" y="472"/>
                    </a:lnTo>
                    <a:lnTo>
                      <a:pt x="664" y="472"/>
                    </a:lnTo>
                    <a:lnTo>
                      <a:pt x="661" y="475"/>
                    </a:lnTo>
                    <a:lnTo>
                      <a:pt x="659" y="479"/>
                    </a:lnTo>
                    <a:lnTo>
                      <a:pt x="659" y="482"/>
                    </a:lnTo>
                    <a:lnTo>
                      <a:pt x="659" y="484"/>
                    </a:lnTo>
                    <a:lnTo>
                      <a:pt x="659" y="486"/>
                    </a:lnTo>
                    <a:lnTo>
                      <a:pt x="659" y="489"/>
                    </a:lnTo>
                    <a:lnTo>
                      <a:pt x="664" y="491"/>
                    </a:lnTo>
                    <a:lnTo>
                      <a:pt x="668" y="493"/>
                    </a:lnTo>
                    <a:lnTo>
                      <a:pt x="668" y="496"/>
                    </a:lnTo>
                    <a:lnTo>
                      <a:pt x="671" y="496"/>
                    </a:lnTo>
                    <a:lnTo>
                      <a:pt x="671" y="498"/>
                    </a:lnTo>
                    <a:lnTo>
                      <a:pt x="671" y="500"/>
                    </a:lnTo>
                    <a:lnTo>
                      <a:pt x="671" y="503"/>
                    </a:lnTo>
                    <a:lnTo>
                      <a:pt x="671" y="505"/>
                    </a:lnTo>
                    <a:lnTo>
                      <a:pt x="675" y="510"/>
                    </a:lnTo>
                    <a:lnTo>
                      <a:pt x="678" y="512"/>
                    </a:lnTo>
                    <a:lnTo>
                      <a:pt x="678" y="517"/>
                    </a:lnTo>
                    <a:lnTo>
                      <a:pt x="678" y="519"/>
                    </a:lnTo>
                    <a:lnTo>
                      <a:pt x="680" y="522"/>
                    </a:lnTo>
                    <a:lnTo>
                      <a:pt x="683" y="522"/>
                    </a:lnTo>
                    <a:lnTo>
                      <a:pt x="685" y="522"/>
                    </a:lnTo>
                    <a:lnTo>
                      <a:pt x="687" y="524"/>
                    </a:lnTo>
                    <a:lnTo>
                      <a:pt x="690" y="524"/>
                    </a:lnTo>
                    <a:lnTo>
                      <a:pt x="692" y="515"/>
                    </a:lnTo>
                    <a:lnTo>
                      <a:pt x="694" y="505"/>
                    </a:lnTo>
                    <a:lnTo>
                      <a:pt x="694" y="500"/>
                    </a:lnTo>
                    <a:lnTo>
                      <a:pt x="694" y="496"/>
                    </a:lnTo>
                    <a:lnTo>
                      <a:pt x="697" y="489"/>
                    </a:lnTo>
                    <a:lnTo>
                      <a:pt x="694" y="484"/>
                    </a:lnTo>
                    <a:lnTo>
                      <a:pt x="694" y="479"/>
                    </a:lnTo>
                    <a:lnTo>
                      <a:pt x="692" y="470"/>
                    </a:lnTo>
                    <a:lnTo>
                      <a:pt x="690" y="463"/>
                    </a:lnTo>
                    <a:lnTo>
                      <a:pt x="687" y="458"/>
                    </a:lnTo>
                    <a:lnTo>
                      <a:pt x="683" y="453"/>
                    </a:lnTo>
                    <a:lnTo>
                      <a:pt x="685" y="451"/>
                    </a:lnTo>
                    <a:lnTo>
                      <a:pt x="685" y="449"/>
                    </a:lnTo>
                    <a:lnTo>
                      <a:pt x="685" y="446"/>
                    </a:lnTo>
                    <a:lnTo>
                      <a:pt x="683" y="441"/>
                    </a:lnTo>
                    <a:lnTo>
                      <a:pt x="678" y="437"/>
                    </a:lnTo>
                    <a:lnTo>
                      <a:pt x="678" y="434"/>
                    </a:lnTo>
                    <a:lnTo>
                      <a:pt x="678" y="432"/>
                    </a:lnTo>
                    <a:lnTo>
                      <a:pt x="678" y="430"/>
                    </a:lnTo>
                    <a:lnTo>
                      <a:pt x="678" y="427"/>
                    </a:lnTo>
                    <a:lnTo>
                      <a:pt x="678" y="425"/>
                    </a:lnTo>
                    <a:lnTo>
                      <a:pt x="678" y="423"/>
                    </a:lnTo>
                    <a:lnTo>
                      <a:pt x="678" y="420"/>
                    </a:lnTo>
                    <a:lnTo>
                      <a:pt x="675" y="420"/>
                    </a:lnTo>
                    <a:lnTo>
                      <a:pt x="673" y="415"/>
                    </a:lnTo>
                    <a:lnTo>
                      <a:pt x="671" y="415"/>
                    </a:lnTo>
                    <a:lnTo>
                      <a:pt x="671" y="413"/>
                    </a:lnTo>
                    <a:lnTo>
                      <a:pt x="673" y="413"/>
                    </a:lnTo>
                    <a:lnTo>
                      <a:pt x="675" y="413"/>
                    </a:lnTo>
                    <a:lnTo>
                      <a:pt x="675" y="411"/>
                    </a:lnTo>
                    <a:lnTo>
                      <a:pt x="678" y="411"/>
                    </a:lnTo>
                    <a:lnTo>
                      <a:pt x="680" y="408"/>
                    </a:lnTo>
                    <a:lnTo>
                      <a:pt x="678" y="408"/>
                    </a:lnTo>
                    <a:lnTo>
                      <a:pt x="675" y="406"/>
                    </a:lnTo>
                    <a:lnTo>
                      <a:pt x="678" y="401"/>
                    </a:lnTo>
                    <a:lnTo>
                      <a:pt x="680" y="397"/>
                    </a:lnTo>
                    <a:lnTo>
                      <a:pt x="683" y="389"/>
                    </a:lnTo>
                    <a:lnTo>
                      <a:pt x="685" y="385"/>
                    </a:lnTo>
                    <a:lnTo>
                      <a:pt x="685" y="380"/>
                    </a:lnTo>
                    <a:lnTo>
                      <a:pt x="685" y="375"/>
                    </a:lnTo>
                    <a:lnTo>
                      <a:pt x="690" y="375"/>
                    </a:lnTo>
                    <a:lnTo>
                      <a:pt x="692" y="375"/>
                    </a:lnTo>
                    <a:lnTo>
                      <a:pt x="694" y="373"/>
                    </a:lnTo>
                    <a:lnTo>
                      <a:pt x="694" y="368"/>
                    </a:lnTo>
                    <a:lnTo>
                      <a:pt x="699" y="368"/>
                    </a:lnTo>
                    <a:lnTo>
                      <a:pt x="704" y="366"/>
                    </a:lnTo>
                    <a:lnTo>
                      <a:pt x="706" y="363"/>
                    </a:lnTo>
                    <a:lnTo>
                      <a:pt x="709" y="363"/>
                    </a:lnTo>
                    <a:lnTo>
                      <a:pt x="711" y="363"/>
                    </a:lnTo>
                    <a:lnTo>
                      <a:pt x="713" y="361"/>
                    </a:lnTo>
                    <a:lnTo>
                      <a:pt x="713" y="359"/>
                    </a:lnTo>
                    <a:lnTo>
                      <a:pt x="713" y="356"/>
                    </a:lnTo>
                    <a:lnTo>
                      <a:pt x="713" y="354"/>
                    </a:lnTo>
                    <a:lnTo>
                      <a:pt x="713" y="352"/>
                    </a:lnTo>
                    <a:lnTo>
                      <a:pt x="716" y="352"/>
                    </a:lnTo>
                    <a:lnTo>
                      <a:pt x="718" y="352"/>
                    </a:lnTo>
                    <a:lnTo>
                      <a:pt x="718" y="349"/>
                    </a:lnTo>
                    <a:lnTo>
                      <a:pt x="720" y="349"/>
                    </a:lnTo>
                    <a:lnTo>
                      <a:pt x="723" y="349"/>
                    </a:lnTo>
                    <a:lnTo>
                      <a:pt x="725" y="349"/>
                    </a:lnTo>
                    <a:lnTo>
                      <a:pt x="727" y="349"/>
                    </a:lnTo>
                    <a:lnTo>
                      <a:pt x="730" y="349"/>
                    </a:lnTo>
                    <a:lnTo>
                      <a:pt x="732" y="347"/>
                    </a:lnTo>
                    <a:lnTo>
                      <a:pt x="735" y="345"/>
                    </a:lnTo>
                    <a:lnTo>
                      <a:pt x="735" y="342"/>
                    </a:lnTo>
                    <a:lnTo>
                      <a:pt x="735" y="340"/>
                    </a:lnTo>
                    <a:lnTo>
                      <a:pt x="737" y="338"/>
                    </a:lnTo>
                    <a:lnTo>
                      <a:pt x="737" y="335"/>
                    </a:lnTo>
                    <a:lnTo>
                      <a:pt x="739" y="333"/>
                    </a:lnTo>
                    <a:lnTo>
                      <a:pt x="744" y="330"/>
                    </a:lnTo>
                    <a:lnTo>
                      <a:pt x="746" y="330"/>
                    </a:lnTo>
                    <a:lnTo>
                      <a:pt x="744" y="326"/>
                    </a:lnTo>
                    <a:lnTo>
                      <a:pt x="742" y="321"/>
                    </a:lnTo>
                    <a:lnTo>
                      <a:pt x="746" y="319"/>
                    </a:lnTo>
                    <a:lnTo>
                      <a:pt x="751" y="319"/>
                    </a:lnTo>
                    <a:lnTo>
                      <a:pt x="749" y="314"/>
                    </a:lnTo>
                    <a:lnTo>
                      <a:pt x="749" y="312"/>
                    </a:lnTo>
                    <a:lnTo>
                      <a:pt x="751" y="312"/>
                    </a:lnTo>
                    <a:lnTo>
                      <a:pt x="753" y="312"/>
                    </a:lnTo>
                    <a:lnTo>
                      <a:pt x="761" y="312"/>
                    </a:lnTo>
                    <a:lnTo>
                      <a:pt x="765" y="312"/>
                    </a:lnTo>
                    <a:lnTo>
                      <a:pt x="763" y="307"/>
                    </a:lnTo>
                    <a:lnTo>
                      <a:pt x="761" y="302"/>
                    </a:lnTo>
                    <a:lnTo>
                      <a:pt x="758" y="302"/>
                    </a:lnTo>
                    <a:lnTo>
                      <a:pt x="756" y="302"/>
                    </a:lnTo>
                    <a:lnTo>
                      <a:pt x="753" y="302"/>
                    </a:lnTo>
                    <a:lnTo>
                      <a:pt x="751" y="302"/>
                    </a:lnTo>
                    <a:lnTo>
                      <a:pt x="751" y="297"/>
                    </a:lnTo>
                    <a:lnTo>
                      <a:pt x="753" y="297"/>
                    </a:lnTo>
                    <a:lnTo>
                      <a:pt x="756" y="297"/>
                    </a:lnTo>
                    <a:lnTo>
                      <a:pt x="758" y="297"/>
                    </a:lnTo>
                    <a:lnTo>
                      <a:pt x="761" y="295"/>
                    </a:lnTo>
                    <a:lnTo>
                      <a:pt x="761" y="293"/>
                    </a:lnTo>
                    <a:lnTo>
                      <a:pt x="761" y="286"/>
                    </a:lnTo>
                    <a:lnTo>
                      <a:pt x="756" y="286"/>
                    </a:lnTo>
                    <a:lnTo>
                      <a:pt x="751" y="283"/>
                    </a:lnTo>
                    <a:lnTo>
                      <a:pt x="749" y="281"/>
                    </a:lnTo>
                    <a:lnTo>
                      <a:pt x="746" y="276"/>
                    </a:lnTo>
                    <a:lnTo>
                      <a:pt x="749" y="276"/>
                    </a:lnTo>
                    <a:lnTo>
                      <a:pt x="751" y="271"/>
                    </a:lnTo>
                    <a:lnTo>
                      <a:pt x="753" y="269"/>
                    </a:lnTo>
                    <a:lnTo>
                      <a:pt x="753" y="267"/>
                    </a:lnTo>
                    <a:lnTo>
                      <a:pt x="751" y="267"/>
                    </a:lnTo>
                    <a:lnTo>
                      <a:pt x="751" y="264"/>
                    </a:lnTo>
                    <a:lnTo>
                      <a:pt x="751" y="262"/>
                    </a:lnTo>
                    <a:lnTo>
                      <a:pt x="751" y="260"/>
                    </a:lnTo>
                    <a:lnTo>
                      <a:pt x="749" y="257"/>
                    </a:lnTo>
                    <a:lnTo>
                      <a:pt x="746" y="257"/>
                    </a:lnTo>
                    <a:lnTo>
                      <a:pt x="744" y="255"/>
                    </a:lnTo>
                    <a:lnTo>
                      <a:pt x="742" y="255"/>
                    </a:lnTo>
                    <a:lnTo>
                      <a:pt x="742" y="252"/>
                    </a:lnTo>
                    <a:lnTo>
                      <a:pt x="744" y="252"/>
                    </a:lnTo>
                    <a:lnTo>
                      <a:pt x="746" y="252"/>
                    </a:lnTo>
                    <a:lnTo>
                      <a:pt x="746" y="248"/>
                    </a:lnTo>
                    <a:lnTo>
                      <a:pt x="744" y="245"/>
                    </a:lnTo>
                    <a:lnTo>
                      <a:pt x="746" y="243"/>
                    </a:lnTo>
                    <a:lnTo>
                      <a:pt x="749" y="241"/>
                    </a:lnTo>
                    <a:lnTo>
                      <a:pt x="749" y="238"/>
                    </a:lnTo>
                    <a:lnTo>
                      <a:pt x="749" y="236"/>
                    </a:lnTo>
                    <a:lnTo>
                      <a:pt x="751" y="231"/>
                    </a:lnTo>
                    <a:lnTo>
                      <a:pt x="751" y="222"/>
                    </a:lnTo>
                    <a:lnTo>
                      <a:pt x="753" y="224"/>
                    </a:lnTo>
                    <a:lnTo>
                      <a:pt x="756" y="222"/>
                    </a:lnTo>
                    <a:lnTo>
                      <a:pt x="758" y="222"/>
                    </a:lnTo>
                    <a:lnTo>
                      <a:pt x="761" y="222"/>
                    </a:lnTo>
                    <a:lnTo>
                      <a:pt x="763" y="224"/>
                    </a:lnTo>
                    <a:lnTo>
                      <a:pt x="763" y="227"/>
                    </a:lnTo>
                    <a:lnTo>
                      <a:pt x="761" y="229"/>
                    </a:lnTo>
                    <a:lnTo>
                      <a:pt x="758" y="231"/>
                    </a:lnTo>
                    <a:lnTo>
                      <a:pt x="758" y="236"/>
                    </a:lnTo>
                    <a:lnTo>
                      <a:pt x="756" y="241"/>
                    </a:lnTo>
                    <a:lnTo>
                      <a:pt x="756" y="245"/>
                    </a:lnTo>
                    <a:lnTo>
                      <a:pt x="756" y="248"/>
                    </a:lnTo>
                    <a:lnTo>
                      <a:pt x="756" y="250"/>
                    </a:lnTo>
                    <a:lnTo>
                      <a:pt x="753" y="252"/>
                    </a:lnTo>
                    <a:lnTo>
                      <a:pt x="756" y="255"/>
                    </a:lnTo>
                    <a:lnTo>
                      <a:pt x="756" y="257"/>
                    </a:lnTo>
                    <a:lnTo>
                      <a:pt x="758" y="257"/>
                    </a:lnTo>
                    <a:lnTo>
                      <a:pt x="761" y="255"/>
                    </a:lnTo>
                    <a:lnTo>
                      <a:pt x="763" y="255"/>
                    </a:lnTo>
                    <a:lnTo>
                      <a:pt x="765" y="255"/>
                    </a:lnTo>
                    <a:lnTo>
                      <a:pt x="765" y="260"/>
                    </a:lnTo>
                    <a:lnTo>
                      <a:pt x="770" y="260"/>
                    </a:lnTo>
                    <a:lnTo>
                      <a:pt x="772" y="260"/>
                    </a:lnTo>
                    <a:lnTo>
                      <a:pt x="775" y="255"/>
                    </a:lnTo>
                    <a:lnTo>
                      <a:pt x="775" y="248"/>
                    </a:lnTo>
                    <a:lnTo>
                      <a:pt x="777" y="243"/>
                    </a:lnTo>
                    <a:lnTo>
                      <a:pt x="779" y="236"/>
                    </a:lnTo>
                    <a:lnTo>
                      <a:pt x="777" y="234"/>
                    </a:lnTo>
                    <a:lnTo>
                      <a:pt x="775" y="234"/>
                    </a:lnTo>
                    <a:lnTo>
                      <a:pt x="772" y="234"/>
                    </a:lnTo>
                    <a:lnTo>
                      <a:pt x="770" y="234"/>
                    </a:lnTo>
                    <a:lnTo>
                      <a:pt x="770" y="229"/>
                    </a:lnTo>
                    <a:lnTo>
                      <a:pt x="770" y="227"/>
                    </a:lnTo>
                    <a:lnTo>
                      <a:pt x="779" y="227"/>
                    </a:lnTo>
                    <a:lnTo>
                      <a:pt x="784" y="227"/>
                    </a:lnTo>
                    <a:lnTo>
                      <a:pt x="786" y="224"/>
                    </a:lnTo>
                    <a:lnTo>
                      <a:pt x="789" y="224"/>
                    </a:lnTo>
                    <a:lnTo>
                      <a:pt x="791" y="222"/>
                    </a:lnTo>
                    <a:lnTo>
                      <a:pt x="794" y="217"/>
                    </a:lnTo>
                    <a:lnTo>
                      <a:pt x="801" y="205"/>
                    </a:lnTo>
                    <a:lnTo>
                      <a:pt x="794" y="201"/>
                    </a:lnTo>
                    <a:lnTo>
                      <a:pt x="791" y="198"/>
                    </a:lnTo>
                    <a:lnTo>
                      <a:pt x="794" y="198"/>
                    </a:lnTo>
                    <a:lnTo>
                      <a:pt x="794" y="196"/>
                    </a:lnTo>
                    <a:lnTo>
                      <a:pt x="796" y="196"/>
                    </a:lnTo>
                    <a:lnTo>
                      <a:pt x="796" y="193"/>
                    </a:lnTo>
                    <a:lnTo>
                      <a:pt x="798" y="191"/>
                    </a:lnTo>
                    <a:lnTo>
                      <a:pt x="803" y="186"/>
                    </a:lnTo>
                    <a:lnTo>
                      <a:pt x="805" y="184"/>
                    </a:lnTo>
                    <a:lnTo>
                      <a:pt x="808" y="182"/>
                    </a:lnTo>
                    <a:lnTo>
                      <a:pt x="810" y="182"/>
                    </a:lnTo>
                    <a:lnTo>
                      <a:pt x="815" y="182"/>
                    </a:lnTo>
                    <a:lnTo>
                      <a:pt x="820" y="182"/>
                    </a:lnTo>
                    <a:lnTo>
                      <a:pt x="822" y="177"/>
                    </a:lnTo>
                    <a:lnTo>
                      <a:pt x="824" y="177"/>
                    </a:lnTo>
                    <a:lnTo>
                      <a:pt x="827" y="177"/>
                    </a:lnTo>
                    <a:lnTo>
                      <a:pt x="829" y="177"/>
                    </a:lnTo>
                    <a:lnTo>
                      <a:pt x="829" y="179"/>
                    </a:lnTo>
                    <a:lnTo>
                      <a:pt x="831" y="179"/>
                    </a:lnTo>
                    <a:lnTo>
                      <a:pt x="834" y="179"/>
                    </a:lnTo>
                    <a:lnTo>
                      <a:pt x="834" y="177"/>
                    </a:lnTo>
                    <a:lnTo>
                      <a:pt x="834" y="172"/>
                    </a:lnTo>
                    <a:lnTo>
                      <a:pt x="836" y="170"/>
                    </a:lnTo>
                    <a:lnTo>
                      <a:pt x="836" y="167"/>
                    </a:lnTo>
                    <a:lnTo>
                      <a:pt x="838" y="167"/>
                    </a:lnTo>
                    <a:lnTo>
                      <a:pt x="838" y="170"/>
                    </a:lnTo>
                    <a:lnTo>
                      <a:pt x="841" y="170"/>
                    </a:lnTo>
                    <a:lnTo>
                      <a:pt x="841" y="172"/>
                    </a:lnTo>
                    <a:lnTo>
                      <a:pt x="841" y="175"/>
                    </a:lnTo>
                    <a:lnTo>
                      <a:pt x="843" y="175"/>
                    </a:lnTo>
                    <a:lnTo>
                      <a:pt x="846" y="175"/>
                    </a:lnTo>
                    <a:lnTo>
                      <a:pt x="848" y="175"/>
                    </a:lnTo>
                    <a:lnTo>
                      <a:pt x="848" y="172"/>
                    </a:lnTo>
                    <a:lnTo>
                      <a:pt x="846" y="172"/>
                    </a:lnTo>
                    <a:lnTo>
                      <a:pt x="848" y="172"/>
                    </a:lnTo>
                    <a:lnTo>
                      <a:pt x="850" y="170"/>
                    </a:lnTo>
                    <a:lnTo>
                      <a:pt x="853" y="170"/>
                    </a:lnTo>
                    <a:lnTo>
                      <a:pt x="850" y="167"/>
                    </a:lnTo>
                    <a:lnTo>
                      <a:pt x="848" y="165"/>
                    </a:lnTo>
                    <a:lnTo>
                      <a:pt x="846" y="165"/>
                    </a:lnTo>
                    <a:lnTo>
                      <a:pt x="841" y="163"/>
                    </a:lnTo>
                    <a:lnTo>
                      <a:pt x="846" y="158"/>
                    </a:lnTo>
                    <a:lnTo>
                      <a:pt x="848" y="156"/>
                    </a:lnTo>
                    <a:lnTo>
                      <a:pt x="848" y="153"/>
                    </a:lnTo>
                    <a:lnTo>
                      <a:pt x="848" y="151"/>
                    </a:lnTo>
                    <a:lnTo>
                      <a:pt x="846" y="151"/>
                    </a:lnTo>
                    <a:lnTo>
                      <a:pt x="846" y="149"/>
                    </a:lnTo>
                    <a:lnTo>
                      <a:pt x="850" y="146"/>
                    </a:lnTo>
                    <a:lnTo>
                      <a:pt x="853" y="144"/>
                    </a:lnTo>
                    <a:lnTo>
                      <a:pt x="853" y="141"/>
                    </a:lnTo>
                    <a:lnTo>
                      <a:pt x="853" y="139"/>
                    </a:lnTo>
                    <a:lnTo>
                      <a:pt x="855" y="137"/>
                    </a:lnTo>
                    <a:lnTo>
                      <a:pt x="855" y="132"/>
                    </a:lnTo>
                    <a:lnTo>
                      <a:pt x="855" y="127"/>
                    </a:lnTo>
                    <a:lnTo>
                      <a:pt x="860" y="127"/>
                    </a:lnTo>
                    <a:lnTo>
                      <a:pt x="864" y="127"/>
                    </a:lnTo>
                    <a:lnTo>
                      <a:pt x="867" y="127"/>
                    </a:lnTo>
                    <a:lnTo>
                      <a:pt x="872" y="127"/>
                    </a:lnTo>
                    <a:lnTo>
                      <a:pt x="874" y="125"/>
                    </a:lnTo>
                    <a:lnTo>
                      <a:pt x="876" y="123"/>
                    </a:lnTo>
                    <a:lnTo>
                      <a:pt x="879" y="118"/>
                    </a:lnTo>
                    <a:lnTo>
                      <a:pt x="881" y="113"/>
                    </a:lnTo>
                    <a:lnTo>
                      <a:pt x="881" y="120"/>
                    </a:lnTo>
                    <a:lnTo>
                      <a:pt x="888" y="115"/>
                    </a:lnTo>
                    <a:lnTo>
                      <a:pt x="888" y="118"/>
                    </a:lnTo>
                    <a:lnTo>
                      <a:pt x="890" y="120"/>
                    </a:lnTo>
                    <a:lnTo>
                      <a:pt x="893" y="120"/>
                    </a:lnTo>
                    <a:lnTo>
                      <a:pt x="895" y="118"/>
                    </a:lnTo>
                    <a:lnTo>
                      <a:pt x="898" y="115"/>
                    </a:lnTo>
                    <a:lnTo>
                      <a:pt x="900" y="113"/>
                    </a:lnTo>
                    <a:lnTo>
                      <a:pt x="902" y="111"/>
                    </a:lnTo>
                    <a:lnTo>
                      <a:pt x="900" y="111"/>
                    </a:lnTo>
                    <a:lnTo>
                      <a:pt x="900" y="106"/>
                    </a:lnTo>
                    <a:lnTo>
                      <a:pt x="900" y="104"/>
                    </a:lnTo>
                    <a:lnTo>
                      <a:pt x="900" y="99"/>
                    </a:lnTo>
                    <a:lnTo>
                      <a:pt x="900" y="101"/>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70" name="Oval 640">
                <a:extLst>
                  <a:ext uri="{FF2B5EF4-FFF2-40B4-BE49-F238E27FC236}">
                    <a16:creationId xmlns:a16="http://schemas.microsoft.com/office/drawing/2014/main" id="{B7AEFAF3-C2F4-D9AB-C648-B7C74DB0DAA9}"/>
                  </a:ext>
                </a:extLst>
              </p:cNvPr>
              <p:cNvSpPr/>
              <p:nvPr/>
            </p:nvSpPr>
            <p:spPr bwMode="auto">
              <a:xfrm>
                <a:off x="1180030" y="2182523"/>
                <a:ext cx="614362" cy="467223"/>
              </a:xfrm>
              <a:prstGeom prst="ellipse">
                <a:avLst/>
              </a:prstGeom>
              <a:solidFill>
                <a:schemeClr val="accent2">
                  <a:alpha val="3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171" name="Oval 615">
                <a:extLst>
                  <a:ext uri="{FF2B5EF4-FFF2-40B4-BE49-F238E27FC236}">
                    <a16:creationId xmlns:a16="http://schemas.microsoft.com/office/drawing/2014/main" id="{92E61C1B-B0E4-2A08-803D-6C5A23CEBB35}"/>
                  </a:ext>
                </a:extLst>
              </p:cNvPr>
              <p:cNvSpPr/>
              <p:nvPr/>
            </p:nvSpPr>
            <p:spPr bwMode="auto">
              <a:xfrm>
                <a:off x="1396723" y="2521267"/>
                <a:ext cx="69055" cy="56067"/>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172" name="Oval 616">
                <a:extLst>
                  <a:ext uri="{FF2B5EF4-FFF2-40B4-BE49-F238E27FC236}">
                    <a16:creationId xmlns:a16="http://schemas.microsoft.com/office/drawing/2014/main" id="{061ECD6D-1FE0-767E-2659-C3EE8722C381}"/>
                  </a:ext>
                </a:extLst>
              </p:cNvPr>
              <p:cNvSpPr/>
              <p:nvPr/>
            </p:nvSpPr>
            <p:spPr bwMode="auto">
              <a:xfrm>
                <a:off x="1489346" y="2380773"/>
                <a:ext cx="69055" cy="56067"/>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173" name="TextBox 617">
                <a:extLst>
                  <a:ext uri="{FF2B5EF4-FFF2-40B4-BE49-F238E27FC236}">
                    <a16:creationId xmlns:a16="http://schemas.microsoft.com/office/drawing/2014/main" id="{4771307C-10DC-A7DF-ADF0-BFA866AB9C21}"/>
                  </a:ext>
                </a:extLst>
              </p:cNvPr>
              <p:cNvSpPr txBox="1"/>
              <p:nvPr/>
            </p:nvSpPr>
            <p:spPr>
              <a:xfrm>
                <a:off x="820298" y="2347481"/>
                <a:ext cx="692115" cy="120788"/>
              </a:xfrm>
              <a:prstGeom prst="rect">
                <a:avLst/>
              </a:prstGeom>
              <a:noFill/>
            </p:spPr>
            <p:txBody>
              <a:bodyPr wrap="none" lIns="0" tIns="0" rIns="0" bIns="0" rtlCol="0" anchor="ctr">
                <a:spAutoFit/>
              </a:bodyPr>
              <a:lstStyle/>
              <a:p>
                <a:pPr>
                  <a:defRPr/>
                </a:pPr>
                <a:r>
                  <a:rPr lang="en-US" sz="900" dirty="0">
                    <a:solidFill>
                      <a:schemeClr val="bg2">
                        <a:lumMod val="50000"/>
                      </a:schemeClr>
                    </a:solidFill>
                    <a:latin typeface="Franklin Gothic Book"/>
                    <a:ea typeface="STKaiti"/>
                  </a:rPr>
                  <a:t>St. Peters, MO</a:t>
                </a:r>
              </a:p>
            </p:txBody>
          </p:sp>
          <p:sp>
            <p:nvSpPr>
              <p:cNvPr id="174" name="TextBox 618">
                <a:extLst>
                  <a:ext uri="{FF2B5EF4-FFF2-40B4-BE49-F238E27FC236}">
                    <a16:creationId xmlns:a16="http://schemas.microsoft.com/office/drawing/2014/main" id="{9DD5155A-4A0C-3AA4-157A-D3DDBA20C539}"/>
                  </a:ext>
                </a:extLst>
              </p:cNvPr>
              <p:cNvSpPr txBox="1"/>
              <p:nvPr/>
            </p:nvSpPr>
            <p:spPr>
              <a:xfrm>
                <a:off x="417301" y="2503307"/>
                <a:ext cx="962634" cy="102714"/>
              </a:xfrm>
              <a:prstGeom prst="rect">
                <a:avLst/>
              </a:prstGeom>
              <a:noFill/>
            </p:spPr>
            <p:txBody>
              <a:bodyPr wrap="square" lIns="0" tIns="0" rIns="0" bIns="0" rtlCol="0" anchor="ctr">
                <a:spAutoFit/>
              </a:bodyPr>
              <a:lstStyle/>
              <a:p>
                <a:pPr>
                  <a:defRPr/>
                </a:pPr>
                <a:r>
                  <a:rPr lang="en-US" sz="900" dirty="0">
                    <a:solidFill>
                      <a:schemeClr val="bg2">
                        <a:lumMod val="50000"/>
                      </a:schemeClr>
                    </a:solidFill>
                    <a:ea typeface="STKaiti"/>
                  </a:rPr>
                  <a:t>Sherman, TX (x2)</a:t>
                </a:r>
              </a:p>
            </p:txBody>
          </p:sp>
        </p:grpSp>
      </p:grpSp>
      <p:grpSp>
        <p:nvGrpSpPr>
          <p:cNvPr id="177" name="群組 176">
            <a:extLst>
              <a:ext uri="{FF2B5EF4-FFF2-40B4-BE49-F238E27FC236}">
                <a16:creationId xmlns:a16="http://schemas.microsoft.com/office/drawing/2014/main" id="{E1C52A8B-81F8-BBB0-5273-7DBDADEE8B91}"/>
              </a:ext>
            </a:extLst>
          </p:cNvPr>
          <p:cNvGrpSpPr/>
          <p:nvPr/>
        </p:nvGrpSpPr>
        <p:grpSpPr>
          <a:xfrm>
            <a:off x="2736131" y="4319673"/>
            <a:ext cx="1988823" cy="1740828"/>
            <a:chOff x="3049096" y="3630532"/>
            <a:chExt cx="1936339" cy="1320130"/>
          </a:xfrm>
        </p:grpSpPr>
        <p:sp>
          <p:nvSpPr>
            <p:cNvPr id="178" name="Rectangle: Rounded Corners 1321">
              <a:extLst>
                <a:ext uri="{FF2B5EF4-FFF2-40B4-BE49-F238E27FC236}">
                  <a16:creationId xmlns:a16="http://schemas.microsoft.com/office/drawing/2014/main" id="{EEE2656B-E3CA-09BF-E8DA-820A2108A06B}"/>
                </a:ext>
              </a:extLst>
            </p:cNvPr>
            <p:cNvSpPr/>
            <p:nvPr/>
          </p:nvSpPr>
          <p:spPr bwMode="auto">
            <a:xfrm>
              <a:off x="3049096" y="3630532"/>
              <a:ext cx="1931995" cy="1320130"/>
            </a:xfrm>
            <a:prstGeom prst="roundRect">
              <a:avLst>
                <a:gd name="adj" fmla="val 10455"/>
              </a:avLst>
            </a:prstGeom>
            <a:solidFill>
              <a:schemeClr val="bg1"/>
            </a:solidFill>
            <a:ln w="6350" cap="flat" cmpd="sng" algn="ctr">
              <a:noFill/>
              <a:prstDash val="solid"/>
              <a:round/>
              <a:headEnd type="none" w="med" len="med"/>
              <a:tailEnd type="none" w="med" len="med"/>
            </a:ln>
            <a:effectLst>
              <a:outerShdw blurRad="508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nvGrpSpPr>
            <p:cNvPr id="179" name="Group 1309">
              <a:extLst>
                <a:ext uri="{FF2B5EF4-FFF2-40B4-BE49-F238E27FC236}">
                  <a16:creationId xmlns:a16="http://schemas.microsoft.com/office/drawing/2014/main" id="{A8D24886-C41B-5C31-BFD6-07C757EB2FD4}"/>
                </a:ext>
              </a:extLst>
            </p:cNvPr>
            <p:cNvGrpSpPr/>
            <p:nvPr/>
          </p:nvGrpSpPr>
          <p:grpSpPr>
            <a:xfrm>
              <a:off x="3581183" y="3879400"/>
              <a:ext cx="1249646" cy="942411"/>
              <a:chOff x="2383389" y="1548440"/>
              <a:chExt cx="1249646" cy="942411"/>
            </a:xfrm>
          </p:grpSpPr>
          <p:sp>
            <p:nvSpPr>
              <p:cNvPr id="181" name="Freeform 2057">
                <a:extLst>
                  <a:ext uri="{FF2B5EF4-FFF2-40B4-BE49-F238E27FC236}">
                    <a16:creationId xmlns:a16="http://schemas.microsoft.com/office/drawing/2014/main" id="{5B9EB1B4-BEB8-7F8B-5966-AE137E9144F9}"/>
                  </a:ext>
                </a:extLst>
              </p:cNvPr>
              <p:cNvSpPr>
                <a:spLocks/>
              </p:cNvSpPr>
              <p:nvPr/>
            </p:nvSpPr>
            <p:spPr bwMode="auto">
              <a:xfrm>
                <a:off x="3043099" y="2372251"/>
                <a:ext cx="10355" cy="16497"/>
              </a:xfrm>
              <a:custGeom>
                <a:avLst/>
                <a:gdLst>
                  <a:gd name="T0" fmla="*/ 0 w 10"/>
                  <a:gd name="T1" fmla="*/ 0 h 16"/>
                  <a:gd name="T2" fmla="*/ 0 w 10"/>
                  <a:gd name="T3" fmla="*/ 6350 h 16"/>
                  <a:gd name="T4" fmla="*/ 4763 w 10"/>
                  <a:gd name="T5" fmla="*/ 19050 h 16"/>
                  <a:gd name="T6" fmla="*/ 0 w 10"/>
                  <a:gd name="T7" fmla="*/ 19050 h 16"/>
                  <a:gd name="T8" fmla="*/ 0 w 10"/>
                  <a:gd name="T9" fmla="*/ 19050 h 16"/>
                  <a:gd name="T10" fmla="*/ 0 w 10"/>
                  <a:gd name="T11" fmla="*/ 19050 h 16"/>
                  <a:gd name="T12" fmla="*/ 0 w 10"/>
                  <a:gd name="T13" fmla="*/ 22225 h 16"/>
                  <a:gd name="T14" fmla="*/ 4763 w 10"/>
                  <a:gd name="T15" fmla="*/ 22225 h 16"/>
                  <a:gd name="T16" fmla="*/ 4763 w 10"/>
                  <a:gd name="T17" fmla="*/ 25400 h 16"/>
                  <a:gd name="T18" fmla="*/ 12700 w 10"/>
                  <a:gd name="T19" fmla="*/ 14288 h 16"/>
                  <a:gd name="T20" fmla="*/ 15875 w 10"/>
                  <a:gd name="T21" fmla="*/ 6350 h 16"/>
                  <a:gd name="T22" fmla="*/ 4763 w 10"/>
                  <a:gd name="T23" fmla="*/ 3175 h 16"/>
                  <a:gd name="T24" fmla="*/ 0 w 10"/>
                  <a:gd name="T25" fmla="*/ 0 h 16"/>
                  <a:gd name="T26" fmla="*/ 0 w 10"/>
                  <a:gd name="T27" fmla="*/ 0 h 16"/>
                  <a:gd name="T28" fmla="*/ 0 w 10"/>
                  <a:gd name="T29" fmla="*/ 0 h 16"/>
                  <a:gd name="T30" fmla="*/ 0 w 10"/>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6"/>
                  <a:gd name="T50" fmla="*/ 10 w 1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6">
                    <a:moveTo>
                      <a:pt x="0" y="0"/>
                    </a:moveTo>
                    <a:lnTo>
                      <a:pt x="0" y="4"/>
                    </a:lnTo>
                    <a:lnTo>
                      <a:pt x="3" y="12"/>
                    </a:lnTo>
                    <a:lnTo>
                      <a:pt x="0" y="12"/>
                    </a:lnTo>
                    <a:lnTo>
                      <a:pt x="0" y="14"/>
                    </a:lnTo>
                    <a:lnTo>
                      <a:pt x="3" y="14"/>
                    </a:lnTo>
                    <a:lnTo>
                      <a:pt x="3" y="16"/>
                    </a:lnTo>
                    <a:lnTo>
                      <a:pt x="8" y="9"/>
                    </a:lnTo>
                    <a:lnTo>
                      <a:pt x="10" y="4"/>
                    </a:lnTo>
                    <a:lnTo>
                      <a:pt x="3" y="2"/>
                    </a:lnTo>
                    <a:lnTo>
                      <a:pt x="0"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82" name="Freeform 2058">
                <a:extLst>
                  <a:ext uri="{FF2B5EF4-FFF2-40B4-BE49-F238E27FC236}">
                    <a16:creationId xmlns:a16="http://schemas.microsoft.com/office/drawing/2014/main" id="{25979800-3D8C-DA7D-E3A5-4059B3D3EB6E}"/>
                  </a:ext>
                </a:extLst>
              </p:cNvPr>
              <p:cNvSpPr>
                <a:spLocks/>
              </p:cNvSpPr>
              <p:nvPr/>
            </p:nvSpPr>
            <p:spPr bwMode="auto">
              <a:xfrm>
                <a:off x="3067951" y="2372251"/>
                <a:ext cx="9320" cy="7218"/>
              </a:xfrm>
              <a:custGeom>
                <a:avLst/>
                <a:gdLst>
                  <a:gd name="T0" fmla="*/ 0 w 9"/>
                  <a:gd name="T1" fmla="*/ 0 h 7"/>
                  <a:gd name="T2" fmla="*/ 7938 w 9"/>
                  <a:gd name="T3" fmla="*/ 6350 h 7"/>
                  <a:gd name="T4" fmla="*/ 11113 w 9"/>
                  <a:gd name="T5" fmla="*/ 11113 h 7"/>
                  <a:gd name="T6" fmla="*/ 14288 w 9"/>
                  <a:gd name="T7" fmla="*/ 11113 h 7"/>
                  <a:gd name="T8" fmla="*/ 14288 w 9"/>
                  <a:gd name="T9" fmla="*/ 6350 h 7"/>
                  <a:gd name="T10" fmla="*/ 11113 w 9"/>
                  <a:gd name="T11" fmla="*/ 6350 h 7"/>
                  <a:gd name="T12" fmla="*/ 3175 w 9"/>
                  <a:gd name="T13" fmla="*/ 3175 h 7"/>
                  <a:gd name="T14" fmla="*/ 0 w 9"/>
                  <a:gd name="T15" fmla="*/ 0 h 7"/>
                  <a:gd name="T16" fmla="*/ 0 w 9"/>
                  <a:gd name="T17" fmla="*/ 0 h 7"/>
                  <a:gd name="T18" fmla="*/ 0 w 9"/>
                  <a:gd name="T19" fmla="*/ 0 h 7"/>
                  <a:gd name="T20" fmla="*/ 0 w 9"/>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7"/>
                  <a:gd name="T35" fmla="*/ 9 w 9"/>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7">
                    <a:moveTo>
                      <a:pt x="0" y="0"/>
                    </a:moveTo>
                    <a:lnTo>
                      <a:pt x="5" y="4"/>
                    </a:lnTo>
                    <a:lnTo>
                      <a:pt x="7" y="7"/>
                    </a:lnTo>
                    <a:lnTo>
                      <a:pt x="9" y="7"/>
                    </a:lnTo>
                    <a:lnTo>
                      <a:pt x="9" y="4"/>
                    </a:lnTo>
                    <a:lnTo>
                      <a:pt x="7" y="4"/>
                    </a:lnTo>
                    <a:lnTo>
                      <a:pt x="2" y="2"/>
                    </a:lnTo>
                    <a:lnTo>
                      <a:pt x="0"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83" name="Freeform 2059">
                <a:extLst>
                  <a:ext uri="{FF2B5EF4-FFF2-40B4-BE49-F238E27FC236}">
                    <a16:creationId xmlns:a16="http://schemas.microsoft.com/office/drawing/2014/main" id="{AF71E75A-2D83-FBED-F6AE-DEC921FEDD60}"/>
                  </a:ext>
                </a:extLst>
              </p:cNvPr>
              <p:cNvSpPr>
                <a:spLocks/>
              </p:cNvSpPr>
              <p:nvPr/>
            </p:nvSpPr>
            <p:spPr bwMode="auto">
              <a:xfrm>
                <a:off x="3012034" y="2386686"/>
                <a:ext cx="4142" cy="7218"/>
              </a:xfrm>
              <a:custGeom>
                <a:avLst/>
                <a:gdLst>
                  <a:gd name="T0" fmla="*/ 0 w 4"/>
                  <a:gd name="T1" fmla="*/ 0 h 7"/>
                  <a:gd name="T2" fmla="*/ 0 w 4"/>
                  <a:gd name="T3" fmla="*/ 3175 h 7"/>
                  <a:gd name="T4" fmla="*/ 0 w 4"/>
                  <a:gd name="T5" fmla="*/ 3175 h 7"/>
                  <a:gd name="T6" fmla="*/ 0 w 4"/>
                  <a:gd name="T7" fmla="*/ 3175 h 7"/>
                  <a:gd name="T8" fmla="*/ 0 w 4"/>
                  <a:gd name="T9" fmla="*/ 7938 h 7"/>
                  <a:gd name="T10" fmla="*/ 3175 w 4"/>
                  <a:gd name="T11" fmla="*/ 7938 h 7"/>
                  <a:gd name="T12" fmla="*/ 3175 w 4"/>
                  <a:gd name="T13" fmla="*/ 11113 h 7"/>
                  <a:gd name="T14" fmla="*/ 3175 w 4"/>
                  <a:gd name="T15" fmla="*/ 7938 h 7"/>
                  <a:gd name="T16" fmla="*/ 6350 w 4"/>
                  <a:gd name="T17" fmla="*/ 3175 h 7"/>
                  <a:gd name="T18" fmla="*/ 6350 w 4"/>
                  <a:gd name="T19" fmla="*/ 3175 h 7"/>
                  <a:gd name="T20" fmla="*/ 6350 w 4"/>
                  <a:gd name="T21" fmla="*/ 0 h 7"/>
                  <a:gd name="T22" fmla="*/ 3175 w 4"/>
                  <a:gd name="T23" fmla="*/ 0 h 7"/>
                  <a:gd name="T24" fmla="*/ 0 w 4"/>
                  <a:gd name="T25" fmla="*/ 0 h 7"/>
                  <a:gd name="T26" fmla="*/ 0 w 4"/>
                  <a:gd name="T27" fmla="*/ 0 h 7"/>
                  <a:gd name="T28" fmla="*/ 0 w 4"/>
                  <a:gd name="T29" fmla="*/ 0 h 7"/>
                  <a:gd name="T30" fmla="*/ 0 w 4"/>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7"/>
                  <a:gd name="T50" fmla="*/ 4 w 4"/>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7">
                    <a:moveTo>
                      <a:pt x="0" y="0"/>
                    </a:moveTo>
                    <a:lnTo>
                      <a:pt x="0" y="2"/>
                    </a:lnTo>
                    <a:lnTo>
                      <a:pt x="0" y="5"/>
                    </a:lnTo>
                    <a:lnTo>
                      <a:pt x="2" y="5"/>
                    </a:lnTo>
                    <a:lnTo>
                      <a:pt x="2" y="7"/>
                    </a:lnTo>
                    <a:lnTo>
                      <a:pt x="2" y="5"/>
                    </a:lnTo>
                    <a:lnTo>
                      <a:pt x="4" y="2"/>
                    </a:lnTo>
                    <a:lnTo>
                      <a:pt x="4" y="0"/>
                    </a:lnTo>
                    <a:lnTo>
                      <a:pt x="2" y="0"/>
                    </a:lnTo>
                    <a:lnTo>
                      <a:pt x="0"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84" name="Freeform 2063">
                <a:extLst>
                  <a:ext uri="{FF2B5EF4-FFF2-40B4-BE49-F238E27FC236}">
                    <a16:creationId xmlns:a16="http://schemas.microsoft.com/office/drawing/2014/main" id="{F2EB595E-ECBD-BA38-0D3E-D44A9941DD2D}"/>
                  </a:ext>
                </a:extLst>
              </p:cNvPr>
              <p:cNvSpPr>
                <a:spLocks/>
              </p:cNvSpPr>
              <p:nvPr/>
            </p:nvSpPr>
            <p:spPr bwMode="auto">
              <a:xfrm>
                <a:off x="2835997" y="2284611"/>
                <a:ext cx="210209" cy="170126"/>
              </a:xfrm>
              <a:custGeom>
                <a:avLst/>
                <a:gdLst>
                  <a:gd name="T0" fmla="*/ 171450 w 203"/>
                  <a:gd name="T1" fmla="*/ 14288 h 165"/>
                  <a:gd name="T2" fmla="*/ 104775 w 203"/>
                  <a:gd name="T3" fmla="*/ 6350 h 165"/>
                  <a:gd name="T4" fmla="*/ 71438 w 203"/>
                  <a:gd name="T5" fmla="*/ 11113 h 165"/>
                  <a:gd name="T6" fmla="*/ 55563 w 203"/>
                  <a:gd name="T7" fmla="*/ 0 h 165"/>
                  <a:gd name="T8" fmla="*/ 41275 w 203"/>
                  <a:gd name="T9" fmla="*/ 6350 h 165"/>
                  <a:gd name="T10" fmla="*/ 30163 w 203"/>
                  <a:gd name="T11" fmla="*/ 17463 h 165"/>
                  <a:gd name="T12" fmla="*/ 17463 w 203"/>
                  <a:gd name="T13" fmla="*/ 14288 h 165"/>
                  <a:gd name="T14" fmla="*/ 6350 w 203"/>
                  <a:gd name="T15" fmla="*/ 36513 h 165"/>
                  <a:gd name="T16" fmla="*/ 11113 w 203"/>
                  <a:gd name="T17" fmla="*/ 55563 h 165"/>
                  <a:gd name="T18" fmla="*/ 25400 w 203"/>
                  <a:gd name="T19" fmla="*/ 58738 h 165"/>
                  <a:gd name="T20" fmla="*/ 30163 w 203"/>
                  <a:gd name="T21" fmla="*/ 58738 h 165"/>
                  <a:gd name="T22" fmla="*/ 33338 w 203"/>
                  <a:gd name="T23" fmla="*/ 66675 h 165"/>
                  <a:gd name="T24" fmla="*/ 44450 w 203"/>
                  <a:gd name="T25" fmla="*/ 66675 h 165"/>
                  <a:gd name="T26" fmla="*/ 58738 w 203"/>
                  <a:gd name="T27" fmla="*/ 66675 h 165"/>
                  <a:gd name="T28" fmla="*/ 63500 w 203"/>
                  <a:gd name="T29" fmla="*/ 66675 h 165"/>
                  <a:gd name="T30" fmla="*/ 66675 w 203"/>
                  <a:gd name="T31" fmla="*/ 71438 h 165"/>
                  <a:gd name="T32" fmla="*/ 66675 w 203"/>
                  <a:gd name="T33" fmla="*/ 77788 h 165"/>
                  <a:gd name="T34" fmla="*/ 58738 w 203"/>
                  <a:gd name="T35" fmla="*/ 88900 h 165"/>
                  <a:gd name="T36" fmla="*/ 55563 w 203"/>
                  <a:gd name="T37" fmla="*/ 96838 h 165"/>
                  <a:gd name="T38" fmla="*/ 63500 w 203"/>
                  <a:gd name="T39" fmla="*/ 107950 h 165"/>
                  <a:gd name="T40" fmla="*/ 63500 w 203"/>
                  <a:gd name="T41" fmla="*/ 123825 h 165"/>
                  <a:gd name="T42" fmla="*/ 55563 w 203"/>
                  <a:gd name="T43" fmla="*/ 130175 h 165"/>
                  <a:gd name="T44" fmla="*/ 58738 w 203"/>
                  <a:gd name="T45" fmla="*/ 146050 h 165"/>
                  <a:gd name="T46" fmla="*/ 58738 w 203"/>
                  <a:gd name="T47" fmla="*/ 153988 h 165"/>
                  <a:gd name="T48" fmla="*/ 52388 w 203"/>
                  <a:gd name="T49" fmla="*/ 165100 h 165"/>
                  <a:gd name="T50" fmla="*/ 58738 w 203"/>
                  <a:gd name="T51" fmla="*/ 179388 h 165"/>
                  <a:gd name="T52" fmla="*/ 52388 w 203"/>
                  <a:gd name="T53" fmla="*/ 190500 h 165"/>
                  <a:gd name="T54" fmla="*/ 52388 w 203"/>
                  <a:gd name="T55" fmla="*/ 201613 h 165"/>
                  <a:gd name="T56" fmla="*/ 58738 w 203"/>
                  <a:gd name="T57" fmla="*/ 206375 h 165"/>
                  <a:gd name="T58" fmla="*/ 63500 w 203"/>
                  <a:gd name="T59" fmla="*/ 209550 h 165"/>
                  <a:gd name="T60" fmla="*/ 58738 w 203"/>
                  <a:gd name="T61" fmla="*/ 220663 h 165"/>
                  <a:gd name="T62" fmla="*/ 63500 w 203"/>
                  <a:gd name="T63" fmla="*/ 228600 h 165"/>
                  <a:gd name="T64" fmla="*/ 82550 w 203"/>
                  <a:gd name="T65" fmla="*/ 254000 h 165"/>
                  <a:gd name="T66" fmla="*/ 112713 w 203"/>
                  <a:gd name="T67" fmla="*/ 258763 h 165"/>
                  <a:gd name="T68" fmla="*/ 130175 w 203"/>
                  <a:gd name="T69" fmla="*/ 247650 h 165"/>
                  <a:gd name="T70" fmla="*/ 149225 w 203"/>
                  <a:gd name="T71" fmla="*/ 250825 h 165"/>
                  <a:gd name="T72" fmla="*/ 168275 w 203"/>
                  <a:gd name="T73" fmla="*/ 250825 h 165"/>
                  <a:gd name="T74" fmla="*/ 179388 w 203"/>
                  <a:gd name="T75" fmla="*/ 242888 h 165"/>
                  <a:gd name="T76" fmla="*/ 187325 w 203"/>
                  <a:gd name="T77" fmla="*/ 228600 h 165"/>
                  <a:gd name="T78" fmla="*/ 193675 w 203"/>
                  <a:gd name="T79" fmla="*/ 217488 h 165"/>
                  <a:gd name="T80" fmla="*/ 209550 w 203"/>
                  <a:gd name="T81" fmla="*/ 212725 h 165"/>
                  <a:gd name="T82" fmla="*/ 217488 w 203"/>
                  <a:gd name="T83" fmla="*/ 201613 h 165"/>
                  <a:gd name="T84" fmla="*/ 231775 w 203"/>
                  <a:gd name="T85" fmla="*/ 179388 h 165"/>
                  <a:gd name="T86" fmla="*/ 239713 w 203"/>
                  <a:gd name="T87" fmla="*/ 165100 h 165"/>
                  <a:gd name="T88" fmla="*/ 231775 w 203"/>
                  <a:gd name="T89" fmla="*/ 153988 h 165"/>
                  <a:gd name="T90" fmla="*/ 231775 w 203"/>
                  <a:gd name="T91" fmla="*/ 141288 h 165"/>
                  <a:gd name="T92" fmla="*/ 261938 w 203"/>
                  <a:gd name="T93" fmla="*/ 112713 h 165"/>
                  <a:gd name="T94" fmla="*/ 280988 w 203"/>
                  <a:gd name="T95" fmla="*/ 88900 h 165"/>
                  <a:gd name="T96" fmla="*/ 314325 w 203"/>
                  <a:gd name="T97" fmla="*/ 74613 h 165"/>
                  <a:gd name="T98" fmla="*/ 317500 w 203"/>
                  <a:gd name="T99" fmla="*/ 71438 h 165"/>
                  <a:gd name="T100" fmla="*/ 322263 w 203"/>
                  <a:gd name="T101" fmla="*/ 55563 h 165"/>
                  <a:gd name="T102" fmla="*/ 311150 w 203"/>
                  <a:gd name="T103" fmla="*/ 44450 h 165"/>
                  <a:gd name="T104" fmla="*/ 306388 w 203"/>
                  <a:gd name="T105" fmla="*/ 47625 h 165"/>
                  <a:gd name="T106" fmla="*/ 288925 w 203"/>
                  <a:gd name="T107" fmla="*/ 52388 h 165"/>
                  <a:gd name="T108" fmla="*/ 273050 w 203"/>
                  <a:gd name="T109" fmla="*/ 47625 h 165"/>
                  <a:gd name="T110" fmla="*/ 254000 w 203"/>
                  <a:gd name="T111" fmla="*/ 41275 h 165"/>
                  <a:gd name="T112" fmla="*/ 242888 w 203"/>
                  <a:gd name="T113" fmla="*/ 44450 h 165"/>
                  <a:gd name="T114" fmla="*/ 239713 w 203"/>
                  <a:gd name="T115" fmla="*/ 41275 h 165"/>
                  <a:gd name="T116" fmla="*/ 231775 w 203"/>
                  <a:gd name="T117" fmla="*/ 36513 h 165"/>
                  <a:gd name="T118" fmla="*/ 220663 w 203"/>
                  <a:gd name="T119" fmla="*/ 33338 h 165"/>
                  <a:gd name="T120" fmla="*/ 209550 w 203"/>
                  <a:gd name="T121" fmla="*/ 25400 h 165"/>
                  <a:gd name="T122" fmla="*/ 206375 w 203"/>
                  <a:gd name="T123" fmla="*/ 17463 h 165"/>
                  <a:gd name="T124" fmla="*/ 206375 w 203"/>
                  <a:gd name="T125" fmla="*/ 17463 h 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3"/>
                  <a:gd name="T190" fmla="*/ 0 h 165"/>
                  <a:gd name="T191" fmla="*/ 203 w 203"/>
                  <a:gd name="T192" fmla="*/ 165 h 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3" h="165">
                    <a:moveTo>
                      <a:pt x="130" y="11"/>
                    </a:moveTo>
                    <a:lnTo>
                      <a:pt x="122" y="11"/>
                    </a:lnTo>
                    <a:lnTo>
                      <a:pt x="115" y="11"/>
                    </a:lnTo>
                    <a:lnTo>
                      <a:pt x="108" y="9"/>
                    </a:lnTo>
                    <a:lnTo>
                      <a:pt x="101" y="9"/>
                    </a:lnTo>
                    <a:lnTo>
                      <a:pt x="87" y="7"/>
                    </a:lnTo>
                    <a:lnTo>
                      <a:pt x="75" y="4"/>
                    </a:lnTo>
                    <a:lnTo>
                      <a:pt x="66" y="4"/>
                    </a:lnTo>
                    <a:lnTo>
                      <a:pt x="56" y="7"/>
                    </a:lnTo>
                    <a:lnTo>
                      <a:pt x="52" y="7"/>
                    </a:lnTo>
                    <a:lnTo>
                      <a:pt x="47" y="7"/>
                    </a:lnTo>
                    <a:lnTo>
                      <a:pt x="45" y="7"/>
                    </a:lnTo>
                    <a:lnTo>
                      <a:pt x="40" y="4"/>
                    </a:lnTo>
                    <a:lnTo>
                      <a:pt x="37" y="4"/>
                    </a:lnTo>
                    <a:lnTo>
                      <a:pt x="37" y="2"/>
                    </a:lnTo>
                    <a:lnTo>
                      <a:pt x="35" y="0"/>
                    </a:lnTo>
                    <a:lnTo>
                      <a:pt x="33" y="0"/>
                    </a:lnTo>
                    <a:lnTo>
                      <a:pt x="30" y="0"/>
                    </a:lnTo>
                    <a:lnTo>
                      <a:pt x="28" y="2"/>
                    </a:lnTo>
                    <a:lnTo>
                      <a:pt x="26" y="4"/>
                    </a:lnTo>
                    <a:lnTo>
                      <a:pt x="23" y="4"/>
                    </a:lnTo>
                    <a:lnTo>
                      <a:pt x="21" y="9"/>
                    </a:lnTo>
                    <a:lnTo>
                      <a:pt x="19" y="11"/>
                    </a:lnTo>
                    <a:lnTo>
                      <a:pt x="16" y="11"/>
                    </a:lnTo>
                    <a:lnTo>
                      <a:pt x="14" y="9"/>
                    </a:lnTo>
                    <a:lnTo>
                      <a:pt x="11" y="9"/>
                    </a:lnTo>
                    <a:lnTo>
                      <a:pt x="9" y="9"/>
                    </a:lnTo>
                    <a:lnTo>
                      <a:pt x="4" y="14"/>
                    </a:lnTo>
                    <a:lnTo>
                      <a:pt x="0" y="16"/>
                    </a:lnTo>
                    <a:lnTo>
                      <a:pt x="4" y="23"/>
                    </a:lnTo>
                    <a:lnTo>
                      <a:pt x="7" y="26"/>
                    </a:lnTo>
                    <a:lnTo>
                      <a:pt x="7" y="28"/>
                    </a:lnTo>
                    <a:lnTo>
                      <a:pt x="7" y="30"/>
                    </a:lnTo>
                    <a:lnTo>
                      <a:pt x="7" y="35"/>
                    </a:lnTo>
                    <a:lnTo>
                      <a:pt x="9" y="42"/>
                    </a:lnTo>
                    <a:lnTo>
                      <a:pt x="14" y="40"/>
                    </a:lnTo>
                    <a:lnTo>
                      <a:pt x="16" y="37"/>
                    </a:lnTo>
                    <a:lnTo>
                      <a:pt x="19" y="37"/>
                    </a:lnTo>
                    <a:lnTo>
                      <a:pt x="21" y="40"/>
                    </a:lnTo>
                    <a:lnTo>
                      <a:pt x="21" y="42"/>
                    </a:lnTo>
                    <a:lnTo>
                      <a:pt x="23" y="42"/>
                    </a:lnTo>
                    <a:lnTo>
                      <a:pt x="28" y="42"/>
                    </a:lnTo>
                    <a:lnTo>
                      <a:pt x="30" y="42"/>
                    </a:lnTo>
                    <a:lnTo>
                      <a:pt x="33" y="40"/>
                    </a:lnTo>
                    <a:lnTo>
                      <a:pt x="35" y="40"/>
                    </a:lnTo>
                    <a:lnTo>
                      <a:pt x="37" y="42"/>
                    </a:lnTo>
                    <a:lnTo>
                      <a:pt x="40" y="42"/>
                    </a:lnTo>
                    <a:lnTo>
                      <a:pt x="40" y="45"/>
                    </a:lnTo>
                    <a:lnTo>
                      <a:pt x="42" y="45"/>
                    </a:lnTo>
                    <a:lnTo>
                      <a:pt x="45" y="45"/>
                    </a:lnTo>
                    <a:lnTo>
                      <a:pt x="45" y="47"/>
                    </a:lnTo>
                    <a:lnTo>
                      <a:pt x="42" y="49"/>
                    </a:lnTo>
                    <a:lnTo>
                      <a:pt x="40" y="52"/>
                    </a:lnTo>
                    <a:lnTo>
                      <a:pt x="40" y="54"/>
                    </a:lnTo>
                    <a:lnTo>
                      <a:pt x="37" y="56"/>
                    </a:lnTo>
                    <a:lnTo>
                      <a:pt x="35" y="59"/>
                    </a:lnTo>
                    <a:lnTo>
                      <a:pt x="35" y="61"/>
                    </a:lnTo>
                    <a:lnTo>
                      <a:pt x="37" y="61"/>
                    </a:lnTo>
                    <a:lnTo>
                      <a:pt x="37" y="63"/>
                    </a:lnTo>
                    <a:lnTo>
                      <a:pt x="40" y="66"/>
                    </a:lnTo>
                    <a:lnTo>
                      <a:pt x="40" y="68"/>
                    </a:lnTo>
                    <a:lnTo>
                      <a:pt x="42" y="71"/>
                    </a:lnTo>
                    <a:lnTo>
                      <a:pt x="42" y="73"/>
                    </a:lnTo>
                    <a:lnTo>
                      <a:pt x="42" y="75"/>
                    </a:lnTo>
                    <a:lnTo>
                      <a:pt x="40" y="78"/>
                    </a:lnTo>
                    <a:lnTo>
                      <a:pt x="37" y="80"/>
                    </a:lnTo>
                    <a:lnTo>
                      <a:pt x="37" y="82"/>
                    </a:lnTo>
                    <a:lnTo>
                      <a:pt x="35" y="82"/>
                    </a:lnTo>
                    <a:lnTo>
                      <a:pt x="35" y="85"/>
                    </a:lnTo>
                    <a:lnTo>
                      <a:pt x="37" y="87"/>
                    </a:lnTo>
                    <a:lnTo>
                      <a:pt x="37" y="92"/>
                    </a:lnTo>
                    <a:lnTo>
                      <a:pt x="37" y="94"/>
                    </a:lnTo>
                    <a:lnTo>
                      <a:pt x="37" y="97"/>
                    </a:lnTo>
                    <a:lnTo>
                      <a:pt x="37" y="99"/>
                    </a:lnTo>
                    <a:lnTo>
                      <a:pt x="35" y="101"/>
                    </a:lnTo>
                    <a:lnTo>
                      <a:pt x="33" y="104"/>
                    </a:lnTo>
                    <a:lnTo>
                      <a:pt x="33" y="106"/>
                    </a:lnTo>
                    <a:lnTo>
                      <a:pt x="33" y="108"/>
                    </a:lnTo>
                    <a:lnTo>
                      <a:pt x="35" y="111"/>
                    </a:lnTo>
                    <a:lnTo>
                      <a:pt x="37" y="113"/>
                    </a:lnTo>
                    <a:lnTo>
                      <a:pt x="35" y="115"/>
                    </a:lnTo>
                    <a:lnTo>
                      <a:pt x="35" y="118"/>
                    </a:lnTo>
                    <a:lnTo>
                      <a:pt x="33" y="120"/>
                    </a:lnTo>
                    <a:lnTo>
                      <a:pt x="33" y="122"/>
                    </a:lnTo>
                    <a:lnTo>
                      <a:pt x="33" y="125"/>
                    </a:lnTo>
                    <a:lnTo>
                      <a:pt x="33" y="127"/>
                    </a:lnTo>
                    <a:lnTo>
                      <a:pt x="33" y="130"/>
                    </a:lnTo>
                    <a:lnTo>
                      <a:pt x="35" y="130"/>
                    </a:lnTo>
                    <a:lnTo>
                      <a:pt x="37" y="130"/>
                    </a:lnTo>
                    <a:lnTo>
                      <a:pt x="37" y="132"/>
                    </a:lnTo>
                    <a:lnTo>
                      <a:pt x="40" y="132"/>
                    </a:lnTo>
                    <a:lnTo>
                      <a:pt x="37" y="134"/>
                    </a:lnTo>
                    <a:lnTo>
                      <a:pt x="37" y="137"/>
                    </a:lnTo>
                    <a:lnTo>
                      <a:pt x="37" y="139"/>
                    </a:lnTo>
                    <a:lnTo>
                      <a:pt x="37" y="141"/>
                    </a:lnTo>
                    <a:lnTo>
                      <a:pt x="37" y="144"/>
                    </a:lnTo>
                    <a:lnTo>
                      <a:pt x="40" y="144"/>
                    </a:lnTo>
                    <a:lnTo>
                      <a:pt x="45" y="148"/>
                    </a:lnTo>
                    <a:lnTo>
                      <a:pt x="47" y="156"/>
                    </a:lnTo>
                    <a:lnTo>
                      <a:pt x="52" y="160"/>
                    </a:lnTo>
                    <a:lnTo>
                      <a:pt x="54" y="165"/>
                    </a:lnTo>
                    <a:lnTo>
                      <a:pt x="61" y="165"/>
                    </a:lnTo>
                    <a:lnTo>
                      <a:pt x="66" y="163"/>
                    </a:lnTo>
                    <a:lnTo>
                      <a:pt x="71" y="163"/>
                    </a:lnTo>
                    <a:lnTo>
                      <a:pt x="78" y="160"/>
                    </a:lnTo>
                    <a:lnTo>
                      <a:pt x="80" y="156"/>
                    </a:lnTo>
                    <a:lnTo>
                      <a:pt x="82" y="156"/>
                    </a:lnTo>
                    <a:lnTo>
                      <a:pt x="85" y="156"/>
                    </a:lnTo>
                    <a:lnTo>
                      <a:pt x="87" y="156"/>
                    </a:lnTo>
                    <a:lnTo>
                      <a:pt x="89" y="158"/>
                    </a:lnTo>
                    <a:lnTo>
                      <a:pt x="94" y="158"/>
                    </a:lnTo>
                    <a:lnTo>
                      <a:pt x="96" y="158"/>
                    </a:lnTo>
                    <a:lnTo>
                      <a:pt x="101" y="158"/>
                    </a:lnTo>
                    <a:lnTo>
                      <a:pt x="104" y="158"/>
                    </a:lnTo>
                    <a:lnTo>
                      <a:pt x="106" y="158"/>
                    </a:lnTo>
                    <a:lnTo>
                      <a:pt x="108" y="158"/>
                    </a:lnTo>
                    <a:lnTo>
                      <a:pt x="111" y="156"/>
                    </a:lnTo>
                    <a:lnTo>
                      <a:pt x="111" y="153"/>
                    </a:lnTo>
                    <a:lnTo>
                      <a:pt x="113" y="153"/>
                    </a:lnTo>
                    <a:lnTo>
                      <a:pt x="113" y="151"/>
                    </a:lnTo>
                    <a:lnTo>
                      <a:pt x="115" y="148"/>
                    </a:lnTo>
                    <a:lnTo>
                      <a:pt x="115" y="146"/>
                    </a:lnTo>
                    <a:lnTo>
                      <a:pt x="118" y="144"/>
                    </a:lnTo>
                    <a:lnTo>
                      <a:pt x="118" y="141"/>
                    </a:lnTo>
                    <a:lnTo>
                      <a:pt x="120" y="139"/>
                    </a:lnTo>
                    <a:lnTo>
                      <a:pt x="122" y="137"/>
                    </a:lnTo>
                    <a:lnTo>
                      <a:pt x="125" y="137"/>
                    </a:lnTo>
                    <a:lnTo>
                      <a:pt x="127" y="137"/>
                    </a:lnTo>
                    <a:lnTo>
                      <a:pt x="130" y="137"/>
                    </a:lnTo>
                    <a:lnTo>
                      <a:pt x="132" y="134"/>
                    </a:lnTo>
                    <a:lnTo>
                      <a:pt x="134" y="134"/>
                    </a:lnTo>
                    <a:lnTo>
                      <a:pt x="137" y="132"/>
                    </a:lnTo>
                    <a:lnTo>
                      <a:pt x="137" y="127"/>
                    </a:lnTo>
                    <a:lnTo>
                      <a:pt x="137" y="122"/>
                    </a:lnTo>
                    <a:lnTo>
                      <a:pt x="139" y="120"/>
                    </a:lnTo>
                    <a:lnTo>
                      <a:pt x="144" y="115"/>
                    </a:lnTo>
                    <a:lnTo>
                      <a:pt x="146" y="113"/>
                    </a:lnTo>
                    <a:lnTo>
                      <a:pt x="148" y="111"/>
                    </a:lnTo>
                    <a:lnTo>
                      <a:pt x="151" y="108"/>
                    </a:lnTo>
                    <a:lnTo>
                      <a:pt x="151" y="104"/>
                    </a:lnTo>
                    <a:lnTo>
                      <a:pt x="151" y="101"/>
                    </a:lnTo>
                    <a:lnTo>
                      <a:pt x="148" y="99"/>
                    </a:lnTo>
                    <a:lnTo>
                      <a:pt x="146" y="97"/>
                    </a:lnTo>
                    <a:lnTo>
                      <a:pt x="146" y="94"/>
                    </a:lnTo>
                    <a:lnTo>
                      <a:pt x="146" y="92"/>
                    </a:lnTo>
                    <a:lnTo>
                      <a:pt x="146" y="89"/>
                    </a:lnTo>
                    <a:lnTo>
                      <a:pt x="151" y="87"/>
                    </a:lnTo>
                    <a:lnTo>
                      <a:pt x="156" y="85"/>
                    </a:lnTo>
                    <a:lnTo>
                      <a:pt x="160" y="78"/>
                    </a:lnTo>
                    <a:lnTo>
                      <a:pt x="165" y="71"/>
                    </a:lnTo>
                    <a:lnTo>
                      <a:pt x="167" y="66"/>
                    </a:lnTo>
                    <a:lnTo>
                      <a:pt x="170" y="61"/>
                    </a:lnTo>
                    <a:lnTo>
                      <a:pt x="172" y="59"/>
                    </a:lnTo>
                    <a:lnTo>
                      <a:pt x="177" y="56"/>
                    </a:lnTo>
                    <a:lnTo>
                      <a:pt x="182" y="54"/>
                    </a:lnTo>
                    <a:lnTo>
                      <a:pt x="189" y="52"/>
                    </a:lnTo>
                    <a:lnTo>
                      <a:pt x="193" y="49"/>
                    </a:lnTo>
                    <a:lnTo>
                      <a:pt x="198" y="47"/>
                    </a:lnTo>
                    <a:lnTo>
                      <a:pt x="200" y="47"/>
                    </a:lnTo>
                    <a:lnTo>
                      <a:pt x="200" y="45"/>
                    </a:lnTo>
                    <a:lnTo>
                      <a:pt x="200" y="42"/>
                    </a:lnTo>
                    <a:lnTo>
                      <a:pt x="203" y="40"/>
                    </a:lnTo>
                    <a:lnTo>
                      <a:pt x="203" y="37"/>
                    </a:lnTo>
                    <a:lnTo>
                      <a:pt x="203" y="35"/>
                    </a:lnTo>
                    <a:lnTo>
                      <a:pt x="200" y="33"/>
                    </a:lnTo>
                    <a:lnTo>
                      <a:pt x="200" y="28"/>
                    </a:lnTo>
                    <a:lnTo>
                      <a:pt x="198" y="28"/>
                    </a:lnTo>
                    <a:lnTo>
                      <a:pt x="196" y="28"/>
                    </a:lnTo>
                    <a:lnTo>
                      <a:pt x="193" y="30"/>
                    </a:lnTo>
                    <a:lnTo>
                      <a:pt x="191" y="30"/>
                    </a:lnTo>
                    <a:lnTo>
                      <a:pt x="186" y="33"/>
                    </a:lnTo>
                    <a:lnTo>
                      <a:pt x="182" y="33"/>
                    </a:lnTo>
                    <a:lnTo>
                      <a:pt x="177" y="33"/>
                    </a:lnTo>
                    <a:lnTo>
                      <a:pt x="174" y="30"/>
                    </a:lnTo>
                    <a:lnTo>
                      <a:pt x="172" y="30"/>
                    </a:lnTo>
                    <a:lnTo>
                      <a:pt x="167" y="28"/>
                    </a:lnTo>
                    <a:lnTo>
                      <a:pt x="163" y="28"/>
                    </a:lnTo>
                    <a:lnTo>
                      <a:pt x="160" y="26"/>
                    </a:lnTo>
                    <a:lnTo>
                      <a:pt x="158" y="26"/>
                    </a:lnTo>
                    <a:lnTo>
                      <a:pt x="156" y="28"/>
                    </a:lnTo>
                    <a:lnTo>
                      <a:pt x="153" y="28"/>
                    </a:lnTo>
                    <a:lnTo>
                      <a:pt x="151" y="28"/>
                    </a:lnTo>
                    <a:lnTo>
                      <a:pt x="151" y="26"/>
                    </a:lnTo>
                    <a:lnTo>
                      <a:pt x="148" y="23"/>
                    </a:lnTo>
                    <a:lnTo>
                      <a:pt x="146" y="23"/>
                    </a:lnTo>
                    <a:lnTo>
                      <a:pt x="144" y="23"/>
                    </a:lnTo>
                    <a:lnTo>
                      <a:pt x="141" y="21"/>
                    </a:lnTo>
                    <a:lnTo>
                      <a:pt x="139" y="21"/>
                    </a:lnTo>
                    <a:lnTo>
                      <a:pt x="134" y="21"/>
                    </a:lnTo>
                    <a:lnTo>
                      <a:pt x="134" y="19"/>
                    </a:lnTo>
                    <a:lnTo>
                      <a:pt x="132" y="19"/>
                    </a:lnTo>
                    <a:lnTo>
                      <a:pt x="132" y="16"/>
                    </a:lnTo>
                    <a:lnTo>
                      <a:pt x="132" y="14"/>
                    </a:lnTo>
                    <a:lnTo>
                      <a:pt x="130" y="11"/>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185" name="Group 1308">
                <a:extLst>
                  <a:ext uri="{FF2B5EF4-FFF2-40B4-BE49-F238E27FC236}">
                    <a16:creationId xmlns:a16="http://schemas.microsoft.com/office/drawing/2014/main" id="{0ACC00A3-37DA-DBF1-4EFE-C19A07ED5BA7}"/>
                  </a:ext>
                </a:extLst>
              </p:cNvPr>
              <p:cNvGrpSpPr/>
              <p:nvPr/>
            </p:nvGrpSpPr>
            <p:grpSpPr>
              <a:xfrm>
                <a:off x="2383389" y="1548440"/>
                <a:ext cx="1249646" cy="942411"/>
                <a:chOff x="2383389" y="1548440"/>
                <a:chExt cx="1249646" cy="942411"/>
              </a:xfrm>
            </p:grpSpPr>
            <p:grpSp>
              <p:nvGrpSpPr>
                <p:cNvPr id="186" name="Ukraine">
                  <a:extLst>
                    <a:ext uri="{FF2B5EF4-FFF2-40B4-BE49-F238E27FC236}">
                      <a16:creationId xmlns:a16="http://schemas.microsoft.com/office/drawing/2014/main" id="{315A5E0C-5D36-8BAC-D19C-9017CB052246}"/>
                    </a:ext>
                  </a:extLst>
                </p:cNvPr>
                <p:cNvGrpSpPr/>
                <p:nvPr/>
              </p:nvGrpSpPr>
              <p:grpSpPr>
                <a:xfrm>
                  <a:off x="3373017" y="2079449"/>
                  <a:ext cx="260018" cy="194875"/>
                  <a:chOff x="4903832" y="1466436"/>
                  <a:chExt cx="402448" cy="300278"/>
                </a:xfrm>
                <a:solidFill>
                  <a:schemeClr val="bg2"/>
                </a:solidFill>
              </p:grpSpPr>
              <p:sp>
                <p:nvSpPr>
                  <p:cNvPr id="286" name="Freeform 2104">
                    <a:extLst>
                      <a:ext uri="{FF2B5EF4-FFF2-40B4-BE49-F238E27FC236}">
                        <a16:creationId xmlns:a16="http://schemas.microsoft.com/office/drawing/2014/main" id="{059CBE43-17C5-8EA0-C7C0-AA304BB0E404}"/>
                      </a:ext>
                    </a:extLst>
                  </p:cNvPr>
                  <p:cNvSpPr>
                    <a:spLocks/>
                  </p:cNvSpPr>
                  <p:nvPr/>
                </p:nvSpPr>
                <p:spPr bwMode="auto">
                  <a:xfrm>
                    <a:off x="5038771" y="1692040"/>
                    <a:ext cx="46039" cy="41307"/>
                  </a:xfrm>
                  <a:custGeom>
                    <a:avLst/>
                    <a:gdLst>
                      <a:gd name="T0" fmla="*/ 46038 w 29"/>
                      <a:gd name="T1" fmla="*/ 11113 h 26"/>
                      <a:gd name="T2" fmla="*/ 41275 w 29"/>
                      <a:gd name="T3" fmla="*/ 11113 h 26"/>
                      <a:gd name="T4" fmla="*/ 38100 w 29"/>
                      <a:gd name="T5" fmla="*/ 7938 h 26"/>
                      <a:gd name="T6" fmla="*/ 34925 w 29"/>
                      <a:gd name="T7" fmla="*/ 7938 h 26"/>
                      <a:gd name="T8" fmla="*/ 30163 w 29"/>
                      <a:gd name="T9" fmla="*/ 7938 h 26"/>
                      <a:gd name="T10" fmla="*/ 26988 w 29"/>
                      <a:gd name="T11" fmla="*/ 7938 h 26"/>
                      <a:gd name="T12" fmla="*/ 26988 w 29"/>
                      <a:gd name="T13" fmla="*/ 3175 h 26"/>
                      <a:gd name="T14" fmla="*/ 23813 w 29"/>
                      <a:gd name="T15" fmla="*/ 3175 h 26"/>
                      <a:gd name="T16" fmla="*/ 23813 w 29"/>
                      <a:gd name="T17" fmla="*/ 3175 h 26"/>
                      <a:gd name="T18" fmla="*/ 19050 w 29"/>
                      <a:gd name="T19" fmla="*/ 0 h 26"/>
                      <a:gd name="T20" fmla="*/ 19050 w 29"/>
                      <a:gd name="T21" fmla="*/ 0 h 26"/>
                      <a:gd name="T22" fmla="*/ 19050 w 29"/>
                      <a:gd name="T23" fmla="*/ 0 h 26"/>
                      <a:gd name="T24" fmla="*/ 19050 w 29"/>
                      <a:gd name="T25" fmla="*/ 3175 h 26"/>
                      <a:gd name="T26" fmla="*/ 11113 w 29"/>
                      <a:gd name="T27" fmla="*/ 11113 h 26"/>
                      <a:gd name="T28" fmla="*/ 7938 w 29"/>
                      <a:gd name="T29" fmla="*/ 19050 h 26"/>
                      <a:gd name="T30" fmla="*/ 4763 w 29"/>
                      <a:gd name="T31" fmla="*/ 22225 h 26"/>
                      <a:gd name="T32" fmla="*/ 4763 w 29"/>
                      <a:gd name="T33" fmla="*/ 30163 h 26"/>
                      <a:gd name="T34" fmla="*/ 0 w 29"/>
                      <a:gd name="T35" fmla="*/ 33338 h 26"/>
                      <a:gd name="T36" fmla="*/ 0 w 29"/>
                      <a:gd name="T37" fmla="*/ 38100 h 26"/>
                      <a:gd name="T38" fmla="*/ 4763 w 29"/>
                      <a:gd name="T39" fmla="*/ 38100 h 26"/>
                      <a:gd name="T40" fmla="*/ 4763 w 29"/>
                      <a:gd name="T41" fmla="*/ 38100 h 26"/>
                      <a:gd name="T42" fmla="*/ 4763 w 29"/>
                      <a:gd name="T43" fmla="*/ 38100 h 26"/>
                      <a:gd name="T44" fmla="*/ 7938 w 29"/>
                      <a:gd name="T45" fmla="*/ 41275 h 26"/>
                      <a:gd name="T46" fmla="*/ 11113 w 29"/>
                      <a:gd name="T47" fmla="*/ 41275 h 26"/>
                      <a:gd name="T48" fmla="*/ 11113 w 29"/>
                      <a:gd name="T49" fmla="*/ 41275 h 26"/>
                      <a:gd name="T50" fmla="*/ 11113 w 29"/>
                      <a:gd name="T51" fmla="*/ 41275 h 26"/>
                      <a:gd name="T52" fmla="*/ 11113 w 29"/>
                      <a:gd name="T53" fmla="*/ 38100 h 26"/>
                      <a:gd name="T54" fmla="*/ 15875 w 29"/>
                      <a:gd name="T55" fmla="*/ 38100 h 26"/>
                      <a:gd name="T56" fmla="*/ 15875 w 29"/>
                      <a:gd name="T57" fmla="*/ 38100 h 26"/>
                      <a:gd name="T58" fmla="*/ 15875 w 29"/>
                      <a:gd name="T59" fmla="*/ 38100 h 26"/>
                      <a:gd name="T60" fmla="*/ 19050 w 29"/>
                      <a:gd name="T61" fmla="*/ 38100 h 26"/>
                      <a:gd name="T62" fmla="*/ 19050 w 29"/>
                      <a:gd name="T63" fmla="*/ 38100 h 26"/>
                      <a:gd name="T64" fmla="*/ 23813 w 29"/>
                      <a:gd name="T65" fmla="*/ 38100 h 26"/>
                      <a:gd name="T66" fmla="*/ 23813 w 29"/>
                      <a:gd name="T67" fmla="*/ 33338 h 26"/>
                      <a:gd name="T68" fmla="*/ 30163 w 29"/>
                      <a:gd name="T69" fmla="*/ 30163 h 26"/>
                      <a:gd name="T70" fmla="*/ 38100 w 29"/>
                      <a:gd name="T71" fmla="*/ 26988 h 26"/>
                      <a:gd name="T72" fmla="*/ 38100 w 29"/>
                      <a:gd name="T73" fmla="*/ 22225 h 26"/>
                      <a:gd name="T74" fmla="*/ 41275 w 29"/>
                      <a:gd name="T75" fmla="*/ 19050 h 26"/>
                      <a:gd name="T76" fmla="*/ 41275 w 29"/>
                      <a:gd name="T77" fmla="*/ 19050 h 26"/>
                      <a:gd name="T78" fmla="*/ 46038 w 29"/>
                      <a:gd name="T79" fmla="*/ 11113 h 26"/>
                      <a:gd name="T80" fmla="*/ 46038 w 29"/>
                      <a:gd name="T81" fmla="*/ 11113 h 26"/>
                      <a:gd name="T82" fmla="*/ 46038 w 29"/>
                      <a:gd name="T83" fmla="*/ 11113 h 26"/>
                      <a:gd name="T84" fmla="*/ 46038 w 29"/>
                      <a:gd name="T85" fmla="*/ 11113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6"/>
                      <a:gd name="T131" fmla="*/ 29 w 29"/>
                      <a:gd name="T132" fmla="*/ 26 h 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6">
                        <a:moveTo>
                          <a:pt x="29" y="7"/>
                        </a:moveTo>
                        <a:lnTo>
                          <a:pt x="26" y="7"/>
                        </a:lnTo>
                        <a:lnTo>
                          <a:pt x="24" y="5"/>
                        </a:lnTo>
                        <a:lnTo>
                          <a:pt x="22" y="5"/>
                        </a:lnTo>
                        <a:lnTo>
                          <a:pt x="19" y="5"/>
                        </a:lnTo>
                        <a:lnTo>
                          <a:pt x="17" y="5"/>
                        </a:lnTo>
                        <a:lnTo>
                          <a:pt x="17" y="2"/>
                        </a:lnTo>
                        <a:lnTo>
                          <a:pt x="15" y="2"/>
                        </a:lnTo>
                        <a:lnTo>
                          <a:pt x="12" y="0"/>
                        </a:lnTo>
                        <a:lnTo>
                          <a:pt x="12" y="2"/>
                        </a:lnTo>
                        <a:lnTo>
                          <a:pt x="7" y="7"/>
                        </a:lnTo>
                        <a:lnTo>
                          <a:pt x="5" y="12"/>
                        </a:lnTo>
                        <a:lnTo>
                          <a:pt x="3" y="14"/>
                        </a:lnTo>
                        <a:lnTo>
                          <a:pt x="3" y="19"/>
                        </a:lnTo>
                        <a:lnTo>
                          <a:pt x="0" y="21"/>
                        </a:lnTo>
                        <a:lnTo>
                          <a:pt x="0" y="24"/>
                        </a:lnTo>
                        <a:lnTo>
                          <a:pt x="3" y="24"/>
                        </a:lnTo>
                        <a:lnTo>
                          <a:pt x="5" y="26"/>
                        </a:lnTo>
                        <a:lnTo>
                          <a:pt x="7" y="26"/>
                        </a:lnTo>
                        <a:lnTo>
                          <a:pt x="7" y="24"/>
                        </a:lnTo>
                        <a:lnTo>
                          <a:pt x="10" y="24"/>
                        </a:lnTo>
                        <a:lnTo>
                          <a:pt x="12" y="24"/>
                        </a:lnTo>
                        <a:lnTo>
                          <a:pt x="15" y="24"/>
                        </a:lnTo>
                        <a:lnTo>
                          <a:pt x="15" y="21"/>
                        </a:lnTo>
                        <a:lnTo>
                          <a:pt x="19" y="19"/>
                        </a:lnTo>
                        <a:lnTo>
                          <a:pt x="24" y="17"/>
                        </a:lnTo>
                        <a:lnTo>
                          <a:pt x="24" y="14"/>
                        </a:lnTo>
                        <a:lnTo>
                          <a:pt x="26" y="12"/>
                        </a:lnTo>
                        <a:lnTo>
                          <a:pt x="29" y="7"/>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87" name="UkraineMainland">
                    <a:extLst>
                      <a:ext uri="{FF2B5EF4-FFF2-40B4-BE49-F238E27FC236}">
                        <a16:creationId xmlns:a16="http://schemas.microsoft.com/office/drawing/2014/main" id="{E8DA4675-D01B-3E35-A5F7-722C5671F645}"/>
                      </a:ext>
                    </a:extLst>
                  </p:cNvPr>
                  <p:cNvSpPr>
                    <a:spLocks/>
                  </p:cNvSpPr>
                  <p:nvPr/>
                </p:nvSpPr>
                <p:spPr bwMode="auto">
                  <a:xfrm>
                    <a:off x="4903832" y="1466436"/>
                    <a:ext cx="402448" cy="300278"/>
                  </a:xfrm>
                  <a:custGeom>
                    <a:avLst/>
                    <a:gdLst>
                      <a:gd name="T0" fmla="*/ 398463 w 253"/>
                      <a:gd name="T1" fmla="*/ 180975 h 189"/>
                      <a:gd name="T2" fmla="*/ 398463 w 253"/>
                      <a:gd name="T3" fmla="*/ 161925 h 189"/>
                      <a:gd name="T4" fmla="*/ 398463 w 253"/>
                      <a:gd name="T5" fmla="*/ 146050 h 189"/>
                      <a:gd name="T6" fmla="*/ 398463 w 253"/>
                      <a:gd name="T7" fmla="*/ 134938 h 189"/>
                      <a:gd name="T8" fmla="*/ 390525 w 253"/>
                      <a:gd name="T9" fmla="*/ 123825 h 189"/>
                      <a:gd name="T10" fmla="*/ 398463 w 253"/>
                      <a:gd name="T11" fmla="*/ 112713 h 189"/>
                      <a:gd name="T12" fmla="*/ 390525 w 253"/>
                      <a:gd name="T13" fmla="*/ 104775 h 189"/>
                      <a:gd name="T14" fmla="*/ 382588 w 253"/>
                      <a:gd name="T15" fmla="*/ 90488 h 189"/>
                      <a:gd name="T16" fmla="*/ 363538 w 253"/>
                      <a:gd name="T17" fmla="*/ 79375 h 189"/>
                      <a:gd name="T18" fmla="*/ 357188 w 253"/>
                      <a:gd name="T19" fmla="*/ 71438 h 189"/>
                      <a:gd name="T20" fmla="*/ 334963 w 253"/>
                      <a:gd name="T21" fmla="*/ 71438 h 189"/>
                      <a:gd name="T22" fmla="*/ 315913 w 253"/>
                      <a:gd name="T23" fmla="*/ 60325 h 189"/>
                      <a:gd name="T24" fmla="*/ 300038 w 253"/>
                      <a:gd name="T25" fmla="*/ 52388 h 189"/>
                      <a:gd name="T26" fmla="*/ 288925 w 253"/>
                      <a:gd name="T27" fmla="*/ 49213 h 189"/>
                      <a:gd name="T28" fmla="*/ 274638 w 253"/>
                      <a:gd name="T29" fmla="*/ 41275 h 189"/>
                      <a:gd name="T30" fmla="*/ 255588 w 253"/>
                      <a:gd name="T31" fmla="*/ 38100 h 189"/>
                      <a:gd name="T32" fmla="*/ 247650 w 253"/>
                      <a:gd name="T33" fmla="*/ 30163 h 189"/>
                      <a:gd name="T34" fmla="*/ 244475 w 253"/>
                      <a:gd name="T35" fmla="*/ 11113 h 189"/>
                      <a:gd name="T36" fmla="*/ 239713 w 253"/>
                      <a:gd name="T37" fmla="*/ 4763 h 189"/>
                      <a:gd name="T38" fmla="*/ 225425 w 253"/>
                      <a:gd name="T39" fmla="*/ 0 h 189"/>
                      <a:gd name="T40" fmla="*/ 214313 w 253"/>
                      <a:gd name="T41" fmla="*/ 7938 h 189"/>
                      <a:gd name="T42" fmla="*/ 195263 w 253"/>
                      <a:gd name="T43" fmla="*/ 4763 h 189"/>
                      <a:gd name="T44" fmla="*/ 187325 w 253"/>
                      <a:gd name="T45" fmla="*/ 22225 h 189"/>
                      <a:gd name="T46" fmla="*/ 158750 w 253"/>
                      <a:gd name="T47" fmla="*/ 19050 h 189"/>
                      <a:gd name="T48" fmla="*/ 146050 w 253"/>
                      <a:gd name="T49" fmla="*/ 19050 h 189"/>
                      <a:gd name="T50" fmla="*/ 134938 w 253"/>
                      <a:gd name="T51" fmla="*/ 15875 h 189"/>
                      <a:gd name="T52" fmla="*/ 98425 w 253"/>
                      <a:gd name="T53" fmla="*/ 15875 h 189"/>
                      <a:gd name="T54" fmla="*/ 57150 w 253"/>
                      <a:gd name="T55" fmla="*/ 11113 h 189"/>
                      <a:gd name="T56" fmla="*/ 49213 w 253"/>
                      <a:gd name="T57" fmla="*/ 19050 h 189"/>
                      <a:gd name="T58" fmla="*/ 34925 w 253"/>
                      <a:gd name="T59" fmla="*/ 15875 h 189"/>
                      <a:gd name="T60" fmla="*/ 34925 w 253"/>
                      <a:gd name="T61" fmla="*/ 30163 h 189"/>
                      <a:gd name="T62" fmla="*/ 34925 w 253"/>
                      <a:gd name="T63" fmla="*/ 38100 h 189"/>
                      <a:gd name="T64" fmla="*/ 30163 w 253"/>
                      <a:gd name="T65" fmla="*/ 57150 h 189"/>
                      <a:gd name="T66" fmla="*/ 38100 w 253"/>
                      <a:gd name="T67" fmla="*/ 79375 h 189"/>
                      <a:gd name="T68" fmla="*/ 22225 w 253"/>
                      <a:gd name="T69" fmla="*/ 112713 h 189"/>
                      <a:gd name="T70" fmla="*/ 26988 w 253"/>
                      <a:gd name="T71" fmla="*/ 128588 h 189"/>
                      <a:gd name="T72" fmla="*/ 4763 w 253"/>
                      <a:gd name="T73" fmla="*/ 142875 h 189"/>
                      <a:gd name="T74" fmla="*/ 11113 w 253"/>
                      <a:gd name="T75" fmla="*/ 161925 h 189"/>
                      <a:gd name="T76" fmla="*/ 30163 w 253"/>
                      <a:gd name="T77" fmla="*/ 165100 h 189"/>
                      <a:gd name="T78" fmla="*/ 49213 w 253"/>
                      <a:gd name="T79" fmla="*/ 176213 h 189"/>
                      <a:gd name="T80" fmla="*/ 60325 w 253"/>
                      <a:gd name="T81" fmla="*/ 165100 h 189"/>
                      <a:gd name="T82" fmla="*/ 76200 w 253"/>
                      <a:gd name="T83" fmla="*/ 161925 h 189"/>
                      <a:gd name="T84" fmla="*/ 87313 w 253"/>
                      <a:gd name="T85" fmla="*/ 150813 h 189"/>
                      <a:gd name="T86" fmla="*/ 101600 w 253"/>
                      <a:gd name="T87" fmla="*/ 139700 h 189"/>
                      <a:gd name="T88" fmla="*/ 123825 w 253"/>
                      <a:gd name="T89" fmla="*/ 146050 h 189"/>
                      <a:gd name="T90" fmla="*/ 150813 w 253"/>
                      <a:gd name="T91" fmla="*/ 169863 h 189"/>
                      <a:gd name="T92" fmla="*/ 153988 w 253"/>
                      <a:gd name="T93" fmla="*/ 184150 h 189"/>
                      <a:gd name="T94" fmla="*/ 161925 w 253"/>
                      <a:gd name="T95" fmla="*/ 211138 h 189"/>
                      <a:gd name="T96" fmla="*/ 192088 w 253"/>
                      <a:gd name="T97" fmla="*/ 225425 h 189"/>
                      <a:gd name="T98" fmla="*/ 222250 w 253"/>
                      <a:gd name="T99" fmla="*/ 228600 h 189"/>
                      <a:gd name="T100" fmla="*/ 225425 w 253"/>
                      <a:gd name="T101" fmla="*/ 244475 h 189"/>
                      <a:gd name="T102" fmla="*/ 258763 w 253"/>
                      <a:gd name="T103" fmla="*/ 244475 h 189"/>
                      <a:gd name="T104" fmla="*/ 255588 w 253"/>
                      <a:gd name="T105" fmla="*/ 255588 h 189"/>
                      <a:gd name="T106" fmla="*/ 233363 w 253"/>
                      <a:gd name="T107" fmla="*/ 266700 h 189"/>
                      <a:gd name="T108" fmla="*/ 247650 w 253"/>
                      <a:gd name="T109" fmla="*/ 277813 h 189"/>
                      <a:gd name="T110" fmla="*/ 255588 w 253"/>
                      <a:gd name="T111" fmla="*/ 280988 h 189"/>
                      <a:gd name="T112" fmla="*/ 269875 w 253"/>
                      <a:gd name="T113" fmla="*/ 296863 h 189"/>
                      <a:gd name="T114" fmla="*/ 304800 w 253"/>
                      <a:gd name="T115" fmla="*/ 269875 h 189"/>
                      <a:gd name="T116" fmla="*/ 280988 w 253"/>
                      <a:gd name="T117" fmla="*/ 255588 h 189"/>
                      <a:gd name="T118" fmla="*/ 266700 w 253"/>
                      <a:gd name="T119" fmla="*/ 239713 h 189"/>
                      <a:gd name="T120" fmla="*/ 293688 w 253"/>
                      <a:gd name="T121" fmla="*/ 239713 h 189"/>
                      <a:gd name="T122" fmla="*/ 357188 w 253"/>
                      <a:gd name="T123" fmla="*/ 211138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
                      <a:gd name="T187" fmla="*/ 0 h 189"/>
                      <a:gd name="T188" fmla="*/ 253 w 253"/>
                      <a:gd name="T189" fmla="*/ 189 h 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 h="189">
                        <a:moveTo>
                          <a:pt x="232" y="130"/>
                        </a:moveTo>
                        <a:lnTo>
                          <a:pt x="237" y="121"/>
                        </a:lnTo>
                        <a:lnTo>
                          <a:pt x="239" y="114"/>
                        </a:lnTo>
                        <a:lnTo>
                          <a:pt x="244" y="114"/>
                        </a:lnTo>
                        <a:lnTo>
                          <a:pt x="248" y="114"/>
                        </a:lnTo>
                        <a:lnTo>
                          <a:pt x="251" y="114"/>
                        </a:lnTo>
                        <a:lnTo>
                          <a:pt x="253" y="114"/>
                        </a:lnTo>
                        <a:lnTo>
                          <a:pt x="253" y="111"/>
                        </a:lnTo>
                        <a:lnTo>
                          <a:pt x="253" y="109"/>
                        </a:lnTo>
                        <a:lnTo>
                          <a:pt x="253" y="107"/>
                        </a:lnTo>
                        <a:lnTo>
                          <a:pt x="251" y="104"/>
                        </a:lnTo>
                        <a:lnTo>
                          <a:pt x="251" y="102"/>
                        </a:lnTo>
                        <a:lnTo>
                          <a:pt x="248" y="99"/>
                        </a:lnTo>
                        <a:lnTo>
                          <a:pt x="248" y="97"/>
                        </a:lnTo>
                        <a:lnTo>
                          <a:pt x="248" y="95"/>
                        </a:lnTo>
                        <a:lnTo>
                          <a:pt x="251" y="95"/>
                        </a:lnTo>
                        <a:lnTo>
                          <a:pt x="251" y="92"/>
                        </a:lnTo>
                        <a:lnTo>
                          <a:pt x="251" y="90"/>
                        </a:lnTo>
                        <a:lnTo>
                          <a:pt x="251" y="88"/>
                        </a:lnTo>
                        <a:lnTo>
                          <a:pt x="251" y="85"/>
                        </a:lnTo>
                        <a:lnTo>
                          <a:pt x="251" y="83"/>
                        </a:lnTo>
                        <a:lnTo>
                          <a:pt x="248" y="81"/>
                        </a:lnTo>
                        <a:lnTo>
                          <a:pt x="248" y="78"/>
                        </a:lnTo>
                        <a:lnTo>
                          <a:pt x="246" y="78"/>
                        </a:lnTo>
                        <a:lnTo>
                          <a:pt x="244" y="78"/>
                        </a:lnTo>
                        <a:lnTo>
                          <a:pt x="246" y="76"/>
                        </a:lnTo>
                        <a:lnTo>
                          <a:pt x="248" y="73"/>
                        </a:lnTo>
                        <a:lnTo>
                          <a:pt x="251" y="71"/>
                        </a:lnTo>
                        <a:lnTo>
                          <a:pt x="251" y="69"/>
                        </a:lnTo>
                        <a:lnTo>
                          <a:pt x="248" y="69"/>
                        </a:lnTo>
                        <a:lnTo>
                          <a:pt x="246" y="66"/>
                        </a:lnTo>
                        <a:lnTo>
                          <a:pt x="248" y="64"/>
                        </a:lnTo>
                        <a:lnTo>
                          <a:pt x="248" y="62"/>
                        </a:lnTo>
                        <a:lnTo>
                          <a:pt x="248" y="59"/>
                        </a:lnTo>
                        <a:lnTo>
                          <a:pt x="246" y="59"/>
                        </a:lnTo>
                        <a:lnTo>
                          <a:pt x="241" y="57"/>
                        </a:lnTo>
                        <a:lnTo>
                          <a:pt x="237" y="55"/>
                        </a:lnTo>
                        <a:lnTo>
                          <a:pt x="234" y="52"/>
                        </a:lnTo>
                        <a:lnTo>
                          <a:pt x="234" y="50"/>
                        </a:lnTo>
                        <a:lnTo>
                          <a:pt x="232" y="50"/>
                        </a:lnTo>
                        <a:lnTo>
                          <a:pt x="229" y="50"/>
                        </a:lnTo>
                        <a:lnTo>
                          <a:pt x="227" y="50"/>
                        </a:lnTo>
                        <a:lnTo>
                          <a:pt x="225" y="48"/>
                        </a:lnTo>
                        <a:lnTo>
                          <a:pt x="225" y="45"/>
                        </a:lnTo>
                        <a:lnTo>
                          <a:pt x="222" y="45"/>
                        </a:lnTo>
                        <a:lnTo>
                          <a:pt x="222" y="43"/>
                        </a:lnTo>
                        <a:lnTo>
                          <a:pt x="220" y="43"/>
                        </a:lnTo>
                        <a:lnTo>
                          <a:pt x="218" y="43"/>
                        </a:lnTo>
                        <a:lnTo>
                          <a:pt x="215" y="45"/>
                        </a:lnTo>
                        <a:lnTo>
                          <a:pt x="211" y="45"/>
                        </a:lnTo>
                        <a:lnTo>
                          <a:pt x="203" y="48"/>
                        </a:lnTo>
                        <a:lnTo>
                          <a:pt x="201" y="50"/>
                        </a:lnTo>
                        <a:lnTo>
                          <a:pt x="201" y="48"/>
                        </a:lnTo>
                        <a:lnTo>
                          <a:pt x="201" y="45"/>
                        </a:lnTo>
                        <a:lnTo>
                          <a:pt x="201" y="43"/>
                        </a:lnTo>
                        <a:lnTo>
                          <a:pt x="199" y="40"/>
                        </a:lnTo>
                        <a:lnTo>
                          <a:pt x="199" y="38"/>
                        </a:lnTo>
                        <a:lnTo>
                          <a:pt x="196" y="38"/>
                        </a:lnTo>
                        <a:lnTo>
                          <a:pt x="194" y="38"/>
                        </a:lnTo>
                        <a:lnTo>
                          <a:pt x="189" y="36"/>
                        </a:lnTo>
                        <a:lnTo>
                          <a:pt x="189" y="33"/>
                        </a:lnTo>
                        <a:lnTo>
                          <a:pt x="189" y="31"/>
                        </a:lnTo>
                        <a:lnTo>
                          <a:pt x="187" y="31"/>
                        </a:lnTo>
                        <a:lnTo>
                          <a:pt x="187" y="29"/>
                        </a:lnTo>
                        <a:lnTo>
                          <a:pt x="185" y="29"/>
                        </a:lnTo>
                        <a:lnTo>
                          <a:pt x="182" y="31"/>
                        </a:lnTo>
                        <a:lnTo>
                          <a:pt x="180" y="31"/>
                        </a:lnTo>
                        <a:lnTo>
                          <a:pt x="177" y="31"/>
                        </a:lnTo>
                        <a:lnTo>
                          <a:pt x="177" y="29"/>
                        </a:lnTo>
                        <a:lnTo>
                          <a:pt x="175" y="29"/>
                        </a:lnTo>
                        <a:lnTo>
                          <a:pt x="175" y="26"/>
                        </a:lnTo>
                        <a:lnTo>
                          <a:pt x="173" y="26"/>
                        </a:lnTo>
                        <a:lnTo>
                          <a:pt x="170" y="26"/>
                        </a:lnTo>
                        <a:lnTo>
                          <a:pt x="168" y="26"/>
                        </a:lnTo>
                        <a:lnTo>
                          <a:pt x="166" y="26"/>
                        </a:lnTo>
                        <a:lnTo>
                          <a:pt x="163" y="26"/>
                        </a:lnTo>
                        <a:lnTo>
                          <a:pt x="161" y="26"/>
                        </a:lnTo>
                        <a:lnTo>
                          <a:pt x="161" y="24"/>
                        </a:lnTo>
                        <a:lnTo>
                          <a:pt x="161" y="22"/>
                        </a:lnTo>
                        <a:lnTo>
                          <a:pt x="159" y="22"/>
                        </a:lnTo>
                        <a:lnTo>
                          <a:pt x="159" y="19"/>
                        </a:lnTo>
                        <a:lnTo>
                          <a:pt x="156" y="19"/>
                        </a:lnTo>
                        <a:lnTo>
                          <a:pt x="156" y="17"/>
                        </a:lnTo>
                        <a:lnTo>
                          <a:pt x="156" y="14"/>
                        </a:lnTo>
                        <a:lnTo>
                          <a:pt x="156" y="12"/>
                        </a:lnTo>
                        <a:lnTo>
                          <a:pt x="154" y="10"/>
                        </a:lnTo>
                        <a:lnTo>
                          <a:pt x="154" y="7"/>
                        </a:lnTo>
                        <a:lnTo>
                          <a:pt x="154" y="5"/>
                        </a:lnTo>
                        <a:lnTo>
                          <a:pt x="151" y="3"/>
                        </a:lnTo>
                        <a:lnTo>
                          <a:pt x="149" y="3"/>
                        </a:lnTo>
                        <a:lnTo>
                          <a:pt x="147" y="3"/>
                        </a:lnTo>
                        <a:lnTo>
                          <a:pt x="144" y="0"/>
                        </a:lnTo>
                        <a:lnTo>
                          <a:pt x="142" y="0"/>
                        </a:lnTo>
                        <a:lnTo>
                          <a:pt x="140" y="3"/>
                        </a:lnTo>
                        <a:lnTo>
                          <a:pt x="140" y="5"/>
                        </a:lnTo>
                        <a:lnTo>
                          <a:pt x="137" y="5"/>
                        </a:lnTo>
                        <a:lnTo>
                          <a:pt x="135" y="5"/>
                        </a:lnTo>
                        <a:lnTo>
                          <a:pt x="133" y="3"/>
                        </a:lnTo>
                        <a:lnTo>
                          <a:pt x="130" y="0"/>
                        </a:lnTo>
                        <a:lnTo>
                          <a:pt x="126" y="0"/>
                        </a:lnTo>
                        <a:lnTo>
                          <a:pt x="123" y="3"/>
                        </a:lnTo>
                        <a:lnTo>
                          <a:pt x="121" y="3"/>
                        </a:lnTo>
                        <a:lnTo>
                          <a:pt x="121" y="7"/>
                        </a:lnTo>
                        <a:lnTo>
                          <a:pt x="121" y="10"/>
                        </a:lnTo>
                        <a:lnTo>
                          <a:pt x="121" y="12"/>
                        </a:lnTo>
                        <a:lnTo>
                          <a:pt x="118" y="12"/>
                        </a:lnTo>
                        <a:lnTo>
                          <a:pt x="118" y="14"/>
                        </a:lnTo>
                        <a:lnTo>
                          <a:pt x="118" y="12"/>
                        </a:lnTo>
                        <a:lnTo>
                          <a:pt x="116" y="12"/>
                        </a:lnTo>
                        <a:lnTo>
                          <a:pt x="111" y="12"/>
                        </a:lnTo>
                        <a:lnTo>
                          <a:pt x="109" y="12"/>
                        </a:lnTo>
                        <a:lnTo>
                          <a:pt x="107" y="12"/>
                        </a:lnTo>
                        <a:lnTo>
                          <a:pt x="102" y="12"/>
                        </a:lnTo>
                        <a:lnTo>
                          <a:pt x="100" y="12"/>
                        </a:lnTo>
                        <a:lnTo>
                          <a:pt x="100" y="10"/>
                        </a:lnTo>
                        <a:lnTo>
                          <a:pt x="97" y="10"/>
                        </a:lnTo>
                        <a:lnTo>
                          <a:pt x="95" y="12"/>
                        </a:lnTo>
                        <a:lnTo>
                          <a:pt x="92" y="12"/>
                        </a:lnTo>
                        <a:lnTo>
                          <a:pt x="90" y="10"/>
                        </a:lnTo>
                        <a:lnTo>
                          <a:pt x="88" y="10"/>
                        </a:lnTo>
                        <a:lnTo>
                          <a:pt x="88" y="12"/>
                        </a:lnTo>
                        <a:lnTo>
                          <a:pt x="85" y="14"/>
                        </a:lnTo>
                        <a:lnTo>
                          <a:pt x="85" y="10"/>
                        </a:lnTo>
                        <a:lnTo>
                          <a:pt x="83" y="10"/>
                        </a:lnTo>
                        <a:lnTo>
                          <a:pt x="78" y="10"/>
                        </a:lnTo>
                        <a:lnTo>
                          <a:pt x="76" y="12"/>
                        </a:lnTo>
                        <a:lnTo>
                          <a:pt x="71" y="12"/>
                        </a:lnTo>
                        <a:lnTo>
                          <a:pt x="69" y="10"/>
                        </a:lnTo>
                        <a:lnTo>
                          <a:pt x="64" y="10"/>
                        </a:lnTo>
                        <a:lnTo>
                          <a:pt x="62" y="10"/>
                        </a:lnTo>
                        <a:lnTo>
                          <a:pt x="57" y="10"/>
                        </a:lnTo>
                        <a:lnTo>
                          <a:pt x="52" y="7"/>
                        </a:lnTo>
                        <a:lnTo>
                          <a:pt x="48" y="7"/>
                        </a:lnTo>
                        <a:lnTo>
                          <a:pt x="45" y="7"/>
                        </a:lnTo>
                        <a:lnTo>
                          <a:pt x="40" y="7"/>
                        </a:lnTo>
                        <a:lnTo>
                          <a:pt x="38" y="7"/>
                        </a:lnTo>
                        <a:lnTo>
                          <a:pt x="36" y="7"/>
                        </a:lnTo>
                        <a:lnTo>
                          <a:pt x="36" y="10"/>
                        </a:lnTo>
                        <a:lnTo>
                          <a:pt x="33" y="12"/>
                        </a:lnTo>
                        <a:lnTo>
                          <a:pt x="33" y="14"/>
                        </a:lnTo>
                        <a:lnTo>
                          <a:pt x="31" y="14"/>
                        </a:lnTo>
                        <a:lnTo>
                          <a:pt x="31" y="12"/>
                        </a:lnTo>
                        <a:lnTo>
                          <a:pt x="29" y="12"/>
                        </a:lnTo>
                        <a:lnTo>
                          <a:pt x="29" y="10"/>
                        </a:lnTo>
                        <a:lnTo>
                          <a:pt x="26" y="10"/>
                        </a:lnTo>
                        <a:lnTo>
                          <a:pt x="26" y="7"/>
                        </a:lnTo>
                        <a:lnTo>
                          <a:pt x="24" y="10"/>
                        </a:lnTo>
                        <a:lnTo>
                          <a:pt x="22" y="10"/>
                        </a:lnTo>
                        <a:lnTo>
                          <a:pt x="19" y="12"/>
                        </a:lnTo>
                        <a:lnTo>
                          <a:pt x="19" y="14"/>
                        </a:lnTo>
                        <a:lnTo>
                          <a:pt x="19" y="17"/>
                        </a:lnTo>
                        <a:lnTo>
                          <a:pt x="19" y="19"/>
                        </a:lnTo>
                        <a:lnTo>
                          <a:pt x="22" y="19"/>
                        </a:lnTo>
                        <a:lnTo>
                          <a:pt x="22" y="22"/>
                        </a:lnTo>
                        <a:lnTo>
                          <a:pt x="24" y="22"/>
                        </a:lnTo>
                        <a:lnTo>
                          <a:pt x="22" y="24"/>
                        </a:lnTo>
                        <a:lnTo>
                          <a:pt x="22" y="26"/>
                        </a:lnTo>
                        <a:lnTo>
                          <a:pt x="22" y="29"/>
                        </a:lnTo>
                        <a:lnTo>
                          <a:pt x="22" y="31"/>
                        </a:lnTo>
                        <a:lnTo>
                          <a:pt x="22" y="33"/>
                        </a:lnTo>
                        <a:lnTo>
                          <a:pt x="19" y="36"/>
                        </a:lnTo>
                        <a:lnTo>
                          <a:pt x="19" y="38"/>
                        </a:lnTo>
                        <a:lnTo>
                          <a:pt x="19" y="40"/>
                        </a:lnTo>
                        <a:lnTo>
                          <a:pt x="19" y="43"/>
                        </a:lnTo>
                        <a:lnTo>
                          <a:pt x="22" y="45"/>
                        </a:lnTo>
                        <a:lnTo>
                          <a:pt x="24" y="50"/>
                        </a:lnTo>
                        <a:lnTo>
                          <a:pt x="24" y="55"/>
                        </a:lnTo>
                        <a:lnTo>
                          <a:pt x="19" y="59"/>
                        </a:lnTo>
                        <a:lnTo>
                          <a:pt x="19" y="62"/>
                        </a:lnTo>
                        <a:lnTo>
                          <a:pt x="19" y="64"/>
                        </a:lnTo>
                        <a:lnTo>
                          <a:pt x="17" y="66"/>
                        </a:lnTo>
                        <a:lnTo>
                          <a:pt x="17" y="69"/>
                        </a:lnTo>
                        <a:lnTo>
                          <a:pt x="14" y="71"/>
                        </a:lnTo>
                        <a:lnTo>
                          <a:pt x="14" y="73"/>
                        </a:lnTo>
                        <a:lnTo>
                          <a:pt x="14" y="76"/>
                        </a:lnTo>
                        <a:lnTo>
                          <a:pt x="17" y="78"/>
                        </a:lnTo>
                        <a:lnTo>
                          <a:pt x="17" y="81"/>
                        </a:lnTo>
                        <a:lnTo>
                          <a:pt x="17" y="83"/>
                        </a:lnTo>
                        <a:lnTo>
                          <a:pt x="14" y="85"/>
                        </a:lnTo>
                        <a:lnTo>
                          <a:pt x="10" y="88"/>
                        </a:lnTo>
                        <a:lnTo>
                          <a:pt x="3" y="90"/>
                        </a:lnTo>
                        <a:lnTo>
                          <a:pt x="0" y="97"/>
                        </a:lnTo>
                        <a:lnTo>
                          <a:pt x="3" y="97"/>
                        </a:lnTo>
                        <a:lnTo>
                          <a:pt x="5" y="97"/>
                        </a:lnTo>
                        <a:lnTo>
                          <a:pt x="5" y="99"/>
                        </a:lnTo>
                        <a:lnTo>
                          <a:pt x="7" y="102"/>
                        </a:lnTo>
                        <a:lnTo>
                          <a:pt x="10" y="102"/>
                        </a:lnTo>
                        <a:lnTo>
                          <a:pt x="10" y="104"/>
                        </a:lnTo>
                        <a:lnTo>
                          <a:pt x="14" y="104"/>
                        </a:lnTo>
                        <a:lnTo>
                          <a:pt x="17" y="104"/>
                        </a:lnTo>
                        <a:lnTo>
                          <a:pt x="19" y="104"/>
                        </a:lnTo>
                        <a:lnTo>
                          <a:pt x="24" y="104"/>
                        </a:lnTo>
                        <a:lnTo>
                          <a:pt x="24" y="107"/>
                        </a:lnTo>
                        <a:lnTo>
                          <a:pt x="26" y="107"/>
                        </a:lnTo>
                        <a:lnTo>
                          <a:pt x="26" y="109"/>
                        </a:lnTo>
                        <a:lnTo>
                          <a:pt x="29" y="109"/>
                        </a:lnTo>
                        <a:lnTo>
                          <a:pt x="31" y="111"/>
                        </a:lnTo>
                        <a:lnTo>
                          <a:pt x="33" y="109"/>
                        </a:lnTo>
                        <a:lnTo>
                          <a:pt x="36" y="109"/>
                        </a:lnTo>
                        <a:lnTo>
                          <a:pt x="38" y="107"/>
                        </a:lnTo>
                        <a:lnTo>
                          <a:pt x="38" y="104"/>
                        </a:lnTo>
                        <a:lnTo>
                          <a:pt x="40" y="104"/>
                        </a:lnTo>
                        <a:lnTo>
                          <a:pt x="43" y="104"/>
                        </a:lnTo>
                        <a:lnTo>
                          <a:pt x="45" y="104"/>
                        </a:lnTo>
                        <a:lnTo>
                          <a:pt x="48" y="102"/>
                        </a:lnTo>
                        <a:lnTo>
                          <a:pt x="50" y="102"/>
                        </a:lnTo>
                        <a:lnTo>
                          <a:pt x="50" y="99"/>
                        </a:lnTo>
                        <a:lnTo>
                          <a:pt x="50" y="97"/>
                        </a:lnTo>
                        <a:lnTo>
                          <a:pt x="52" y="97"/>
                        </a:lnTo>
                        <a:lnTo>
                          <a:pt x="52" y="95"/>
                        </a:lnTo>
                        <a:lnTo>
                          <a:pt x="55" y="95"/>
                        </a:lnTo>
                        <a:lnTo>
                          <a:pt x="55" y="92"/>
                        </a:lnTo>
                        <a:lnTo>
                          <a:pt x="57" y="92"/>
                        </a:lnTo>
                        <a:lnTo>
                          <a:pt x="57" y="90"/>
                        </a:lnTo>
                        <a:lnTo>
                          <a:pt x="59" y="90"/>
                        </a:lnTo>
                        <a:lnTo>
                          <a:pt x="62" y="90"/>
                        </a:lnTo>
                        <a:lnTo>
                          <a:pt x="64" y="88"/>
                        </a:lnTo>
                        <a:lnTo>
                          <a:pt x="66" y="88"/>
                        </a:lnTo>
                        <a:lnTo>
                          <a:pt x="69" y="88"/>
                        </a:lnTo>
                        <a:lnTo>
                          <a:pt x="71" y="88"/>
                        </a:lnTo>
                        <a:lnTo>
                          <a:pt x="74" y="90"/>
                        </a:lnTo>
                        <a:lnTo>
                          <a:pt x="78" y="92"/>
                        </a:lnTo>
                        <a:lnTo>
                          <a:pt x="81" y="95"/>
                        </a:lnTo>
                        <a:lnTo>
                          <a:pt x="85" y="97"/>
                        </a:lnTo>
                        <a:lnTo>
                          <a:pt x="90" y="99"/>
                        </a:lnTo>
                        <a:lnTo>
                          <a:pt x="92" y="102"/>
                        </a:lnTo>
                        <a:lnTo>
                          <a:pt x="92" y="104"/>
                        </a:lnTo>
                        <a:lnTo>
                          <a:pt x="95" y="107"/>
                        </a:lnTo>
                        <a:lnTo>
                          <a:pt x="95" y="109"/>
                        </a:lnTo>
                        <a:lnTo>
                          <a:pt x="95" y="111"/>
                        </a:lnTo>
                        <a:lnTo>
                          <a:pt x="95" y="114"/>
                        </a:lnTo>
                        <a:lnTo>
                          <a:pt x="95" y="116"/>
                        </a:lnTo>
                        <a:lnTo>
                          <a:pt x="97" y="116"/>
                        </a:lnTo>
                        <a:lnTo>
                          <a:pt x="100" y="118"/>
                        </a:lnTo>
                        <a:lnTo>
                          <a:pt x="100" y="121"/>
                        </a:lnTo>
                        <a:lnTo>
                          <a:pt x="100" y="123"/>
                        </a:lnTo>
                        <a:lnTo>
                          <a:pt x="100" y="125"/>
                        </a:lnTo>
                        <a:lnTo>
                          <a:pt x="100" y="128"/>
                        </a:lnTo>
                        <a:lnTo>
                          <a:pt x="100" y="130"/>
                        </a:lnTo>
                        <a:lnTo>
                          <a:pt x="102" y="133"/>
                        </a:lnTo>
                        <a:lnTo>
                          <a:pt x="102" y="135"/>
                        </a:lnTo>
                        <a:lnTo>
                          <a:pt x="104" y="137"/>
                        </a:lnTo>
                        <a:lnTo>
                          <a:pt x="107" y="137"/>
                        </a:lnTo>
                        <a:lnTo>
                          <a:pt x="114" y="149"/>
                        </a:lnTo>
                        <a:lnTo>
                          <a:pt x="118" y="144"/>
                        </a:lnTo>
                        <a:lnTo>
                          <a:pt x="121" y="142"/>
                        </a:lnTo>
                        <a:lnTo>
                          <a:pt x="128" y="142"/>
                        </a:lnTo>
                        <a:lnTo>
                          <a:pt x="133" y="142"/>
                        </a:lnTo>
                        <a:lnTo>
                          <a:pt x="135" y="142"/>
                        </a:lnTo>
                        <a:lnTo>
                          <a:pt x="137" y="142"/>
                        </a:lnTo>
                        <a:lnTo>
                          <a:pt x="140" y="142"/>
                        </a:lnTo>
                        <a:lnTo>
                          <a:pt x="140" y="144"/>
                        </a:lnTo>
                        <a:lnTo>
                          <a:pt x="137" y="144"/>
                        </a:lnTo>
                        <a:lnTo>
                          <a:pt x="135" y="147"/>
                        </a:lnTo>
                        <a:lnTo>
                          <a:pt x="133" y="147"/>
                        </a:lnTo>
                        <a:lnTo>
                          <a:pt x="135" y="149"/>
                        </a:lnTo>
                        <a:lnTo>
                          <a:pt x="140" y="151"/>
                        </a:lnTo>
                        <a:lnTo>
                          <a:pt x="142" y="154"/>
                        </a:lnTo>
                        <a:lnTo>
                          <a:pt x="144" y="154"/>
                        </a:lnTo>
                        <a:lnTo>
                          <a:pt x="147" y="156"/>
                        </a:lnTo>
                        <a:lnTo>
                          <a:pt x="149" y="156"/>
                        </a:lnTo>
                        <a:lnTo>
                          <a:pt x="151" y="154"/>
                        </a:lnTo>
                        <a:lnTo>
                          <a:pt x="156" y="151"/>
                        </a:lnTo>
                        <a:lnTo>
                          <a:pt x="159" y="151"/>
                        </a:lnTo>
                        <a:lnTo>
                          <a:pt x="163" y="154"/>
                        </a:lnTo>
                        <a:lnTo>
                          <a:pt x="163" y="159"/>
                        </a:lnTo>
                        <a:lnTo>
                          <a:pt x="163" y="163"/>
                        </a:lnTo>
                        <a:lnTo>
                          <a:pt x="161" y="163"/>
                        </a:lnTo>
                        <a:lnTo>
                          <a:pt x="161" y="161"/>
                        </a:lnTo>
                        <a:lnTo>
                          <a:pt x="159" y="161"/>
                        </a:lnTo>
                        <a:lnTo>
                          <a:pt x="156" y="161"/>
                        </a:lnTo>
                        <a:lnTo>
                          <a:pt x="151" y="163"/>
                        </a:lnTo>
                        <a:lnTo>
                          <a:pt x="149" y="166"/>
                        </a:lnTo>
                        <a:lnTo>
                          <a:pt x="147" y="168"/>
                        </a:lnTo>
                        <a:lnTo>
                          <a:pt x="147" y="173"/>
                        </a:lnTo>
                        <a:lnTo>
                          <a:pt x="151" y="173"/>
                        </a:lnTo>
                        <a:lnTo>
                          <a:pt x="154" y="173"/>
                        </a:lnTo>
                        <a:lnTo>
                          <a:pt x="154" y="175"/>
                        </a:lnTo>
                        <a:lnTo>
                          <a:pt x="156" y="175"/>
                        </a:lnTo>
                        <a:lnTo>
                          <a:pt x="159" y="175"/>
                        </a:lnTo>
                        <a:lnTo>
                          <a:pt x="161" y="177"/>
                        </a:lnTo>
                        <a:lnTo>
                          <a:pt x="161" y="180"/>
                        </a:lnTo>
                        <a:lnTo>
                          <a:pt x="161" y="182"/>
                        </a:lnTo>
                        <a:lnTo>
                          <a:pt x="159" y="187"/>
                        </a:lnTo>
                        <a:lnTo>
                          <a:pt x="156" y="189"/>
                        </a:lnTo>
                        <a:lnTo>
                          <a:pt x="163" y="189"/>
                        </a:lnTo>
                        <a:lnTo>
                          <a:pt x="170" y="187"/>
                        </a:lnTo>
                        <a:lnTo>
                          <a:pt x="175" y="184"/>
                        </a:lnTo>
                        <a:lnTo>
                          <a:pt x="180" y="182"/>
                        </a:lnTo>
                        <a:lnTo>
                          <a:pt x="192" y="180"/>
                        </a:lnTo>
                        <a:lnTo>
                          <a:pt x="206" y="177"/>
                        </a:lnTo>
                        <a:lnTo>
                          <a:pt x="206" y="173"/>
                        </a:lnTo>
                        <a:lnTo>
                          <a:pt x="199" y="173"/>
                        </a:lnTo>
                        <a:lnTo>
                          <a:pt x="192" y="170"/>
                        </a:lnTo>
                        <a:lnTo>
                          <a:pt x="187" y="170"/>
                        </a:lnTo>
                        <a:lnTo>
                          <a:pt x="185" y="170"/>
                        </a:lnTo>
                        <a:lnTo>
                          <a:pt x="182" y="168"/>
                        </a:lnTo>
                        <a:lnTo>
                          <a:pt x="177" y="168"/>
                        </a:lnTo>
                        <a:lnTo>
                          <a:pt x="180" y="166"/>
                        </a:lnTo>
                        <a:lnTo>
                          <a:pt x="180" y="161"/>
                        </a:lnTo>
                        <a:lnTo>
                          <a:pt x="177" y="161"/>
                        </a:lnTo>
                        <a:lnTo>
                          <a:pt x="173" y="161"/>
                        </a:lnTo>
                        <a:lnTo>
                          <a:pt x="173" y="159"/>
                        </a:lnTo>
                        <a:lnTo>
                          <a:pt x="170" y="159"/>
                        </a:lnTo>
                        <a:lnTo>
                          <a:pt x="170" y="156"/>
                        </a:lnTo>
                        <a:lnTo>
                          <a:pt x="170" y="154"/>
                        </a:lnTo>
                        <a:lnTo>
                          <a:pt x="168" y="154"/>
                        </a:lnTo>
                        <a:lnTo>
                          <a:pt x="168" y="151"/>
                        </a:lnTo>
                        <a:lnTo>
                          <a:pt x="168" y="149"/>
                        </a:lnTo>
                        <a:lnTo>
                          <a:pt x="166" y="149"/>
                        </a:lnTo>
                        <a:lnTo>
                          <a:pt x="170" y="149"/>
                        </a:lnTo>
                        <a:lnTo>
                          <a:pt x="175" y="151"/>
                        </a:lnTo>
                        <a:lnTo>
                          <a:pt x="177" y="151"/>
                        </a:lnTo>
                        <a:lnTo>
                          <a:pt x="182" y="151"/>
                        </a:lnTo>
                        <a:lnTo>
                          <a:pt x="185" y="151"/>
                        </a:lnTo>
                        <a:lnTo>
                          <a:pt x="189" y="151"/>
                        </a:lnTo>
                        <a:lnTo>
                          <a:pt x="194" y="147"/>
                        </a:lnTo>
                        <a:lnTo>
                          <a:pt x="199" y="142"/>
                        </a:lnTo>
                        <a:lnTo>
                          <a:pt x="215" y="142"/>
                        </a:lnTo>
                        <a:lnTo>
                          <a:pt x="218" y="137"/>
                        </a:lnTo>
                        <a:lnTo>
                          <a:pt x="222" y="135"/>
                        </a:lnTo>
                        <a:lnTo>
                          <a:pt x="225" y="133"/>
                        </a:lnTo>
                        <a:lnTo>
                          <a:pt x="229" y="133"/>
                        </a:lnTo>
                        <a:lnTo>
                          <a:pt x="232" y="13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grpSp>
              <p:nvGrpSpPr>
                <p:cNvPr id="187" name="NorwayMainland">
                  <a:extLst>
                    <a:ext uri="{FF2B5EF4-FFF2-40B4-BE49-F238E27FC236}">
                      <a16:creationId xmlns:a16="http://schemas.microsoft.com/office/drawing/2014/main" id="{26361850-EB13-ACCC-109E-753599E744F3}"/>
                    </a:ext>
                  </a:extLst>
                </p:cNvPr>
                <p:cNvGrpSpPr/>
                <p:nvPr/>
              </p:nvGrpSpPr>
              <p:grpSpPr>
                <a:xfrm>
                  <a:off x="3070141" y="1548440"/>
                  <a:ext cx="432387" cy="389748"/>
                  <a:chOff x="4437174" y="844907"/>
                  <a:chExt cx="665163" cy="600076"/>
                </a:xfrm>
                <a:solidFill>
                  <a:schemeClr val="bg2"/>
                </a:solidFill>
              </p:grpSpPr>
              <p:sp>
                <p:nvSpPr>
                  <p:cNvPr id="269" name="Freeform 2087">
                    <a:extLst>
                      <a:ext uri="{FF2B5EF4-FFF2-40B4-BE49-F238E27FC236}">
                        <a16:creationId xmlns:a16="http://schemas.microsoft.com/office/drawing/2014/main" id="{82C80174-AD43-570F-1F1A-F105C1BCA3A9}"/>
                      </a:ext>
                    </a:extLst>
                  </p:cNvPr>
                  <p:cNvSpPr>
                    <a:spLocks/>
                  </p:cNvSpPr>
                  <p:nvPr/>
                </p:nvSpPr>
                <p:spPr bwMode="auto">
                  <a:xfrm>
                    <a:off x="4437174" y="849670"/>
                    <a:ext cx="665163" cy="595313"/>
                  </a:xfrm>
                  <a:custGeom>
                    <a:avLst/>
                    <a:gdLst>
                      <a:gd name="T0" fmla="*/ 173038 w 419"/>
                      <a:gd name="T1" fmla="*/ 520700 h 375"/>
                      <a:gd name="T2" fmla="*/ 188913 w 419"/>
                      <a:gd name="T3" fmla="*/ 501650 h 375"/>
                      <a:gd name="T4" fmla="*/ 192088 w 419"/>
                      <a:gd name="T5" fmla="*/ 460375 h 375"/>
                      <a:gd name="T6" fmla="*/ 188913 w 419"/>
                      <a:gd name="T7" fmla="*/ 434975 h 375"/>
                      <a:gd name="T8" fmla="*/ 188913 w 419"/>
                      <a:gd name="T9" fmla="*/ 396875 h 375"/>
                      <a:gd name="T10" fmla="*/ 188913 w 419"/>
                      <a:gd name="T11" fmla="*/ 355600 h 375"/>
                      <a:gd name="T12" fmla="*/ 211138 w 419"/>
                      <a:gd name="T13" fmla="*/ 317500 h 375"/>
                      <a:gd name="T14" fmla="*/ 252413 w 419"/>
                      <a:gd name="T15" fmla="*/ 314325 h 375"/>
                      <a:gd name="T16" fmla="*/ 263525 w 419"/>
                      <a:gd name="T17" fmla="*/ 265113 h 375"/>
                      <a:gd name="T18" fmla="*/ 293688 w 419"/>
                      <a:gd name="T19" fmla="*/ 209550 h 375"/>
                      <a:gd name="T20" fmla="*/ 319088 w 419"/>
                      <a:gd name="T21" fmla="*/ 187325 h 375"/>
                      <a:gd name="T22" fmla="*/ 349250 w 419"/>
                      <a:gd name="T23" fmla="*/ 160338 h 375"/>
                      <a:gd name="T24" fmla="*/ 365125 w 419"/>
                      <a:gd name="T25" fmla="*/ 141288 h 375"/>
                      <a:gd name="T26" fmla="*/ 401638 w 419"/>
                      <a:gd name="T27" fmla="*/ 112713 h 375"/>
                      <a:gd name="T28" fmla="*/ 481013 w 419"/>
                      <a:gd name="T29" fmla="*/ 123825 h 375"/>
                      <a:gd name="T30" fmla="*/ 500063 w 419"/>
                      <a:gd name="T31" fmla="*/ 127000 h 375"/>
                      <a:gd name="T32" fmla="*/ 533400 w 419"/>
                      <a:gd name="T33" fmla="*/ 112713 h 375"/>
                      <a:gd name="T34" fmla="*/ 547688 w 419"/>
                      <a:gd name="T35" fmla="*/ 77788 h 375"/>
                      <a:gd name="T36" fmla="*/ 593725 w 419"/>
                      <a:gd name="T37" fmla="*/ 63500 h 375"/>
                      <a:gd name="T38" fmla="*/ 635000 w 419"/>
                      <a:gd name="T39" fmla="*/ 93663 h 375"/>
                      <a:gd name="T40" fmla="*/ 641350 w 419"/>
                      <a:gd name="T41" fmla="*/ 77788 h 375"/>
                      <a:gd name="T42" fmla="*/ 649288 w 419"/>
                      <a:gd name="T43" fmla="*/ 66675 h 375"/>
                      <a:gd name="T44" fmla="*/ 641350 w 419"/>
                      <a:gd name="T45" fmla="*/ 60325 h 375"/>
                      <a:gd name="T46" fmla="*/ 660400 w 419"/>
                      <a:gd name="T47" fmla="*/ 44450 h 375"/>
                      <a:gd name="T48" fmla="*/ 646113 w 419"/>
                      <a:gd name="T49" fmla="*/ 25400 h 375"/>
                      <a:gd name="T50" fmla="*/ 627063 w 419"/>
                      <a:gd name="T51" fmla="*/ 19050 h 375"/>
                      <a:gd name="T52" fmla="*/ 604838 w 419"/>
                      <a:gd name="T53" fmla="*/ 14288 h 375"/>
                      <a:gd name="T54" fmla="*/ 577850 w 419"/>
                      <a:gd name="T55" fmla="*/ 11113 h 375"/>
                      <a:gd name="T56" fmla="*/ 563563 w 419"/>
                      <a:gd name="T57" fmla="*/ 25400 h 375"/>
                      <a:gd name="T58" fmla="*/ 547688 w 419"/>
                      <a:gd name="T59" fmla="*/ 30163 h 375"/>
                      <a:gd name="T60" fmla="*/ 528638 w 419"/>
                      <a:gd name="T61" fmla="*/ 36513 h 375"/>
                      <a:gd name="T62" fmla="*/ 517525 w 419"/>
                      <a:gd name="T63" fmla="*/ 19050 h 375"/>
                      <a:gd name="T64" fmla="*/ 503238 w 419"/>
                      <a:gd name="T65" fmla="*/ 33338 h 375"/>
                      <a:gd name="T66" fmla="*/ 458788 w 419"/>
                      <a:gd name="T67" fmla="*/ 47625 h 375"/>
                      <a:gd name="T68" fmla="*/ 428625 w 419"/>
                      <a:gd name="T69" fmla="*/ 60325 h 375"/>
                      <a:gd name="T70" fmla="*/ 398463 w 419"/>
                      <a:gd name="T71" fmla="*/ 66675 h 375"/>
                      <a:gd name="T72" fmla="*/ 371475 w 419"/>
                      <a:gd name="T73" fmla="*/ 66675 h 375"/>
                      <a:gd name="T74" fmla="*/ 357188 w 419"/>
                      <a:gd name="T75" fmla="*/ 82550 h 375"/>
                      <a:gd name="T76" fmla="*/ 341313 w 419"/>
                      <a:gd name="T77" fmla="*/ 96838 h 375"/>
                      <a:gd name="T78" fmla="*/ 327025 w 419"/>
                      <a:gd name="T79" fmla="*/ 74613 h 375"/>
                      <a:gd name="T80" fmla="*/ 319088 w 419"/>
                      <a:gd name="T81" fmla="*/ 134938 h 375"/>
                      <a:gd name="T82" fmla="*/ 293688 w 419"/>
                      <a:gd name="T83" fmla="*/ 165100 h 375"/>
                      <a:gd name="T84" fmla="*/ 285750 w 419"/>
                      <a:gd name="T85" fmla="*/ 187325 h 375"/>
                      <a:gd name="T86" fmla="*/ 255588 w 419"/>
                      <a:gd name="T87" fmla="*/ 209550 h 375"/>
                      <a:gd name="T88" fmla="*/ 241300 w 419"/>
                      <a:gd name="T89" fmla="*/ 250825 h 375"/>
                      <a:gd name="T90" fmla="*/ 203200 w 419"/>
                      <a:gd name="T91" fmla="*/ 292100 h 375"/>
                      <a:gd name="T92" fmla="*/ 147638 w 419"/>
                      <a:gd name="T93" fmla="*/ 333375 h 375"/>
                      <a:gd name="T94" fmla="*/ 165100 w 419"/>
                      <a:gd name="T95" fmla="*/ 330200 h 375"/>
                      <a:gd name="T96" fmla="*/ 139700 w 419"/>
                      <a:gd name="T97" fmla="*/ 352425 h 375"/>
                      <a:gd name="T98" fmla="*/ 117475 w 419"/>
                      <a:gd name="T99" fmla="*/ 341313 h 375"/>
                      <a:gd name="T100" fmla="*/ 109538 w 419"/>
                      <a:gd name="T101" fmla="*/ 347663 h 375"/>
                      <a:gd name="T102" fmla="*/ 79375 w 419"/>
                      <a:gd name="T103" fmla="*/ 382588 h 375"/>
                      <a:gd name="T104" fmla="*/ 57150 w 419"/>
                      <a:gd name="T105" fmla="*/ 400050 h 375"/>
                      <a:gd name="T106" fmla="*/ 34925 w 419"/>
                      <a:gd name="T107" fmla="*/ 419100 h 375"/>
                      <a:gd name="T108" fmla="*/ 4763 w 419"/>
                      <a:gd name="T109" fmla="*/ 457200 h 375"/>
                      <a:gd name="T110" fmla="*/ 11113 w 419"/>
                      <a:gd name="T111" fmla="*/ 482600 h 375"/>
                      <a:gd name="T112" fmla="*/ 23813 w 419"/>
                      <a:gd name="T113" fmla="*/ 506413 h 375"/>
                      <a:gd name="T114" fmla="*/ 41275 w 419"/>
                      <a:gd name="T115" fmla="*/ 498475 h 375"/>
                      <a:gd name="T116" fmla="*/ 26988 w 419"/>
                      <a:gd name="T117" fmla="*/ 539750 h 375"/>
                      <a:gd name="T118" fmla="*/ 23813 w 419"/>
                      <a:gd name="T119" fmla="*/ 569913 h 375"/>
                      <a:gd name="T120" fmla="*/ 60325 w 419"/>
                      <a:gd name="T121" fmla="*/ 595313 h 375"/>
                      <a:gd name="T122" fmla="*/ 158750 w 419"/>
                      <a:gd name="T123" fmla="*/ 550863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9"/>
                      <a:gd name="T187" fmla="*/ 0 h 375"/>
                      <a:gd name="T188" fmla="*/ 419 w 419"/>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9" h="375">
                        <a:moveTo>
                          <a:pt x="104" y="349"/>
                        </a:moveTo>
                        <a:lnTo>
                          <a:pt x="107" y="349"/>
                        </a:lnTo>
                        <a:lnTo>
                          <a:pt x="109" y="352"/>
                        </a:lnTo>
                        <a:lnTo>
                          <a:pt x="111" y="352"/>
                        </a:lnTo>
                        <a:lnTo>
                          <a:pt x="111" y="349"/>
                        </a:lnTo>
                        <a:lnTo>
                          <a:pt x="111" y="347"/>
                        </a:lnTo>
                        <a:lnTo>
                          <a:pt x="114" y="345"/>
                        </a:lnTo>
                        <a:lnTo>
                          <a:pt x="114" y="342"/>
                        </a:lnTo>
                        <a:lnTo>
                          <a:pt x="111" y="337"/>
                        </a:lnTo>
                        <a:lnTo>
                          <a:pt x="109" y="333"/>
                        </a:lnTo>
                        <a:lnTo>
                          <a:pt x="109" y="328"/>
                        </a:lnTo>
                        <a:lnTo>
                          <a:pt x="111" y="326"/>
                        </a:lnTo>
                        <a:lnTo>
                          <a:pt x="114" y="326"/>
                        </a:lnTo>
                        <a:lnTo>
                          <a:pt x="114" y="323"/>
                        </a:lnTo>
                        <a:lnTo>
                          <a:pt x="114" y="321"/>
                        </a:lnTo>
                        <a:lnTo>
                          <a:pt x="116" y="319"/>
                        </a:lnTo>
                        <a:lnTo>
                          <a:pt x="119" y="316"/>
                        </a:lnTo>
                        <a:lnTo>
                          <a:pt x="116" y="314"/>
                        </a:lnTo>
                        <a:lnTo>
                          <a:pt x="116" y="312"/>
                        </a:lnTo>
                        <a:lnTo>
                          <a:pt x="114" y="312"/>
                        </a:lnTo>
                        <a:lnTo>
                          <a:pt x="114" y="309"/>
                        </a:lnTo>
                        <a:lnTo>
                          <a:pt x="114" y="307"/>
                        </a:lnTo>
                        <a:lnTo>
                          <a:pt x="114" y="304"/>
                        </a:lnTo>
                        <a:lnTo>
                          <a:pt x="116" y="302"/>
                        </a:lnTo>
                        <a:lnTo>
                          <a:pt x="116" y="295"/>
                        </a:lnTo>
                        <a:lnTo>
                          <a:pt x="116" y="293"/>
                        </a:lnTo>
                        <a:lnTo>
                          <a:pt x="119" y="293"/>
                        </a:lnTo>
                        <a:lnTo>
                          <a:pt x="121" y="290"/>
                        </a:lnTo>
                        <a:lnTo>
                          <a:pt x="123" y="288"/>
                        </a:lnTo>
                        <a:lnTo>
                          <a:pt x="123" y="283"/>
                        </a:lnTo>
                        <a:lnTo>
                          <a:pt x="123" y="281"/>
                        </a:lnTo>
                        <a:lnTo>
                          <a:pt x="123" y="278"/>
                        </a:lnTo>
                        <a:lnTo>
                          <a:pt x="123" y="276"/>
                        </a:lnTo>
                        <a:lnTo>
                          <a:pt x="121" y="276"/>
                        </a:lnTo>
                        <a:lnTo>
                          <a:pt x="121" y="274"/>
                        </a:lnTo>
                        <a:lnTo>
                          <a:pt x="119" y="274"/>
                        </a:lnTo>
                        <a:lnTo>
                          <a:pt x="116" y="271"/>
                        </a:lnTo>
                        <a:lnTo>
                          <a:pt x="116" y="269"/>
                        </a:lnTo>
                        <a:lnTo>
                          <a:pt x="116" y="267"/>
                        </a:lnTo>
                        <a:lnTo>
                          <a:pt x="119" y="264"/>
                        </a:lnTo>
                        <a:lnTo>
                          <a:pt x="119" y="262"/>
                        </a:lnTo>
                        <a:lnTo>
                          <a:pt x="119" y="260"/>
                        </a:lnTo>
                        <a:lnTo>
                          <a:pt x="119" y="257"/>
                        </a:lnTo>
                        <a:lnTo>
                          <a:pt x="119" y="252"/>
                        </a:lnTo>
                        <a:lnTo>
                          <a:pt x="119" y="250"/>
                        </a:lnTo>
                        <a:lnTo>
                          <a:pt x="119" y="245"/>
                        </a:lnTo>
                        <a:lnTo>
                          <a:pt x="119" y="243"/>
                        </a:lnTo>
                        <a:lnTo>
                          <a:pt x="119" y="241"/>
                        </a:lnTo>
                        <a:lnTo>
                          <a:pt x="119" y="236"/>
                        </a:lnTo>
                        <a:lnTo>
                          <a:pt x="119" y="234"/>
                        </a:lnTo>
                        <a:lnTo>
                          <a:pt x="119" y="231"/>
                        </a:lnTo>
                        <a:lnTo>
                          <a:pt x="119" y="229"/>
                        </a:lnTo>
                        <a:lnTo>
                          <a:pt x="116" y="226"/>
                        </a:lnTo>
                        <a:lnTo>
                          <a:pt x="116" y="224"/>
                        </a:lnTo>
                        <a:lnTo>
                          <a:pt x="119" y="224"/>
                        </a:lnTo>
                        <a:lnTo>
                          <a:pt x="119" y="222"/>
                        </a:lnTo>
                        <a:lnTo>
                          <a:pt x="121" y="219"/>
                        </a:lnTo>
                        <a:lnTo>
                          <a:pt x="123" y="219"/>
                        </a:lnTo>
                        <a:lnTo>
                          <a:pt x="123" y="217"/>
                        </a:lnTo>
                        <a:lnTo>
                          <a:pt x="126" y="215"/>
                        </a:lnTo>
                        <a:lnTo>
                          <a:pt x="126" y="212"/>
                        </a:lnTo>
                        <a:lnTo>
                          <a:pt x="128" y="210"/>
                        </a:lnTo>
                        <a:lnTo>
                          <a:pt x="130" y="208"/>
                        </a:lnTo>
                        <a:lnTo>
                          <a:pt x="130" y="205"/>
                        </a:lnTo>
                        <a:lnTo>
                          <a:pt x="133" y="203"/>
                        </a:lnTo>
                        <a:lnTo>
                          <a:pt x="133" y="200"/>
                        </a:lnTo>
                        <a:lnTo>
                          <a:pt x="135" y="198"/>
                        </a:lnTo>
                        <a:lnTo>
                          <a:pt x="137" y="196"/>
                        </a:lnTo>
                        <a:lnTo>
                          <a:pt x="142" y="191"/>
                        </a:lnTo>
                        <a:lnTo>
                          <a:pt x="147" y="191"/>
                        </a:lnTo>
                        <a:lnTo>
                          <a:pt x="149" y="191"/>
                        </a:lnTo>
                        <a:lnTo>
                          <a:pt x="152" y="193"/>
                        </a:lnTo>
                        <a:lnTo>
                          <a:pt x="154" y="196"/>
                        </a:lnTo>
                        <a:lnTo>
                          <a:pt x="156" y="198"/>
                        </a:lnTo>
                        <a:lnTo>
                          <a:pt x="159" y="198"/>
                        </a:lnTo>
                        <a:lnTo>
                          <a:pt x="161" y="196"/>
                        </a:lnTo>
                        <a:lnTo>
                          <a:pt x="161" y="193"/>
                        </a:lnTo>
                        <a:lnTo>
                          <a:pt x="163" y="189"/>
                        </a:lnTo>
                        <a:lnTo>
                          <a:pt x="163" y="186"/>
                        </a:lnTo>
                        <a:lnTo>
                          <a:pt x="163" y="184"/>
                        </a:lnTo>
                        <a:lnTo>
                          <a:pt x="163" y="182"/>
                        </a:lnTo>
                        <a:lnTo>
                          <a:pt x="163" y="179"/>
                        </a:lnTo>
                        <a:lnTo>
                          <a:pt x="163" y="175"/>
                        </a:lnTo>
                        <a:lnTo>
                          <a:pt x="161" y="172"/>
                        </a:lnTo>
                        <a:lnTo>
                          <a:pt x="161" y="170"/>
                        </a:lnTo>
                        <a:lnTo>
                          <a:pt x="163" y="170"/>
                        </a:lnTo>
                        <a:lnTo>
                          <a:pt x="166" y="167"/>
                        </a:lnTo>
                        <a:lnTo>
                          <a:pt x="168" y="165"/>
                        </a:lnTo>
                        <a:lnTo>
                          <a:pt x="170" y="165"/>
                        </a:lnTo>
                        <a:lnTo>
                          <a:pt x="173" y="163"/>
                        </a:lnTo>
                        <a:lnTo>
                          <a:pt x="173" y="160"/>
                        </a:lnTo>
                        <a:lnTo>
                          <a:pt x="175" y="158"/>
                        </a:lnTo>
                        <a:lnTo>
                          <a:pt x="178" y="153"/>
                        </a:lnTo>
                        <a:lnTo>
                          <a:pt x="180" y="149"/>
                        </a:lnTo>
                        <a:lnTo>
                          <a:pt x="180" y="144"/>
                        </a:lnTo>
                        <a:lnTo>
                          <a:pt x="180" y="141"/>
                        </a:lnTo>
                        <a:lnTo>
                          <a:pt x="180" y="137"/>
                        </a:lnTo>
                        <a:lnTo>
                          <a:pt x="180" y="134"/>
                        </a:lnTo>
                        <a:lnTo>
                          <a:pt x="182" y="134"/>
                        </a:lnTo>
                        <a:lnTo>
                          <a:pt x="182" y="132"/>
                        </a:lnTo>
                        <a:lnTo>
                          <a:pt x="185" y="132"/>
                        </a:lnTo>
                        <a:lnTo>
                          <a:pt x="187" y="132"/>
                        </a:lnTo>
                        <a:lnTo>
                          <a:pt x="189" y="132"/>
                        </a:lnTo>
                        <a:lnTo>
                          <a:pt x="189" y="130"/>
                        </a:lnTo>
                        <a:lnTo>
                          <a:pt x="189" y="127"/>
                        </a:lnTo>
                        <a:lnTo>
                          <a:pt x="192" y="127"/>
                        </a:lnTo>
                        <a:lnTo>
                          <a:pt x="192" y="125"/>
                        </a:lnTo>
                        <a:lnTo>
                          <a:pt x="194" y="125"/>
                        </a:lnTo>
                        <a:lnTo>
                          <a:pt x="196" y="123"/>
                        </a:lnTo>
                        <a:lnTo>
                          <a:pt x="199" y="120"/>
                        </a:lnTo>
                        <a:lnTo>
                          <a:pt x="201" y="118"/>
                        </a:lnTo>
                        <a:lnTo>
                          <a:pt x="204" y="115"/>
                        </a:lnTo>
                        <a:lnTo>
                          <a:pt x="204" y="113"/>
                        </a:lnTo>
                        <a:lnTo>
                          <a:pt x="204" y="111"/>
                        </a:lnTo>
                        <a:lnTo>
                          <a:pt x="204" y="108"/>
                        </a:lnTo>
                        <a:lnTo>
                          <a:pt x="206" y="104"/>
                        </a:lnTo>
                        <a:lnTo>
                          <a:pt x="206" y="101"/>
                        </a:lnTo>
                        <a:lnTo>
                          <a:pt x="208" y="99"/>
                        </a:lnTo>
                        <a:lnTo>
                          <a:pt x="211" y="97"/>
                        </a:lnTo>
                        <a:lnTo>
                          <a:pt x="213" y="94"/>
                        </a:lnTo>
                        <a:lnTo>
                          <a:pt x="215" y="97"/>
                        </a:lnTo>
                        <a:lnTo>
                          <a:pt x="220" y="101"/>
                        </a:lnTo>
                        <a:lnTo>
                          <a:pt x="222" y="104"/>
                        </a:lnTo>
                        <a:lnTo>
                          <a:pt x="225" y="104"/>
                        </a:lnTo>
                        <a:lnTo>
                          <a:pt x="225" y="106"/>
                        </a:lnTo>
                        <a:lnTo>
                          <a:pt x="225" y="104"/>
                        </a:lnTo>
                        <a:lnTo>
                          <a:pt x="225" y="99"/>
                        </a:lnTo>
                        <a:lnTo>
                          <a:pt x="225" y="94"/>
                        </a:lnTo>
                        <a:lnTo>
                          <a:pt x="225" y="92"/>
                        </a:lnTo>
                        <a:lnTo>
                          <a:pt x="227" y="92"/>
                        </a:lnTo>
                        <a:lnTo>
                          <a:pt x="230" y="92"/>
                        </a:lnTo>
                        <a:lnTo>
                          <a:pt x="230" y="89"/>
                        </a:lnTo>
                        <a:lnTo>
                          <a:pt x="232" y="92"/>
                        </a:lnTo>
                        <a:lnTo>
                          <a:pt x="234" y="92"/>
                        </a:lnTo>
                        <a:lnTo>
                          <a:pt x="239" y="92"/>
                        </a:lnTo>
                        <a:lnTo>
                          <a:pt x="241" y="94"/>
                        </a:lnTo>
                        <a:lnTo>
                          <a:pt x="244" y="92"/>
                        </a:lnTo>
                        <a:lnTo>
                          <a:pt x="246" y="89"/>
                        </a:lnTo>
                        <a:lnTo>
                          <a:pt x="246" y="87"/>
                        </a:lnTo>
                        <a:lnTo>
                          <a:pt x="248" y="75"/>
                        </a:lnTo>
                        <a:lnTo>
                          <a:pt x="246" y="71"/>
                        </a:lnTo>
                        <a:lnTo>
                          <a:pt x="253" y="71"/>
                        </a:lnTo>
                        <a:lnTo>
                          <a:pt x="263" y="66"/>
                        </a:lnTo>
                        <a:lnTo>
                          <a:pt x="263" y="64"/>
                        </a:lnTo>
                        <a:lnTo>
                          <a:pt x="263" y="61"/>
                        </a:lnTo>
                        <a:lnTo>
                          <a:pt x="265" y="61"/>
                        </a:lnTo>
                        <a:lnTo>
                          <a:pt x="267" y="61"/>
                        </a:lnTo>
                        <a:lnTo>
                          <a:pt x="270" y="61"/>
                        </a:lnTo>
                        <a:lnTo>
                          <a:pt x="289" y="80"/>
                        </a:lnTo>
                        <a:lnTo>
                          <a:pt x="293" y="78"/>
                        </a:lnTo>
                        <a:lnTo>
                          <a:pt x="296" y="78"/>
                        </a:lnTo>
                        <a:lnTo>
                          <a:pt x="300" y="78"/>
                        </a:lnTo>
                        <a:lnTo>
                          <a:pt x="303" y="78"/>
                        </a:lnTo>
                        <a:lnTo>
                          <a:pt x="305" y="80"/>
                        </a:lnTo>
                        <a:lnTo>
                          <a:pt x="307" y="80"/>
                        </a:lnTo>
                        <a:lnTo>
                          <a:pt x="310" y="78"/>
                        </a:lnTo>
                        <a:lnTo>
                          <a:pt x="312" y="78"/>
                        </a:lnTo>
                        <a:lnTo>
                          <a:pt x="315" y="78"/>
                        </a:lnTo>
                        <a:lnTo>
                          <a:pt x="315" y="80"/>
                        </a:lnTo>
                        <a:lnTo>
                          <a:pt x="326" y="87"/>
                        </a:lnTo>
                        <a:lnTo>
                          <a:pt x="324" y="85"/>
                        </a:lnTo>
                        <a:lnTo>
                          <a:pt x="326" y="82"/>
                        </a:lnTo>
                        <a:lnTo>
                          <a:pt x="329" y="80"/>
                        </a:lnTo>
                        <a:lnTo>
                          <a:pt x="331" y="80"/>
                        </a:lnTo>
                        <a:lnTo>
                          <a:pt x="333" y="78"/>
                        </a:lnTo>
                        <a:lnTo>
                          <a:pt x="333" y="75"/>
                        </a:lnTo>
                        <a:lnTo>
                          <a:pt x="336" y="73"/>
                        </a:lnTo>
                        <a:lnTo>
                          <a:pt x="336" y="71"/>
                        </a:lnTo>
                        <a:lnTo>
                          <a:pt x="336" y="68"/>
                        </a:lnTo>
                        <a:lnTo>
                          <a:pt x="336" y="66"/>
                        </a:lnTo>
                        <a:lnTo>
                          <a:pt x="336" y="64"/>
                        </a:lnTo>
                        <a:lnTo>
                          <a:pt x="333" y="64"/>
                        </a:lnTo>
                        <a:lnTo>
                          <a:pt x="333" y="61"/>
                        </a:lnTo>
                        <a:lnTo>
                          <a:pt x="336" y="59"/>
                        </a:lnTo>
                        <a:lnTo>
                          <a:pt x="338" y="56"/>
                        </a:lnTo>
                        <a:lnTo>
                          <a:pt x="338" y="54"/>
                        </a:lnTo>
                        <a:lnTo>
                          <a:pt x="338" y="52"/>
                        </a:lnTo>
                        <a:lnTo>
                          <a:pt x="341" y="52"/>
                        </a:lnTo>
                        <a:lnTo>
                          <a:pt x="343" y="49"/>
                        </a:lnTo>
                        <a:lnTo>
                          <a:pt x="345" y="49"/>
                        </a:lnTo>
                        <a:lnTo>
                          <a:pt x="348" y="47"/>
                        </a:lnTo>
                        <a:lnTo>
                          <a:pt x="348" y="45"/>
                        </a:lnTo>
                        <a:lnTo>
                          <a:pt x="350" y="42"/>
                        </a:lnTo>
                        <a:lnTo>
                          <a:pt x="355" y="42"/>
                        </a:lnTo>
                        <a:lnTo>
                          <a:pt x="359" y="45"/>
                        </a:lnTo>
                        <a:lnTo>
                          <a:pt x="362" y="45"/>
                        </a:lnTo>
                        <a:lnTo>
                          <a:pt x="364" y="45"/>
                        </a:lnTo>
                        <a:lnTo>
                          <a:pt x="367" y="42"/>
                        </a:lnTo>
                        <a:lnTo>
                          <a:pt x="369" y="42"/>
                        </a:lnTo>
                        <a:lnTo>
                          <a:pt x="371" y="40"/>
                        </a:lnTo>
                        <a:lnTo>
                          <a:pt x="374" y="40"/>
                        </a:lnTo>
                        <a:lnTo>
                          <a:pt x="374" y="42"/>
                        </a:lnTo>
                        <a:lnTo>
                          <a:pt x="376" y="42"/>
                        </a:lnTo>
                        <a:lnTo>
                          <a:pt x="376" y="45"/>
                        </a:lnTo>
                        <a:lnTo>
                          <a:pt x="378" y="47"/>
                        </a:lnTo>
                        <a:lnTo>
                          <a:pt x="381" y="49"/>
                        </a:lnTo>
                        <a:lnTo>
                          <a:pt x="381" y="52"/>
                        </a:lnTo>
                        <a:lnTo>
                          <a:pt x="388" y="54"/>
                        </a:lnTo>
                        <a:lnTo>
                          <a:pt x="393" y="59"/>
                        </a:lnTo>
                        <a:lnTo>
                          <a:pt x="395" y="59"/>
                        </a:lnTo>
                        <a:lnTo>
                          <a:pt x="397" y="61"/>
                        </a:lnTo>
                        <a:lnTo>
                          <a:pt x="397" y="59"/>
                        </a:lnTo>
                        <a:lnTo>
                          <a:pt x="400" y="59"/>
                        </a:lnTo>
                        <a:lnTo>
                          <a:pt x="400" y="64"/>
                        </a:lnTo>
                        <a:lnTo>
                          <a:pt x="400" y="66"/>
                        </a:lnTo>
                        <a:lnTo>
                          <a:pt x="402" y="66"/>
                        </a:lnTo>
                        <a:lnTo>
                          <a:pt x="404" y="66"/>
                        </a:lnTo>
                        <a:lnTo>
                          <a:pt x="404" y="64"/>
                        </a:lnTo>
                        <a:lnTo>
                          <a:pt x="404" y="61"/>
                        </a:lnTo>
                        <a:lnTo>
                          <a:pt x="404" y="59"/>
                        </a:lnTo>
                        <a:lnTo>
                          <a:pt x="404" y="56"/>
                        </a:lnTo>
                        <a:lnTo>
                          <a:pt x="404" y="54"/>
                        </a:lnTo>
                        <a:lnTo>
                          <a:pt x="404" y="49"/>
                        </a:lnTo>
                        <a:lnTo>
                          <a:pt x="407" y="49"/>
                        </a:lnTo>
                        <a:lnTo>
                          <a:pt x="409" y="49"/>
                        </a:lnTo>
                        <a:lnTo>
                          <a:pt x="411" y="49"/>
                        </a:lnTo>
                        <a:lnTo>
                          <a:pt x="411" y="47"/>
                        </a:lnTo>
                        <a:lnTo>
                          <a:pt x="414" y="45"/>
                        </a:lnTo>
                        <a:lnTo>
                          <a:pt x="416" y="42"/>
                        </a:lnTo>
                        <a:lnTo>
                          <a:pt x="419" y="42"/>
                        </a:lnTo>
                        <a:lnTo>
                          <a:pt x="414" y="40"/>
                        </a:lnTo>
                        <a:lnTo>
                          <a:pt x="411" y="40"/>
                        </a:lnTo>
                        <a:lnTo>
                          <a:pt x="409" y="42"/>
                        </a:lnTo>
                        <a:lnTo>
                          <a:pt x="404" y="45"/>
                        </a:lnTo>
                        <a:lnTo>
                          <a:pt x="400" y="45"/>
                        </a:lnTo>
                        <a:lnTo>
                          <a:pt x="397" y="45"/>
                        </a:lnTo>
                        <a:lnTo>
                          <a:pt x="395" y="42"/>
                        </a:lnTo>
                        <a:lnTo>
                          <a:pt x="393" y="42"/>
                        </a:lnTo>
                        <a:lnTo>
                          <a:pt x="393" y="40"/>
                        </a:lnTo>
                        <a:lnTo>
                          <a:pt x="393" y="38"/>
                        </a:lnTo>
                        <a:lnTo>
                          <a:pt x="395" y="38"/>
                        </a:lnTo>
                        <a:lnTo>
                          <a:pt x="397" y="38"/>
                        </a:lnTo>
                        <a:lnTo>
                          <a:pt x="400" y="38"/>
                        </a:lnTo>
                        <a:lnTo>
                          <a:pt x="404" y="38"/>
                        </a:lnTo>
                        <a:lnTo>
                          <a:pt x="407" y="35"/>
                        </a:lnTo>
                        <a:lnTo>
                          <a:pt x="409" y="30"/>
                        </a:lnTo>
                        <a:lnTo>
                          <a:pt x="411" y="30"/>
                        </a:lnTo>
                        <a:lnTo>
                          <a:pt x="414" y="33"/>
                        </a:lnTo>
                        <a:lnTo>
                          <a:pt x="416" y="33"/>
                        </a:lnTo>
                        <a:lnTo>
                          <a:pt x="419" y="33"/>
                        </a:lnTo>
                        <a:lnTo>
                          <a:pt x="416" y="33"/>
                        </a:lnTo>
                        <a:lnTo>
                          <a:pt x="416" y="30"/>
                        </a:lnTo>
                        <a:lnTo>
                          <a:pt x="416" y="28"/>
                        </a:lnTo>
                        <a:lnTo>
                          <a:pt x="414" y="23"/>
                        </a:lnTo>
                        <a:lnTo>
                          <a:pt x="414" y="21"/>
                        </a:lnTo>
                        <a:lnTo>
                          <a:pt x="411" y="21"/>
                        </a:lnTo>
                        <a:lnTo>
                          <a:pt x="409" y="21"/>
                        </a:lnTo>
                        <a:lnTo>
                          <a:pt x="409" y="23"/>
                        </a:lnTo>
                        <a:lnTo>
                          <a:pt x="411" y="23"/>
                        </a:lnTo>
                        <a:lnTo>
                          <a:pt x="407" y="23"/>
                        </a:lnTo>
                        <a:lnTo>
                          <a:pt x="404" y="23"/>
                        </a:lnTo>
                        <a:lnTo>
                          <a:pt x="404" y="21"/>
                        </a:lnTo>
                        <a:lnTo>
                          <a:pt x="407" y="19"/>
                        </a:lnTo>
                        <a:lnTo>
                          <a:pt x="407" y="16"/>
                        </a:lnTo>
                        <a:lnTo>
                          <a:pt x="404" y="16"/>
                        </a:lnTo>
                        <a:lnTo>
                          <a:pt x="404" y="19"/>
                        </a:lnTo>
                        <a:lnTo>
                          <a:pt x="402" y="21"/>
                        </a:lnTo>
                        <a:lnTo>
                          <a:pt x="400" y="21"/>
                        </a:lnTo>
                        <a:lnTo>
                          <a:pt x="397" y="21"/>
                        </a:lnTo>
                        <a:lnTo>
                          <a:pt x="397" y="16"/>
                        </a:lnTo>
                        <a:lnTo>
                          <a:pt x="393" y="16"/>
                        </a:lnTo>
                        <a:lnTo>
                          <a:pt x="395" y="14"/>
                        </a:lnTo>
                        <a:lnTo>
                          <a:pt x="395" y="12"/>
                        </a:lnTo>
                        <a:lnTo>
                          <a:pt x="397" y="12"/>
                        </a:lnTo>
                        <a:lnTo>
                          <a:pt x="395" y="12"/>
                        </a:lnTo>
                        <a:lnTo>
                          <a:pt x="393" y="12"/>
                        </a:lnTo>
                        <a:lnTo>
                          <a:pt x="393" y="9"/>
                        </a:lnTo>
                        <a:lnTo>
                          <a:pt x="390" y="9"/>
                        </a:lnTo>
                        <a:lnTo>
                          <a:pt x="388" y="9"/>
                        </a:lnTo>
                        <a:lnTo>
                          <a:pt x="388" y="12"/>
                        </a:lnTo>
                        <a:lnTo>
                          <a:pt x="385" y="16"/>
                        </a:lnTo>
                        <a:lnTo>
                          <a:pt x="383" y="16"/>
                        </a:lnTo>
                        <a:lnTo>
                          <a:pt x="376" y="19"/>
                        </a:lnTo>
                        <a:lnTo>
                          <a:pt x="376" y="14"/>
                        </a:lnTo>
                        <a:lnTo>
                          <a:pt x="376" y="9"/>
                        </a:lnTo>
                        <a:lnTo>
                          <a:pt x="381" y="9"/>
                        </a:lnTo>
                        <a:lnTo>
                          <a:pt x="383" y="7"/>
                        </a:lnTo>
                        <a:lnTo>
                          <a:pt x="383" y="4"/>
                        </a:lnTo>
                        <a:lnTo>
                          <a:pt x="381" y="4"/>
                        </a:lnTo>
                        <a:lnTo>
                          <a:pt x="378" y="4"/>
                        </a:lnTo>
                        <a:lnTo>
                          <a:pt x="381" y="4"/>
                        </a:lnTo>
                        <a:lnTo>
                          <a:pt x="378" y="4"/>
                        </a:lnTo>
                        <a:lnTo>
                          <a:pt x="378" y="2"/>
                        </a:lnTo>
                        <a:lnTo>
                          <a:pt x="376" y="2"/>
                        </a:lnTo>
                        <a:lnTo>
                          <a:pt x="374" y="0"/>
                        </a:lnTo>
                        <a:lnTo>
                          <a:pt x="369" y="0"/>
                        </a:lnTo>
                        <a:lnTo>
                          <a:pt x="367" y="7"/>
                        </a:lnTo>
                        <a:lnTo>
                          <a:pt x="364" y="7"/>
                        </a:lnTo>
                        <a:lnTo>
                          <a:pt x="362" y="9"/>
                        </a:lnTo>
                        <a:lnTo>
                          <a:pt x="364" y="16"/>
                        </a:lnTo>
                        <a:lnTo>
                          <a:pt x="359" y="21"/>
                        </a:lnTo>
                        <a:lnTo>
                          <a:pt x="355" y="23"/>
                        </a:lnTo>
                        <a:lnTo>
                          <a:pt x="355" y="26"/>
                        </a:lnTo>
                        <a:lnTo>
                          <a:pt x="352" y="26"/>
                        </a:lnTo>
                        <a:lnTo>
                          <a:pt x="352" y="23"/>
                        </a:lnTo>
                        <a:lnTo>
                          <a:pt x="352" y="19"/>
                        </a:lnTo>
                        <a:lnTo>
                          <a:pt x="352" y="16"/>
                        </a:lnTo>
                        <a:lnTo>
                          <a:pt x="355" y="16"/>
                        </a:lnTo>
                        <a:lnTo>
                          <a:pt x="355" y="14"/>
                        </a:lnTo>
                        <a:lnTo>
                          <a:pt x="352" y="9"/>
                        </a:lnTo>
                        <a:lnTo>
                          <a:pt x="350" y="9"/>
                        </a:lnTo>
                        <a:lnTo>
                          <a:pt x="348" y="12"/>
                        </a:lnTo>
                        <a:lnTo>
                          <a:pt x="348" y="14"/>
                        </a:lnTo>
                        <a:lnTo>
                          <a:pt x="345" y="14"/>
                        </a:lnTo>
                        <a:lnTo>
                          <a:pt x="345" y="16"/>
                        </a:lnTo>
                        <a:lnTo>
                          <a:pt x="348" y="16"/>
                        </a:lnTo>
                        <a:lnTo>
                          <a:pt x="345" y="19"/>
                        </a:lnTo>
                        <a:lnTo>
                          <a:pt x="341" y="21"/>
                        </a:lnTo>
                        <a:lnTo>
                          <a:pt x="338" y="23"/>
                        </a:lnTo>
                        <a:lnTo>
                          <a:pt x="338" y="26"/>
                        </a:lnTo>
                        <a:lnTo>
                          <a:pt x="336" y="26"/>
                        </a:lnTo>
                        <a:lnTo>
                          <a:pt x="336" y="28"/>
                        </a:lnTo>
                        <a:lnTo>
                          <a:pt x="336" y="33"/>
                        </a:lnTo>
                        <a:lnTo>
                          <a:pt x="336" y="35"/>
                        </a:lnTo>
                        <a:lnTo>
                          <a:pt x="331" y="38"/>
                        </a:lnTo>
                        <a:lnTo>
                          <a:pt x="329" y="40"/>
                        </a:lnTo>
                        <a:lnTo>
                          <a:pt x="329" y="35"/>
                        </a:lnTo>
                        <a:lnTo>
                          <a:pt x="329" y="33"/>
                        </a:lnTo>
                        <a:lnTo>
                          <a:pt x="329" y="28"/>
                        </a:lnTo>
                        <a:lnTo>
                          <a:pt x="331" y="23"/>
                        </a:lnTo>
                        <a:lnTo>
                          <a:pt x="333" y="23"/>
                        </a:lnTo>
                        <a:lnTo>
                          <a:pt x="336" y="23"/>
                        </a:lnTo>
                        <a:lnTo>
                          <a:pt x="336" y="21"/>
                        </a:lnTo>
                        <a:lnTo>
                          <a:pt x="338" y="21"/>
                        </a:lnTo>
                        <a:lnTo>
                          <a:pt x="333" y="9"/>
                        </a:lnTo>
                        <a:lnTo>
                          <a:pt x="331" y="9"/>
                        </a:lnTo>
                        <a:lnTo>
                          <a:pt x="329" y="12"/>
                        </a:lnTo>
                        <a:lnTo>
                          <a:pt x="329" y="14"/>
                        </a:lnTo>
                        <a:lnTo>
                          <a:pt x="331" y="14"/>
                        </a:lnTo>
                        <a:lnTo>
                          <a:pt x="329" y="12"/>
                        </a:lnTo>
                        <a:lnTo>
                          <a:pt x="326" y="12"/>
                        </a:lnTo>
                        <a:lnTo>
                          <a:pt x="326" y="9"/>
                        </a:lnTo>
                        <a:lnTo>
                          <a:pt x="324" y="9"/>
                        </a:lnTo>
                        <a:lnTo>
                          <a:pt x="322" y="9"/>
                        </a:lnTo>
                        <a:lnTo>
                          <a:pt x="319" y="7"/>
                        </a:lnTo>
                        <a:lnTo>
                          <a:pt x="317" y="7"/>
                        </a:lnTo>
                        <a:lnTo>
                          <a:pt x="317" y="9"/>
                        </a:lnTo>
                        <a:lnTo>
                          <a:pt x="319" y="14"/>
                        </a:lnTo>
                        <a:lnTo>
                          <a:pt x="319" y="16"/>
                        </a:lnTo>
                        <a:lnTo>
                          <a:pt x="319" y="19"/>
                        </a:lnTo>
                        <a:lnTo>
                          <a:pt x="319" y="21"/>
                        </a:lnTo>
                        <a:lnTo>
                          <a:pt x="317" y="21"/>
                        </a:lnTo>
                        <a:lnTo>
                          <a:pt x="315" y="19"/>
                        </a:lnTo>
                        <a:lnTo>
                          <a:pt x="312" y="19"/>
                        </a:lnTo>
                        <a:lnTo>
                          <a:pt x="315" y="19"/>
                        </a:lnTo>
                        <a:lnTo>
                          <a:pt x="315" y="16"/>
                        </a:lnTo>
                        <a:lnTo>
                          <a:pt x="312" y="14"/>
                        </a:lnTo>
                        <a:lnTo>
                          <a:pt x="310" y="14"/>
                        </a:lnTo>
                        <a:lnTo>
                          <a:pt x="307" y="14"/>
                        </a:lnTo>
                        <a:lnTo>
                          <a:pt x="307" y="16"/>
                        </a:lnTo>
                        <a:lnTo>
                          <a:pt x="307" y="21"/>
                        </a:lnTo>
                        <a:lnTo>
                          <a:pt x="293" y="33"/>
                        </a:lnTo>
                        <a:lnTo>
                          <a:pt x="289" y="30"/>
                        </a:lnTo>
                        <a:lnTo>
                          <a:pt x="281" y="26"/>
                        </a:lnTo>
                        <a:lnTo>
                          <a:pt x="277" y="23"/>
                        </a:lnTo>
                        <a:lnTo>
                          <a:pt x="274" y="21"/>
                        </a:lnTo>
                        <a:lnTo>
                          <a:pt x="272" y="21"/>
                        </a:lnTo>
                        <a:lnTo>
                          <a:pt x="270" y="21"/>
                        </a:lnTo>
                        <a:lnTo>
                          <a:pt x="267" y="26"/>
                        </a:lnTo>
                        <a:lnTo>
                          <a:pt x="265" y="28"/>
                        </a:lnTo>
                        <a:lnTo>
                          <a:pt x="267" y="28"/>
                        </a:lnTo>
                        <a:lnTo>
                          <a:pt x="272" y="28"/>
                        </a:lnTo>
                        <a:lnTo>
                          <a:pt x="272" y="30"/>
                        </a:lnTo>
                        <a:lnTo>
                          <a:pt x="272" y="33"/>
                        </a:lnTo>
                        <a:lnTo>
                          <a:pt x="272" y="35"/>
                        </a:lnTo>
                        <a:lnTo>
                          <a:pt x="274" y="38"/>
                        </a:lnTo>
                        <a:lnTo>
                          <a:pt x="270" y="38"/>
                        </a:lnTo>
                        <a:lnTo>
                          <a:pt x="267" y="35"/>
                        </a:lnTo>
                        <a:lnTo>
                          <a:pt x="265" y="35"/>
                        </a:lnTo>
                        <a:lnTo>
                          <a:pt x="263" y="33"/>
                        </a:lnTo>
                        <a:lnTo>
                          <a:pt x="265" y="42"/>
                        </a:lnTo>
                        <a:lnTo>
                          <a:pt x="260" y="42"/>
                        </a:lnTo>
                        <a:lnTo>
                          <a:pt x="258" y="42"/>
                        </a:lnTo>
                        <a:lnTo>
                          <a:pt x="258" y="40"/>
                        </a:lnTo>
                        <a:lnTo>
                          <a:pt x="258" y="38"/>
                        </a:lnTo>
                        <a:lnTo>
                          <a:pt x="258" y="35"/>
                        </a:lnTo>
                        <a:lnTo>
                          <a:pt x="258" y="33"/>
                        </a:lnTo>
                        <a:lnTo>
                          <a:pt x="253" y="40"/>
                        </a:lnTo>
                        <a:lnTo>
                          <a:pt x="251" y="42"/>
                        </a:lnTo>
                        <a:lnTo>
                          <a:pt x="248" y="42"/>
                        </a:lnTo>
                        <a:lnTo>
                          <a:pt x="248" y="40"/>
                        </a:lnTo>
                        <a:lnTo>
                          <a:pt x="248" y="33"/>
                        </a:lnTo>
                        <a:lnTo>
                          <a:pt x="246" y="38"/>
                        </a:lnTo>
                        <a:lnTo>
                          <a:pt x="244" y="42"/>
                        </a:lnTo>
                        <a:lnTo>
                          <a:pt x="239" y="42"/>
                        </a:lnTo>
                        <a:lnTo>
                          <a:pt x="234" y="45"/>
                        </a:lnTo>
                        <a:lnTo>
                          <a:pt x="234" y="42"/>
                        </a:lnTo>
                        <a:lnTo>
                          <a:pt x="232" y="42"/>
                        </a:lnTo>
                        <a:lnTo>
                          <a:pt x="230" y="40"/>
                        </a:lnTo>
                        <a:lnTo>
                          <a:pt x="230" y="42"/>
                        </a:lnTo>
                        <a:lnTo>
                          <a:pt x="227" y="47"/>
                        </a:lnTo>
                        <a:lnTo>
                          <a:pt x="230" y="47"/>
                        </a:lnTo>
                        <a:lnTo>
                          <a:pt x="232" y="47"/>
                        </a:lnTo>
                        <a:lnTo>
                          <a:pt x="232" y="49"/>
                        </a:lnTo>
                        <a:lnTo>
                          <a:pt x="230" y="49"/>
                        </a:lnTo>
                        <a:lnTo>
                          <a:pt x="227" y="52"/>
                        </a:lnTo>
                        <a:lnTo>
                          <a:pt x="225" y="52"/>
                        </a:lnTo>
                        <a:lnTo>
                          <a:pt x="222" y="52"/>
                        </a:lnTo>
                        <a:lnTo>
                          <a:pt x="225" y="52"/>
                        </a:lnTo>
                        <a:lnTo>
                          <a:pt x="225" y="56"/>
                        </a:lnTo>
                        <a:lnTo>
                          <a:pt x="222" y="59"/>
                        </a:lnTo>
                        <a:lnTo>
                          <a:pt x="222" y="56"/>
                        </a:lnTo>
                        <a:lnTo>
                          <a:pt x="220" y="56"/>
                        </a:lnTo>
                        <a:lnTo>
                          <a:pt x="218" y="56"/>
                        </a:lnTo>
                        <a:lnTo>
                          <a:pt x="218" y="54"/>
                        </a:lnTo>
                        <a:lnTo>
                          <a:pt x="215" y="56"/>
                        </a:lnTo>
                        <a:lnTo>
                          <a:pt x="215" y="61"/>
                        </a:lnTo>
                        <a:lnTo>
                          <a:pt x="213" y="61"/>
                        </a:lnTo>
                        <a:lnTo>
                          <a:pt x="211" y="61"/>
                        </a:lnTo>
                        <a:lnTo>
                          <a:pt x="211" y="59"/>
                        </a:lnTo>
                        <a:lnTo>
                          <a:pt x="211" y="56"/>
                        </a:lnTo>
                        <a:lnTo>
                          <a:pt x="213" y="52"/>
                        </a:lnTo>
                        <a:lnTo>
                          <a:pt x="213" y="49"/>
                        </a:lnTo>
                        <a:lnTo>
                          <a:pt x="213" y="47"/>
                        </a:lnTo>
                        <a:lnTo>
                          <a:pt x="211" y="47"/>
                        </a:lnTo>
                        <a:lnTo>
                          <a:pt x="208" y="47"/>
                        </a:lnTo>
                        <a:lnTo>
                          <a:pt x="206" y="47"/>
                        </a:lnTo>
                        <a:lnTo>
                          <a:pt x="204" y="49"/>
                        </a:lnTo>
                        <a:lnTo>
                          <a:pt x="199" y="52"/>
                        </a:lnTo>
                        <a:lnTo>
                          <a:pt x="199" y="61"/>
                        </a:lnTo>
                        <a:lnTo>
                          <a:pt x="199" y="66"/>
                        </a:lnTo>
                        <a:lnTo>
                          <a:pt x="201" y="64"/>
                        </a:lnTo>
                        <a:lnTo>
                          <a:pt x="211" y="61"/>
                        </a:lnTo>
                        <a:lnTo>
                          <a:pt x="208" y="68"/>
                        </a:lnTo>
                        <a:lnTo>
                          <a:pt x="208" y="73"/>
                        </a:lnTo>
                        <a:lnTo>
                          <a:pt x="206" y="78"/>
                        </a:lnTo>
                        <a:lnTo>
                          <a:pt x="206" y="80"/>
                        </a:lnTo>
                        <a:lnTo>
                          <a:pt x="204" y="82"/>
                        </a:lnTo>
                        <a:lnTo>
                          <a:pt x="201" y="85"/>
                        </a:lnTo>
                        <a:lnTo>
                          <a:pt x="196" y="87"/>
                        </a:lnTo>
                        <a:lnTo>
                          <a:pt x="192" y="89"/>
                        </a:lnTo>
                        <a:lnTo>
                          <a:pt x="192" y="92"/>
                        </a:lnTo>
                        <a:lnTo>
                          <a:pt x="192" y="94"/>
                        </a:lnTo>
                        <a:lnTo>
                          <a:pt x="194" y="94"/>
                        </a:lnTo>
                        <a:lnTo>
                          <a:pt x="196" y="94"/>
                        </a:lnTo>
                        <a:lnTo>
                          <a:pt x="196" y="99"/>
                        </a:lnTo>
                        <a:lnTo>
                          <a:pt x="196" y="104"/>
                        </a:lnTo>
                        <a:lnTo>
                          <a:pt x="192" y="101"/>
                        </a:lnTo>
                        <a:lnTo>
                          <a:pt x="189" y="99"/>
                        </a:lnTo>
                        <a:lnTo>
                          <a:pt x="185" y="99"/>
                        </a:lnTo>
                        <a:lnTo>
                          <a:pt x="182" y="97"/>
                        </a:lnTo>
                        <a:lnTo>
                          <a:pt x="182" y="101"/>
                        </a:lnTo>
                        <a:lnTo>
                          <a:pt x="185" y="104"/>
                        </a:lnTo>
                        <a:lnTo>
                          <a:pt x="185" y="106"/>
                        </a:lnTo>
                        <a:lnTo>
                          <a:pt x="187" y="108"/>
                        </a:lnTo>
                        <a:lnTo>
                          <a:pt x="189" y="111"/>
                        </a:lnTo>
                        <a:lnTo>
                          <a:pt x="189" y="113"/>
                        </a:lnTo>
                        <a:lnTo>
                          <a:pt x="192" y="118"/>
                        </a:lnTo>
                        <a:lnTo>
                          <a:pt x="189" y="118"/>
                        </a:lnTo>
                        <a:lnTo>
                          <a:pt x="187" y="118"/>
                        </a:lnTo>
                        <a:lnTo>
                          <a:pt x="185" y="118"/>
                        </a:lnTo>
                        <a:lnTo>
                          <a:pt x="182" y="118"/>
                        </a:lnTo>
                        <a:lnTo>
                          <a:pt x="180" y="118"/>
                        </a:lnTo>
                        <a:lnTo>
                          <a:pt x="178" y="123"/>
                        </a:lnTo>
                        <a:lnTo>
                          <a:pt x="180" y="127"/>
                        </a:lnTo>
                        <a:lnTo>
                          <a:pt x="175" y="130"/>
                        </a:lnTo>
                        <a:lnTo>
                          <a:pt x="170" y="132"/>
                        </a:lnTo>
                        <a:lnTo>
                          <a:pt x="168" y="134"/>
                        </a:lnTo>
                        <a:lnTo>
                          <a:pt x="166" y="134"/>
                        </a:lnTo>
                        <a:lnTo>
                          <a:pt x="163" y="134"/>
                        </a:lnTo>
                        <a:lnTo>
                          <a:pt x="163" y="132"/>
                        </a:lnTo>
                        <a:lnTo>
                          <a:pt x="161" y="132"/>
                        </a:lnTo>
                        <a:lnTo>
                          <a:pt x="159" y="137"/>
                        </a:lnTo>
                        <a:lnTo>
                          <a:pt x="156" y="141"/>
                        </a:lnTo>
                        <a:lnTo>
                          <a:pt x="154" y="141"/>
                        </a:lnTo>
                        <a:lnTo>
                          <a:pt x="149" y="141"/>
                        </a:lnTo>
                        <a:lnTo>
                          <a:pt x="149" y="149"/>
                        </a:lnTo>
                        <a:lnTo>
                          <a:pt x="154" y="149"/>
                        </a:lnTo>
                        <a:lnTo>
                          <a:pt x="152" y="149"/>
                        </a:lnTo>
                        <a:lnTo>
                          <a:pt x="152" y="151"/>
                        </a:lnTo>
                        <a:lnTo>
                          <a:pt x="152" y="153"/>
                        </a:lnTo>
                        <a:lnTo>
                          <a:pt x="152" y="156"/>
                        </a:lnTo>
                        <a:lnTo>
                          <a:pt x="152" y="158"/>
                        </a:lnTo>
                        <a:lnTo>
                          <a:pt x="152" y="160"/>
                        </a:lnTo>
                        <a:lnTo>
                          <a:pt x="149" y="160"/>
                        </a:lnTo>
                        <a:lnTo>
                          <a:pt x="147" y="160"/>
                        </a:lnTo>
                        <a:lnTo>
                          <a:pt x="144" y="163"/>
                        </a:lnTo>
                        <a:lnTo>
                          <a:pt x="137" y="165"/>
                        </a:lnTo>
                        <a:lnTo>
                          <a:pt x="133" y="170"/>
                        </a:lnTo>
                        <a:lnTo>
                          <a:pt x="130" y="172"/>
                        </a:lnTo>
                        <a:lnTo>
                          <a:pt x="130" y="175"/>
                        </a:lnTo>
                        <a:lnTo>
                          <a:pt x="128" y="179"/>
                        </a:lnTo>
                        <a:lnTo>
                          <a:pt x="128" y="184"/>
                        </a:lnTo>
                        <a:lnTo>
                          <a:pt x="126" y="184"/>
                        </a:lnTo>
                        <a:lnTo>
                          <a:pt x="123" y="182"/>
                        </a:lnTo>
                        <a:lnTo>
                          <a:pt x="121" y="182"/>
                        </a:lnTo>
                        <a:lnTo>
                          <a:pt x="119" y="179"/>
                        </a:lnTo>
                        <a:lnTo>
                          <a:pt x="116" y="182"/>
                        </a:lnTo>
                        <a:lnTo>
                          <a:pt x="111" y="189"/>
                        </a:lnTo>
                        <a:lnTo>
                          <a:pt x="109" y="193"/>
                        </a:lnTo>
                        <a:lnTo>
                          <a:pt x="104" y="196"/>
                        </a:lnTo>
                        <a:lnTo>
                          <a:pt x="102" y="198"/>
                        </a:lnTo>
                        <a:lnTo>
                          <a:pt x="97" y="198"/>
                        </a:lnTo>
                        <a:lnTo>
                          <a:pt x="97" y="200"/>
                        </a:lnTo>
                        <a:lnTo>
                          <a:pt x="95" y="205"/>
                        </a:lnTo>
                        <a:lnTo>
                          <a:pt x="95" y="208"/>
                        </a:lnTo>
                        <a:lnTo>
                          <a:pt x="93" y="210"/>
                        </a:lnTo>
                        <a:lnTo>
                          <a:pt x="90" y="210"/>
                        </a:lnTo>
                        <a:lnTo>
                          <a:pt x="88" y="212"/>
                        </a:lnTo>
                        <a:lnTo>
                          <a:pt x="90" y="215"/>
                        </a:lnTo>
                        <a:lnTo>
                          <a:pt x="93" y="215"/>
                        </a:lnTo>
                        <a:lnTo>
                          <a:pt x="95" y="215"/>
                        </a:lnTo>
                        <a:lnTo>
                          <a:pt x="100" y="212"/>
                        </a:lnTo>
                        <a:lnTo>
                          <a:pt x="104" y="208"/>
                        </a:lnTo>
                        <a:lnTo>
                          <a:pt x="107" y="208"/>
                        </a:lnTo>
                        <a:lnTo>
                          <a:pt x="109" y="210"/>
                        </a:lnTo>
                        <a:lnTo>
                          <a:pt x="109" y="212"/>
                        </a:lnTo>
                        <a:lnTo>
                          <a:pt x="104" y="217"/>
                        </a:lnTo>
                        <a:lnTo>
                          <a:pt x="97" y="219"/>
                        </a:lnTo>
                        <a:lnTo>
                          <a:pt x="97" y="224"/>
                        </a:lnTo>
                        <a:lnTo>
                          <a:pt x="95" y="222"/>
                        </a:lnTo>
                        <a:lnTo>
                          <a:pt x="93" y="222"/>
                        </a:lnTo>
                        <a:lnTo>
                          <a:pt x="90" y="222"/>
                        </a:lnTo>
                        <a:lnTo>
                          <a:pt x="88" y="222"/>
                        </a:lnTo>
                        <a:lnTo>
                          <a:pt x="85" y="224"/>
                        </a:lnTo>
                        <a:lnTo>
                          <a:pt x="85" y="219"/>
                        </a:lnTo>
                        <a:lnTo>
                          <a:pt x="85" y="217"/>
                        </a:lnTo>
                        <a:lnTo>
                          <a:pt x="85" y="215"/>
                        </a:lnTo>
                        <a:lnTo>
                          <a:pt x="83" y="212"/>
                        </a:lnTo>
                        <a:lnTo>
                          <a:pt x="81" y="212"/>
                        </a:lnTo>
                        <a:lnTo>
                          <a:pt x="81" y="215"/>
                        </a:lnTo>
                        <a:lnTo>
                          <a:pt x="81" y="217"/>
                        </a:lnTo>
                        <a:lnTo>
                          <a:pt x="78" y="219"/>
                        </a:lnTo>
                        <a:lnTo>
                          <a:pt x="74" y="215"/>
                        </a:lnTo>
                        <a:lnTo>
                          <a:pt x="71" y="215"/>
                        </a:lnTo>
                        <a:lnTo>
                          <a:pt x="69" y="212"/>
                        </a:lnTo>
                        <a:lnTo>
                          <a:pt x="67" y="210"/>
                        </a:lnTo>
                        <a:lnTo>
                          <a:pt x="64" y="215"/>
                        </a:lnTo>
                        <a:lnTo>
                          <a:pt x="62" y="219"/>
                        </a:lnTo>
                        <a:lnTo>
                          <a:pt x="64" y="219"/>
                        </a:lnTo>
                        <a:lnTo>
                          <a:pt x="67" y="217"/>
                        </a:lnTo>
                        <a:lnTo>
                          <a:pt x="69" y="215"/>
                        </a:lnTo>
                        <a:lnTo>
                          <a:pt x="69" y="217"/>
                        </a:lnTo>
                        <a:lnTo>
                          <a:pt x="69" y="219"/>
                        </a:lnTo>
                        <a:lnTo>
                          <a:pt x="69" y="222"/>
                        </a:lnTo>
                        <a:lnTo>
                          <a:pt x="71" y="224"/>
                        </a:lnTo>
                        <a:lnTo>
                          <a:pt x="71" y="226"/>
                        </a:lnTo>
                        <a:lnTo>
                          <a:pt x="69" y="226"/>
                        </a:lnTo>
                        <a:lnTo>
                          <a:pt x="69" y="229"/>
                        </a:lnTo>
                        <a:lnTo>
                          <a:pt x="69" y="231"/>
                        </a:lnTo>
                        <a:lnTo>
                          <a:pt x="67" y="229"/>
                        </a:lnTo>
                        <a:lnTo>
                          <a:pt x="62" y="231"/>
                        </a:lnTo>
                        <a:lnTo>
                          <a:pt x="59" y="236"/>
                        </a:lnTo>
                        <a:lnTo>
                          <a:pt x="57" y="241"/>
                        </a:lnTo>
                        <a:lnTo>
                          <a:pt x="55" y="241"/>
                        </a:lnTo>
                        <a:lnTo>
                          <a:pt x="52" y="241"/>
                        </a:lnTo>
                        <a:lnTo>
                          <a:pt x="50" y="241"/>
                        </a:lnTo>
                        <a:lnTo>
                          <a:pt x="48" y="241"/>
                        </a:lnTo>
                        <a:lnTo>
                          <a:pt x="43" y="241"/>
                        </a:lnTo>
                        <a:lnTo>
                          <a:pt x="41" y="241"/>
                        </a:lnTo>
                        <a:lnTo>
                          <a:pt x="41" y="245"/>
                        </a:lnTo>
                        <a:lnTo>
                          <a:pt x="41" y="243"/>
                        </a:lnTo>
                        <a:lnTo>
                          <a:pt x="43" y="243"/>
                        </a:lnTo>
                        <a:lnTo>
                          <a:pt x="43" y="245"/>
                        </a:lnTo>
                        <a:lnTo>
                          <a:pt x="45" y="248"/>
                        </a:lnTo>
                        <a:lnTo>
                          <a:pt x="45" y="250"/>
                        </a:lnTo>
                        <a:lnTo>
                          <a:pt x="43" y="250"/>
                        </a:lnTo>
                        <a:lnTo>
                          <a:pt x="38" y="252"/>
                        </a:lnTo>
                        <a:lnTo>
                          <a:pt x="36" y="252"/>
                        </a:lnTo>
                        <a:lnTo>
                          <a:pt x="38" y="252"/>
                        </a:lnTo>
                        <a:lnTo>
                          <a:pt x="33" y="252"/>
                        </a:lnTo>
                        <a:lnTo>
                          <a:pt x="26" y="252"/>
                        </a:lnTo>
                        <a:lnTo>
                          <a:pt x="29" y="257"/>
                        </a:lnTo>
                        <a:lnTo>
                          <a:pt x="26" y="260"/>
                        </a:lnTo>
                        <a:lnTo>
                          <a:pt x="33" y="260"/>
                        </a:lnTo>
                        <a:lnTo>
                          <a:pt x="36" y="260"/>
                        </a:lnTo>
                        <a:lnTo>
                          <a:pt x="33" y="260"/>
                        </a:lnTo>
                        <a:lnTo>
                          <a:pt x="33" y="262"/>
                        </a:lnTo>
                        <a:lnTo>
                          <a:pt x="29" y="262"/>
                        </a:lnTo>
                        <a:lnTo>
                          <a:pt x="26" y="264"/>
                        </a:lnTo>
                        <a:lnTo>
                          <a:pt x="22" y="264"/>
                        </a:lnTo>
                        <a:lnTo>
                          <a:pt x="17" y="267"/>
                        </a:lnTo>
                        <a:lnTo>
                          <a:pt x="7" y="267"/>
                        </a:lnTo>
                        <a:lnTo>
                          <a:pt x="7" y="271"/>
                        </a:lnTo>
                        <a:lnTo>
                          <a:pt x="17" y="274"/>
                        </a:lnTo>
                        <a:lnTo>
                          <a:pt x="22" y="276"/>
                        </a:lnTo>
                        <a:lnTo>
                          <a:pt x="24" y="276"/>
                        </a:lnTo>
                        <a:lnTo>
                          <a:pt x="19" y="276"/>
                        </a:lnTo>
                        <a:lnTo>
                          <a:pt x="12" y="274"/>
                        </a:lnTo>
                        <a:lnTo>
                          <a:pt x="5" y="274"/>
                        </a:lnTo>
                        <a:lnTo>
                          <a:pt x="0" y="278"/>
                        </a:lnTo>
                        <a:lnTo>
                          <a:pt x="3" y="283"/>
                        </a:lnTo>
                        <a:lnTo>
                          <a:pt x="3" y="286"/>
                        </a:lnTo>
                        <a:lnTo>
                          <a:pt x="3" y="288"/>
                        </a:lnTo>
                        <a:lnTo>
                          <a:pt x="5" y="288"/>
                        </a:lnTo>
                        <a:lnTo>
                          <a:pt x="7" y="290"/>
                        </a:lnTo>
                        <a:lnTo>
                          <a:pt x="12" y="288"/>
                        </a:lnTo>
                        <a:lnTo>
                          <a:pt x="15" y="288"/>
                        </a:lnTo>
                        <a:lnTo>
                          <a:pt x="12" y="290"/>
                        </a:lnTo>
                        <a:lnTo>
                          <a:pt x="10" y="290"/>
                        </a:lnTo>
                        <a:lnTo>
                          <a:pt x="7" y="293"/>
                        </a:lnTo>
                        <a:lnTo>
                          <a:pt x="3" y="293"/>
                        </a:lnTo>
                        <a:lnTo>
                          <a:pt x="5" y="295"/>
                        </a:lnTo>
                        <a:lnTo>
                          <a:pt x="5" y="297"/>
                        </a:lnTo>
                        <a:lnTo>
                          <a:pt x="10" y="297"/>
                        </a:lnTo>
                        <a:lnTo>
                          <a:pt x="10" y="304"/>
                        </a:lnTo>
                        <a:lnTo>
                          <a:pt x="7" y="304"/>
                        </a:lnTo>
                        <a:lnTo>
                          <a:pt x="3" y="304"/>
                        </a:lnTo>
                        <a:lnTo>
                          <a:pt x="10" y="309"/>
                        </a:lnTo>
                        <a:lnTo>
                          <a:pt x="12" y="309"/>
                        </a:lnTo>
                        <a:lnTo>
                          <a:pt x="12" y="312"/>
                        </a:lnTo>
                        <a:lnTo>
                          <a:pt x="12" y="314"/>
                        </a:lnTo>
                        <a:lnTo>
                          <a:pt x="10" y="316"/>
                        </a:lnTo>
                        <a:lnTo>
                          <a:pt x="15" y="316"/>
                        </a:lnTo>
                        <a:lnTo>
                          <a:pt x="17" y="316"/>
                        </a:lnTo>
                        <a:lnTo>
                          <a:pt x="15" y="316"/>
                        </a:lnTo>
                        <a:lnTo>
                          <a:pt x="15" y="319"/>
                        </a:lnTo>
                        <a:lnTo>
                          <a:pt x="17" y="319"/>
                        </a:lnTo>
                        <a:lnTo>
                          <a:pt x="17" y="321"/>
                        </a:lnTo>
                        <a:lnTo>
                          <a:pt x="19" y="319"/>
                        </a:lnTo>
                        <a:lnTo>
                          <a:pt x="22" y="316"/>
                        </a:lnTo>
                        <a:lnTo>
                          <a:pt x="24" y="314"/>
                        </a:lnTo>
                        <a:lnTo>
                          <a:pt x="24" y="312"/>
                        </a:lnTo>
                        <a:lnTo>
                          <a:pt x="26" y="312"/>
                        </a:lnTo>
                        <a:lnTo>
                          <a:pt x="31" y="312"/>
                        </a:lnTo>
                        <a:lnTo>
                          <a:pt x="33" y="312"/>
                        </a:lnTo>
                        <a:lnTo>
                          <a:pt x="33" y="314"/>
                        </a:lnTo>
                        <a:lnTo>
                          <a:pt x="26" y="314"/>
                        </a:lnTo>
                        <a:lnTo>
                          <a:pt x="24" y="319"/>
                        </a:lnTo>
                        <a:lnTo>
                          <a:pt x="22" y="323"/>
                        </a:lnTo>
                        <a:lnTo>
                          <a:pt x="19" y="328"/>
                        </a:lnTo>
                        <a:lnTo>
                          <a:pt x="17" y="333"/>
                        </a:lnTo>
                        <a:lnTo>
                          <a:pt x="15" y="333"/>
                        </a:lnTo>
                        <a:lnTo>
                          <a:pt x="12" y="333"/>
                        </a:lnTo>
                        <a:lnTo>
                          <a:pt x="10" y="333"/>
                        </a:lnTo>
                        <a:lnTo>
                          <a:pt x="7" y="333"/>
                        </a:lnTo>
                        <a:lnTo>
                          <a:pt x="7" y="335"/>
                        </a:lnTo>
                        <a:lnTo>
                          <a:pt x="7" y="340"/>
                        </a:lnTo>
                        <a:lnTo>
                          <a:pt x="12" y="342"/>
                        </a:lnTo>
                        <a:lnTo>
                          <a:pt x="15" y="345"/>
                        </a:lnTo>
                        <a:lnTo>
                          <a:pt x="17" y="340"/>
                        </a:lnTo>
                        <a:lnTo>
                          <a:pt x="22" y="340"/>
                        </a:lnTo>
                        <a:lnTo>
                          <a:pt x="24" y="342"/>
                        </a:lnTo>
                        <a:lnTo>
                          <a:pt x="24" y="345"/>
                        </a:lnTo>
                        <a:lnTo>
                          <a:pt x="24" y="347"/>
                        </a:lnTo>
                        <a:lnTo>
                          <a:pt x="22" y="347"/>
                        </a:lnTo>
                        <a:lnTo>
                          <a:pt x="22" y="349"/>
                        </a:lnTo>
                        <a:lnTo>
                          <a:pt x="19" y="352"/>
                        </a:lnTo>
                        <a:lnTo>
                          <a:pt x="17" y="354"/>
                        </a:lnTo>
                        <a:lnTo>
                          <a:pt x="15" y="354"/>
                        </a:lnTo>
                        <a:lnTo>
                          <a:pt x="15" y="359"/>
                        </a:lnTo>
                        <a:lnTo>
                          <a:pt x="15" y="363"/>
                        </a:lnTo>
                        <a:lnTo>
                          <a:pt x="19" y="363"/>
                        </a:lnTo>
                        <a:lnTo>
                          <a:pt x="22" y="371"/>
                        </a:lnTo>
                        <a:lnTo>
                          <a:pt x="24" y="371"/>
                        </a:lnTo>
                        <a:lnTo>
                          <a:pt x="26" y="371"/>
                        </a:lnTo>
                        <a:lnTo>
                          <a:pt x="29" y="371"/>
                        </a:lnTo>
                        <a:lnTo>
                          <a:pt x="31" y="371"/>
                        </a:lnTo>
                        <a:lnTo>
                          <a:pt x="33" y="368"/>
                        </a:lnTo>
                        <a:lnTo>
                          <a:pt x="36" y="368"/>
                        </a:lnTo>
                        <a:lnTo>
                          <a:pt x="36" y="373"/>
                        </a:lnTo>
                        <a:lnTo>
                          <a:pt x="36" y="375"/>
                        </a:lnTo>
                        <a:lnTo>
                          <a:pt x="38" y="375"/>
                        </a:lnTo>
                        <a:lnTo>
                          <a:pt x="43" y="375"/>
                        </a:lnTo>
                        <a:lnTo>
                          <a:pt x="48" y="373"/>
                        </a:lnTo>
                        <a:lnTo>
                          <a:pt x="52" y="373"/>
                        </a:lnTo>
                        <a:lnTo>
                          <a:pt x="62" y="368"/>
                        </a:lnTo>
                        <a:lnTo>
                          <a:pt x="69" y="363"/>
                        </a:lnTo>
                        <a:lnTo>
                          <a:pt x="71" y="361"/>
                        </a:lnTo>
                        <a:lnTo>
                          <a:pt x="74" y="356"/>
                        </a:lnTo>
                        <a:lnTo>
                          <a:pt x="78" y="356"/>
                        </a:lnTo>
                        <a:lnTo>
                          <a:pt x="83" y="356"/>
                        </a:lnTo>
                        <a:lnTo>
                          <a:pt x="85" y="356"/>
                        </a:lnTo>
                        <a:lnTo>
                          <a:pt x="88" y="354"/>
                        </a:lnTo>
                        <a:lnTo>
                          <a:pt x="90" y="354"/>
                        </a:lnTo>
                        <a:lnTo>
                          <a:pt x="93" y="352"/>
                        </a:lnTo>
                        <a:lnTo>
                          <a:pt x="100" y="347"/>
                        </a:lnTo>
                        <a:lnTo>
                          <a:pt x="104" y="345"/>
                        </a:lnTo>
                        <a:lnTo>
                          <a:pt x="104" y="347"/>
                        </a:lnTo>
                        <a:lnTo>
                          <a:pt x="104" y="349"/>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0" name="Freeform 2088">
                    <a:extLst>
                      <a:ext uri="{FF2B5EF4-FFF2-40B4-BE49-F238E27FC236}">
                        <a16:creationId xmlns:a16="http://schemas.microsoft.com/office/drawing/2014/main" id="{D3D6DC0A-C640-A254-2669-38066EC392E2}"/>
                      </a:ext>
                    </a:extLst>
                  </p:cNvPr>
                  <p:cNvSpPr>
                    <a:spLocks/>
                  </p:cNvSpPr>
                  <p:nvPr/>
                </p:nvSpPr>
                <p:spPr bwMode="auto">
                  <a:xfrm>
                    <a:off x="4665773" y="995720"/>
                    <a:ext cx="7938" cy="7938"/>
                  </a:xfrm>
                  <a:custGeom>
                    <a:avLst/>
                    <a:gdLst>
                      <a:gd name="T0" fmla="*/ 0 w 5"/>
                      <a:gd name="T1" fmla="*/ 0 h 5"/>
                      <a:gd name="T2" fmla="*/ 0 w 5"/>
                      <a:gd name="T3" fmla="*/ 7938 h 5"/>
                      <a:gd name="T4" fmla="*/ 4763 w 5"/>
                      <a:gd name="T5" fmla="*/ 7938 h 5"/>
                      <a:gd name="T6" fmla="*/ 7938 w 5"/>
                      <a:gd name="T7" fmla="*/ 7938 h 5"/>
                      <a:gd name="T8" fmla="*/ 7938 w 5"/>
                      <a:gd name="T9" fmla="*/ 7938 h 5"/>
                      <a:gd name="T10" fmla="*/ 7938 w 5"/>
                      <a:gd name="T11" fmla="*/ 7938 h 5"/>
                      <a:gd name="T12" fmla="*/ 7938 w 5"/>
                      <a:gd name="T13" fmla="*/ 3175 h 5"/>
                      <a:gd name="T14" fmla="*/ 7938 w 5"/>
                      <a:gd name="T15" fmla="*/ 3175 h 5"/>
                      <a:gd name="T16" fmla="*/ 7938 w 5"/>
                      <a:gd name="T17" fmla="*/ 3175 h 5"/>
                      <a:gd name="T18" fmla="*/ 4763 w 5"/>
                      <a:gd name="T19" fmla="*/ 0 h 5"/>
                      <a:gd name="T20" fmla="*/ 4763 w 5"/>
                      <a:gd name="T21" fmla="*/ 0 h 5"/>
                      <a:gd name="T22" fmla="*/ 0 w 5"/>
                      <a:gd name="T23" fmla="*/ 0 h 5"/>
                      <a:gd name="T24" fmla="*/ 0 w 5"/>
                      <a:gd name="T25" fmla="*/ 0 h 5"/>
                      <a:gd name="T26" fmla="*/ 0 w 5"/>
                      <a:gd name="T27" fmla="*/ 0 h 5"/>
                      <a:gd name="T28" fmla="*/ 0 w 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5"/>
                      <a:gd name="T47" fmla="*/ 5 w 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5">
                        <a:moveTo>
                          <a:pt x="0" y="0"/>
                        </a:moveTo>
                        <a:lnTo>
                          <a:pt x="0" y="5"/>
                        </a:lnTo>
                        <a:lnTo>
                          <a:pt x="3" y="5"/>
                        </a:lnTo>
                        <a:lnTo>
                          <a:pt x="5" y="5"/>
                        </a:lnTo>
                        <a:lnTo>
                          <a:pt x="5" y="2"/>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1" name="Freeform 2089">
                    <a:extLst>
                      <a:ext uri="{FF2B5EF4-FFF2-40B4-BE49-F238E27FC236}">
                        <a16:creationId xmlns:a16="http://schemas.microsoft.com/office/drawing/2014/main" id="{966D524E-BFD7-8FC8-B115-1404C84C3024}"/>
                      </a:ext>
                    </a:extLst>
                  </p:cNvPr>
                  <p:cNvSpPr>
                    <a:spLocks/>
                  </p:cNvSpPr>
                  <p:nvPr/>
                </p:nvSpPr>
                <p:spPr bwMode="auto">
                  <a:xfrm>
                    <a:off x="4748323" y="990958"/>
                    <a:ext cx="15875" cy="7938"/>
                  </a:xfrm>
                  <a:custGeom>
                    <a:avLst/>
                    <a:gdLst>
                      <a:gd name="T0" fmla="*/ 12700 w 10"/>
                      <a:gd name="T1" fmla="*/ 0 h 5"/>
                      <a:gd name="T2" fmla="*/ 12700 w 10"/>
                      <a:gd name="T3" fmla="*/ 0 h 5"/>
                      <a:gd name="T4" fmla="*/ 15875 w 10"/>
                      <a:gd name="T5" fmla="*/ 0 h 5"/>
                      <a:gd name="T6" fmla="*/ 15875 w 10"/>
                      <a:gd name="T7" fmla="*/ 0 h 5"/>
                      <a:gd name="T8" fmla="*/ 15875 w 10"/>
                      <a:gd name="T9" fmla="*/ 0 h 5"/>
                      <a:gd name="T10" fmla="*/ 15875 w 10"/>
                      <a:gd name="T11" fmla="*/ 4763 h 5"/>
                      <a:gd name="T12" fmla="*/ 15875 w 10"/>
                      <a:gd name="T13" fmla="*/ 7938 h 5"/>
                      <a:gd name="T14" fmla="*/ 7938 w 10"/>
                      <a:gd name="T15" fmla="*/ 7938 h 5"/>
                      <a:gd name="T16" fmla="*/ 4763 w 10"/>
                      <a:gd name="T17" fmla="*/ 7938 h 5"/>
                      <a:gd name="T18" fmla="*/ 0 w 10"/>
                      <a:gd name="T19" fmla="*/ 4763 h 5"/>
                      <a:gd name="T20" fmla="*/ 0 w 10"/>
                      <a:gd name="T21" fmla="*/ 4763 h 5"/>
                      <a:gd name="T22" fmla="*/ 0 w 10"/>
                      <a:gd name="T23" fmla="*/ 4763 h 5"/>
                      <a:gd name="T24" fmla="*/ 4763 w 10"/>
                      <a:gd name="T25" fmla="*/ 0 h 5"/>
                      <a:gd name="T26" fmla="*/ 7938 w 10"/>
                      <a:gd name="T27" fmla="*/ 0 h 5"/>
                      <a:gd name="T28" fmla="*/ 12700 w 10"/>
                      <a:gd name="T29" fmla="*/ 0 h 5"/>
                      <a:gd name="T30" fmla="*/ 12700 w 10"/>
                      <a:gd name="T31" fmla="*/ 0 h 5"/>
                      <a:gd name="T32" fmla="*/ 12700 w 10"/>
                      <a:gd name="T33" fmla="*/ 0 h 5"/>
                      <a:gd name="T34" fmla="*/ 12700 w 10"/>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5"/>
                      <a:gd name="T56" fmla="*/ 10 w 10"/>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5">
                        <a:moveTo>
                          <a:pt x="8" y="0"/>
                        </a:moveTo>
                        <a:lnTo>
                          <a:pt x="8" y="0"/>
                        </a:lnTo>
                        <a:lnTo>
                          <a:pt x="10" y="0"/>
                        </a:lnTo>
                        <a:lnTo>
                          <a:pt x="10" y="3"/>
                        </a:lnTo>
                        <a:lnTo>
                          <a:pt x="10" y="5"/>
                        </a:lnTo>
                        <a:lnTo>
                          <a:pt x="5" y="5"/>
                        </a:lnTo>
                        <a:lnTo>
                          <a:pt x="3" y="5"/>
                        </a:lnTo>
                        <a:lnTo>
                          <a:pt x="0" y="3"/>
                        </a:lnTo>
                        <a:lnTo>
                          <a:pt x="3" y="0"/>
                        </a:lnTo>
                        <a:lnTo>
                          <a:pt x="5" y="0"/>
                        </a:lnTo>
                        <a:lnTo>
                          <a:pt x="8"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2" name="Freeform 2090">
                    <a:extLst>
                      <a:ext uri="{FF2B5EF4-FFF2-40B4-BE49-F238E27FC236}">
                        <a16:creationId xmlns:a16="http://schemas.microsoft.com/office/drawing/2014/main" id="{2BF293E8-D9E6-40C2-E70F-28360B525C4A}"/>
                      </a:ext>
                    </a:extLst>
                  </p:cNvPr>
                  <p:cNvSpPr>
                    <a:spLocks/>
                  </p:cNvSpPr>
                  <p:nvPr/>
                </p:nvSpPr>
                <p:spPr bwMode="auto">
                  <a:xfrm>
                    <a:off x="4684823" y="979845"/>
                    <a:ext cx="15875" cy="15875"/>
                  </a:xfrm>
                  <a:custGeom>
                    <a:avLst/>
                    <a:gdLst>
                      <a:gd name="T0" fmla="*/ 7938 w 10"/>
                      <a:gd name="T1" fmla="*/ 0 h 10"/>
                      <a:gd name="T2" fmla="*/ 4763 w 10"/>
                      <a:gd name="T3" fmla="*/ 4763 h 10"/>
                      <a:gd name="T4" fmla="*/ 0 w 10"/>
                      <a:gd name="T5" fmla="*/ 7938 h 10"/>
                      <a:gd name="T6" fmla="*/ 0 w 10"/>
                      <a:gd name="T7" fmla="*/ 11113 h 10"/>
                      <a:gd name="T8" fmla="*/ 0 w 10"/>
                      <a:gd name="T9" fmla="*/ 11113 h 10"/>
                      <a:gd name="T10" fmla="*/ 0 w 10"/>
                      <a:gd name="T11" fmla="*/ 15875 h 10"/>
                      <a:gd name="T12" fmla="*/ 0 w 10"/>
                      <a:gd name="T13" fmla="*/ 15875 h 10"/>
                      <a:gd name="T14" fmla="*/ 0 w 10"/>
                      <a:gd name="T15" fmla="*/ 15875 h 10"/>
                      <a:gd name="T16" fmla="*/ 0 w 10"/>
                      <a:gd name="T17" fmla="*/ 15875 h 10"/>
                      <a:gd name="T18" fmla="*/ 7938 w 10"/>
                      <a:gd name="T19" fmla="*/ 11113 h 10"/>
                      <a:gd name="T20" fmla="*/ 11113 w 10"/>
                      <a:gd name="T21" fmla="*/ 11113 h 10"/>
                      <a:gd name="T22" fmla="*/ 11113 w 10"/>
                      <a:gd name="T23" fmla="*/ 7938 h 10"/>
                      <a:gd name="T24" fmla="*/ 15875 w 10"/>
                      <a:gd name="T25" fmla="*/ 4763 h 10"/>
                      <a:gd name="T26" fmla="*/ 11113 w 10"/>
                      <a:gd name="T27" fmla="*/ 0 h 10"/>
                      <a:gd name="T28" fmla="*/ 11113 w 10"/>
                      <a:gd name="T29" fmla="*/ 0 h 10"/>
                      <a:gd name="T30" fmla="*/ 11113 w 10"/>
                      <a:gd name="T31" fmla="*/ 0 h 10"/>
                      <a:gd name="T32" fmla="*/ 7938 w 10"/>
                      <a:gd name="T33" fmla="*/ 0 h 10"/>
                      <a:gd name="T34" fmla="*/ 7938 w 10"/>
                      <a:gd name="T35" fmla="*/ 0 h 10"/>
                      <a:gd name="T36" fmla="*/ 7938 w 10"/>
                      <a:gd name="T37" fmla="*/ 0 h 10"/>
                      <a:gd name="T38" fmla="*/ 7938 w 10"/>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0"/>
                      <a:gd name="T62" fmla="*/ 10 w 1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0">
                        <a:moveTo>
                          <a:pt x="5" y="0"/>
                        </a:moveTo>
                        <a:lnTo>
                          <a:pt x="3" y="3"/>
                        </a:lnTo>
                        <a:lnTo>
                          <a:pt x="0" y="5"/>
                        </a:lnTo>
                        <a:lnTo>
                          <a:pt x="0" y="7"/>
                        </a:lnTo>
                        <a:lnTo>
                          <a:pt x="0" y="10"/>
                        </a:lnTo>
                        <a:lnTo>
                          <a:pt x="5" y="7"/>
                        </a:lnTo>
                        <a:lnTo>
                          <a:pt x="7" y="7"/>
                        </a:lnTo>
                        <a:lnTo>
                          <a:pt x="7" y="5"/>
                        </a:lnTo>
                        <a:lnTo>
                          <a:pt x="10" y="3"/>
                        </a:lnTo>
                        <a:lnTo>
                          <a:pt x="7" y="0"/>
                        </a:lnTo>
                        <a:lnTo>
                          <a:pt x="5"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3" name="Freeform 2091">
                    <a:extLst>
                      <a:ext uri="{FF2B5EF4-FFF2-40B4-BE49-F238E27FC236}">
                        <a16:creationId xmlns:a16="http://schemas.microsoft.com/office/drawing/2014/main" id="{C6A170DA-0FFD-9AC5-5EAC-E4B2FC0D892F}"/>
                      </a:ext>
                    </a:extLst>
                  </p:cNvPr>
                  <p:cNvSpPr>
                    <a:spLocks/>
                  </p:cNvSpPr>
                  <p:nvPr/>
                </p:nvSpPr>
                <p:spPr bwMode="auto">
                  <a:xfrm>
                    <a:off x="4700698" y="957620"/>
                    <a:ext cx="11113" cy="11113"/>
                  </a:xfrm>
                  <a:custGeom>
                    <a:avLst/>
                    <a:gdLst>
                      <a:gd name="T0" fmla="*/ 3175 w 7"/>
                      <a:gd name="T1" fmla="*/ 0 h 7"/>
                      <a:gd name="T2" fmla="*/ 0 w 7"/>
                      <a:gd name="T3" fmla="*/ 4763 h 7"/>
                      <a:gd name="T4" fmla="*/ 0 w 7"/>
                      <a:gd name="T5" fmla="*/ 4763 h 7"/>
                      <a:gd name="T6" fmla="*/ 0 w 7"/>
                      <a:gd name="T7" fmla="*/ 4763 h 7"/>
                      <a:gd name="T8" fmla="*/ 0 w 7"/>
                      <a:gd name="T9" fmla="*/ 7938 h 7"/>
                      <a:gd name="T10" fmla="*/ 3175 w 7"/>
                      <a:gd name="T11" fmla="*/ 11113 h 7"/>
                      <a:gd name="T12" fmla="*/ 6350 w 7"/>
                      <a:gd name="T13" fmla="*/ 11113 h 7"/>
                      <a:gd name="T14" fmla="*/ 6350 w 7"/>
                      <a:gd name="T15" fmla="*/ 11113 h 7"/>
                      <a:gd name="T16" fmla="*/ 6350 w 7"/>
                      <a:gd name="T17" fmla="*/ 4763 h 7"/>
                      <a:gd name="T18" fmla="*/ 11113 w 7"/>
                      <a:gd name="T19" fmla="*/ 4763 h 7"/>
                      <a:gd name="T20" fmla="*/ 6350 w 7"/>
                      <a:gd name="T21" fmla="*/ 0 h 7"/>
                      <a:gd name="T22" fmla="*/ 6350 w 7"/>
                      <a:gd name="T23" fmla="*/ 0 h 7"/>
                      <a:gd name="T24" fmla="*/ 6350 w 7"/>
                      <a:gd name="T25" fmla="*/ 0 h 7"/>
                      <a:gd name="T26" fmla="*/ 3175 w 7"/>
                      <a:gd name="T27" fmla="*/ 0 h 7"/>
                      <a:gd name="T28" fmla="*/ 3175 w 7"/>
                      <a:gd name="T29" fmla="*/ 0 h 7"/>
                      <a:gd name="T30" fmla="*/ 3175 w 7"/>
                      <a:gd name="T31" fmla="*/ 0 h 7"/>
                      <a:gd name="T32" fmla="*/ 3175 w 7"/>
                      <a:gd name="T33" fmla="*/ 0 h 7"/>
                      <a:gd name="T34" fmla="*/ 3175 w 7"/>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7"/>
                      <a:gd name="T56" fmla="*/ 7 w 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7">
                        <a:moveTo>
                          <a:pt x="2" y="0"/>
                        </a:moveTo>
                        <a:lnTo>
                          <a:pt x="0" y="3"/>
                        </a:lnTo>
                        <a:lnTo>
                          <a:pt x="0" y="5"/>
                        </a:lnTo>
                        <a:lnTo>
                          <a:pt x="2" y="7"/>
                        </a:lnTo>
                        <a:lnTo>
                          <a:pt x="4" y="7"/>
                        </a:lnTo>
                        <a:lnTo>
                          <a:pt x="4" y="3"/>
                        </a:lnTo>
                        <a:lnTo>
                          <a:pt x="7" y="3"/>
                        </a:lnTo>
                        <a:lnTo>
                          <a:pt x="4"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4" name="Freeform 2092">
                    <a:extLst>
                      <a:ext uri="{FF2B5EF4-FFF2-40B4-BE49-F238E27FC236}">
                        <a16:creationId xmlns:a16="http://schemas.microsoft.com/office/drawing/2014/main" id="{E119C738-0558-A762-1BC0-FE22A0A21647}"/>
                      </a:ext>
                    </a:extLst>
                  </p:cNvPr>
                  <p:cNvSpPr>
                    <a:spLocks/>
                  </p:cNvSpPr>
                  <p:nvPr/>
                </p:nvSpPr>
                <p:spPr bwMode="auto">
                  <a:xfrm>
                    <a:off x="4707048" y="954445"/>
                    <a:ext cx="38100" cy="41275"/>
                  </a:xfrm>
                  <a:custGeom>
                    <a:avLst/>
                    <a:gdLst>
                      <a:gd name="T0" fmla="*/ 15875 w 24"/>
                      <a:gd name="T1" fmla="*/ 0 h 26"/>
                      <a:gd name="T2" fmla="*/ 12700 w 24"/>
                      <a:gd name="T3" fmla="*/ 7938 h 26"/>
                      <a:gd name="T4" fmla="*/ 12700 w 24"/>
                      <a:gd name="T5" fmla="*/ 11113 h 26"/>
                      <a:gd name="T6" fmla="*/ 7938 w 24"/>
                      <a:gd name="T7" fmla="*/ 14288 h 26"/>
                      <a:gd name="T8" fmla="*/ 7938 w 24"/>
                      <a:gd name="T9" fmla="*/ 22225 h 26"/>
                      <a:gd name="T10" fmla="*/ 0 w 24"/>
                      <a:gd name="T11" fmla="*/ 22225 h 26"/>
                      <a:gd name="T12" fmla="*/ 0 w 24"/>
                      <a:gd name="T13" fmla="*/ 22225 h 26"/>
                      <a:gd name="T14" fmla="*/ 4763 w 24"/>
                      <a:gd name="T15" fmla="*/ 30163 h 26"/>
                      <a:gd name="T16" fmla="*/ 4763 w 24"/>
                      <a:gd name="T17" fmla="*/ 36513 h 26"/>
                      <a:gd name="T18" fmla="*/ 7938 w 24"/>
                      <a:gd name="T19" fmla="*/ 41275 h 26"/>
                      <a:gd name="T20" fmla="*/ 12700 w 24"/>
                      <a:gd name="T21" fmla="*/ 36513 h 26"/>
                      <a:gd name="T22" fmla="*/ 23813 w 24"/>
                      <a:gd name="T23" fmla="*/ 30163 h 26"/>
                      <a:gd name="T24" fmla="*/ 26988 w 24"/>
                      <a:gd name="T25" fmla="*/ 30163 h 26"/>
                      <a:gd name="T26" fmla="*/ 30163 w 24"/>
                      <a:gd name="T27" fmla="*/ 25400 h 26"/>
                      <a:gd name="T28" fmla="*/ 30163 w 24"/>
                      <a:gd name="T29" fmla="*/ 22225 h 26"/>
                      <a:gd name="T30" fmla="*/ 34925 w 24"/>
                      <a:gd name="T31" fmla="*/ 22225 h 26"/>
                      <a:gd name="T32" fmla="*/ 34925 w 24"/>
                      <a:gd name="T33" fmla="*/ 11113 h 26"/>
                      <a:gd name="T34" fmla="*/ 34925 w 24"/>
                      <a:gd name="T35" fmla="*/ 11113 h 26"/>
                      <a:gd name="T36" fmla="*/ 38100 w 24"/>
                      <a:gd name="T37" fmla="*/ 7938 h 26"/>
                      <a:gd name="T38" fmla="*/ 38100 w 24"/>
                      <a:gd name="T39" fmla="*/ 7938 h 26"/>
                      <a:gd name="T40" fmla="*/ 38100 w 24"/>
                      <a:gd name="T41" fmla="*/ 7938 h 26"/>
                      <a:gd name="T42" fmla="*/ 38100 w 24"/>
                      <a:gd name="T43" fmla="*/ 7938 h 26"/>
                      <a:gd name="T44" fmla="*/ 34925 w 24"/>
                      <a:gd name="T45" fmla="*/ 7938 h 26"/>
                      <a:gd name="T46" fmla="*/ 23813 w 24"/>
                      <a:gd name="T47" fmla="*/ 11113 h 26"/>
                      <a:gd name="T48" fmla="*/ 19050 w 24"/>
                      <a:gd name="T49" fmla="*/ 11113 h 26"/>
                      <a:gd name="T50" fmla="*/ 19050 w 24"/>
                      <a:gd name="T51" fmla="*/ 7938 h 26"/>
                      <a:gd name="T52" fmla="*/ 19050 w 24"/>
                      <a:gd name="T53" fmla="*/ 3175 h 26"/>
                      <a:gd name="T54" fmla="*/ 19050 w 24"/>
                      <a:gd name="T55" fmla="*/ 3175 h 26"/>
                      <a:gd name="T56" fmla="*/ 19050 w 24"/>
                      <a:gd name="T57" fmla="*/ 3175 h 26"/>
                      <a:gd name="T58" fmla="*/ 15875 w 24"/>
                      <a:gd name="T59" fmla="*/ 0 h 26"/>
                      <a:gd name="T60" fmla="*/ 15875 w 24"/>
                      <a:gd name="T61" fmla="*/ 0 h 26"/>
                      <a:gd name="T62" fmla="*/ 15875 w 24"/>
                      <a:gd name="T63" fmla="*/ 0 h 26"/>
                      <a:gd name="T64" fmla="*/ 15875 w 24"/>
                      <a:gd name="T65" fmla="*/ 0 h 26"/>
                      <a:gd name="T66" fmla="*/ 15875 w 24"/>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
                      <a:gd name="T103" fmla="*/ 0 h 26"/>
                      <a:gd name="T104" fmla="*/ 24 w 24"/>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 h="26">
                        <a:moveTo>
                          <a:pt x="10" y="0"/>
                        </a:moveTo>
                        <a:lnTo>
                          <a:pt x="8" y="5"/>
                        </a:lnTo>
                        <a:lnTo>
                          <a:pt x="8" y="7"/>
                        </a:lnTo>
                        <a:lnTo>
                          <a:pt x="5" y="9"/>
                        </a:lnTo>
                        <a:lnTo>
                          <a:pt x="5" y="14"/>
                        </a:lnTo>
                        <a:lnTo>
                          <a:pt x="0" y="14"/>
                        </a:lnTo>
                        <a:lnTo>
                          <a:pt x="3" y="19"/>
                        </a:lnTo>
                        <a:lnTo>
                          <a:pt x="3" y="23"/>
                        </a:lnTo>
                        <a:lnTo>
                          <a:pt x="5" y="26"/>
                        </a:lnTo>
                        <a:lnTo>
                          <a:pt x="8" y="23"/>
                        </a:lnTo>
                        <a:lnTo>
                          <a:pt x="15" y="19"/>
                        </a:lnTo>
                        <a:lnTo>
                          <a:pt x="17" y="19"/>
                        </a:lnTo>
                        <a:lnTo>
                          <a:pt x="19" y="16"/>
                        </a:lnTo>
                        <a:lnTo>
                          <a:pt x="19" y="14"/>
                        </a:lnTo>
                        <a:lnTo>
                          <a:pt x="22" y="14"/>
                        </a:lnTo>
                        <a:lnTo>
                          <a:pt x="22" y="7"/>
                        </a:lnTo>
                        <a:lnTo>
                          <a:pt x="24" y="5"/>
                        </a:lnTo>
                        <a:lnTo>
                          <a:pt x="22" y="5"/>
                        </a:lnTo>
                        <a:lnTo>
                          <a:pt x="15" y="7"/>
                        </a:lnTo>
                        <a:lnTo>
                          <a:pt x="12" y="7"/>
                        </a:lnTo>
                        <a:lnTo>
                          <a:pt x="12" y="5"/>
                        </a:lnTo>
                        <a:lnTo>
                          <a:pt x="12" y="2"/>
                        </a:lnTo>
                        <a:lnTo>
                          <a:pt x="1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5" name="Freeform 2093">
                    <a:extLst>
                      <a:ext uri="{FF2B5EF4-FFF2-40B4-BE49-F238E27FC236}">
                        <a16:creationId xmlns:a16="http://schemas.microsoft.com/office/drawing/2014/main" id="{87BAAA90-4EF2-15BD-EE4A-E90AD0C86A70}"/>
                      </a:ext>
                    </a:extLst>
                  </p:cNvPr>
                  <p:cNvSpPr>
                    <a:spLocks/>
                  </p:cNvSpPr>
                  <p:nvPr/>
                </p:nvSpPr>
                <p:spPr bwMode="auto">
                  <a:xfrm>
                    <a:off x="4737210" y="938570"/>
                    <a:ext cx="7938" cy="12700"/>
                  </a:xfrm>
                  <a:custGeom>
                    <a:avLst/>
                    <a:gdLst>
                      <a:gd name="T0" fmla="*/ 4763 w 5"/>
                      <a:gd name="T1" fmla="*/ 0 h 8"/>
                      <a:gd name="T2" fmla="*/ 0 w 5"/>
                      <a:gd name="T3" fmla="*/ 4763 h 8"/>
                      <a:gd name="T4" fmla="*/ 0 w 5"/>
                      <a:gd name="T5" fmla="*/ 7938 h 8"/>
                      <a:gd name="T6" fmla="*/ 0 w 5"/>
                      <a:gd name="T7" fmla="*/ 7938 h 8"/>
                      <a:gd name="T8" fmla="*/ 0 w 5"/>
                      <a:gd name="T9" fmla="*/ 12700 h 8"/>
                      <a:gd name="T10" fmla="*/ 0 w 5"/>
                      <a:gd name="T11" fmla="*/ 12700 h 8"/>
                      <a:gd name="T12" fmla="*/ 4763 w 5"/>
                      <a:gd name="T13" fmla="*/ 7938 h 8"/>
                      <a:gd name="T14" fmla="*/ 4763 w 5"/>
                      <a:gd name="T15" fmla="*/ 7938 h 8"/>
                      <a:gd name="T16" fmla="*/ 7938 w 5"/>
                      <a:gd name="T17" fmla="*/ 4763 h 8"/>
                      <a:gd name="T18" fmla="*/ 7938 w 5"/>
                      <a:gd name="T19" fmla="*/ 4763 h 8"/>
                      <a:gd name="T20" fmla="*/ 7938 w 5"/>
                      <a:gd name="T21" fmla="*/ 0 h 8"/>
                      <a:gd name="T22" fmla="*/ 4763 w 5"/>
                      <a:gd name="T23" fmla="*/ 0 h 8"/>
                      <a:gd name="T24" fmla="*/ 4763 w 5"/>
                      <a:gd name="T25" fmla="*/ 0 h 8"/>
                      <a:gd name="T26" fmla="*/ 4763 w 5"/>
                      <a:gd name="T27" fmla="*/ 0 h 8"/>
                      <a:gd name="T28" fmla="*/ 4763 w 5"/>
                      <a:gd name="T29" fmla="*/ 0 h 8"/>
                      <a:gd name="T30" fmla="*/ 4763 w 5"/>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8"/>
                      <a:gd name="T50" fmla="*/ 5 w 5"/>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8">
                        <a:moveTo>
                          <a:pt x="3" y="0"/>
                        </a:moveTo>
                        <a:lnTo>
                          <a:pt x="0" y="3"/>
                        </a:lnTo>
                        <a:lnTo>
                          <a:pt x="0" y="5"/>
                        </a:lnTo>
                        <a:lnTo>
                          <a:pt x="0" y="8"/>
                        </a:lnTo>
                        <a:lnTo>
                          <a:pt x="3" y="5"/>
                        </a:lnTo>
                        <a:lnTo>
                          <a:pt x="5" y="3"/>
                        </a:lnTo>
                        <a:lnTo>
                          <a:pt x="5" y="0"/>
                        </a:lnTo>
                        <a:lnTo>
                          <a:pt x="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6" name="Freeform 2094">
                    <a:extLst>
                      <a:ext uri="{FF2B5EF4-FFF2-40B4-BE49-F238E27FC236}">
                        <a16:creationId xmlns:a16="http://schemas.microsoft.com/office/drawing/2014/main" id="{AE65E79F-5178-D7D4-0352-D8EDF7EE2B95}"/>
                      </a:ext>
                    </a:extLst>
                  </p:cNvPr>
                  <p:cNvSpPr>
                    <a:spLocks/>
                  </p:cNvSpPr>
                  <p:nvPr/>
                </p:nvSpPr>
                <p:spPr bwMode="auto">
                  <a:xfrm>
                    <a:off x="4778485" y="905233"/>
                    <a:ext cx="15875" cy="11113"/>
                  </a:xfrm>
                  <a:custGeom>
                    <a:avLst/>
                    <a:gdLst>
                      <a:gd name="T0" fmla="*/ 4763 w 10"/>
                      <a:gd name="T1" fmla="*/ 0 h 7"/>
                      <a:gd name="T2" fmla="*/ 4763 w 10"/>
                      <a:gd name="T3" fmla="*/ 7938 h 7"/>
                      <a:gd name="T4" fmla="*/ 0 w 10"/>
                      <a:gd name="T5" fmla="*/ 11113 h 7"/>
                      <a:gd name="T6" fmla="*/ 4763 w 10"/>
                      <a:gd name="T7" fmla="*/ 11113 h 7"/>
                      <a:gd name="T8" fmla="*/ 7938 w 10"/>
                      <a:gd name="T9" fmla="*/ 11113 h 7"/>
                      <a:gd name="T10" fmla="*/ 11113 w 10"/>
                      <a:gd name="T11" fmla="*/ 11113 h 7"/>
                      <a:gd name="T12" fmla="*/ 15875 w 10"/>
                      <a:gd name="T13" fmla="*/ 11113 h 7"/>
                      <a:gd name="T14" fmla="*/ 15875 w 10"/>
                      <a:gd name="T15" fmla="*/ 11113 h 7"/>
                      <a:gd name="T16" fmla="*/ 15875 w 10"/>
                      <a:gd name="T17" fmla="*/ 7938 h 7"/>
                      <a:gd name="T18" fmla="*/ 15875 w 10"/>
                      <a:gd name="T19" fmla="*/ 4763 h 7"/>
                      <a:gd name="T20" fmla="*/ 15875 w 10"/>
                      <a:gd name="T21" fmla="*/ 4763 h 7"/>
                      <a:gd name="T22" fmla="*/ 15875 w 10"/>
                      <a:gd name="T23" fmla="*/ 0 h 7"/>
                      <a:gd name="T24" fmla="*/ 15875 w 10"/>
                      <a:gd name="T25" fmla="*/ 0 h 7"/>
                      <a:gd name="T26" fmla="*/ 11113 w 10"/>
                      <a:gd name="T27" fmla="*/ 0 h 7"/>
                      <a:gd name="T28" fmla="*/ 11113 w 10"/>
                      <a:gd name="T29" fmla="*/ 0 h 7"/>
                      <a:gd name="T30" fmla="*/ 11113 w 10"/>
                      <a:gd name="T31" fmla="*/ 0 h 7"/>
                      <a:gd name="T32" fmla="*/ 4763 w 10"/>
                      <a:gd name="T33" fmla="*/ 0 h 7"/>
                      <a:gd name="T34" fmla="*/ 4763 w 10"/>
                      <a:gd name="T35" fmla="*/ 0 h 7"/>
                      <a:gd name="T36" fmla="*/ 4763 w 10"/>
                      <a:gd name="T37" fmla="*/ 0 h 7"/>
                      <a:gd name="T38" fmla="*/ 4763 w 10"/>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7"/>
                      <a:gd name="T62" fmla="*/ 10 w 10"/>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7">
                        <a:moveTo>
                          <a:pt x="3" y="0"/>
                        </a:moveTo>
                        <a:lnTo>
                          <a:pt x="3" y="5"/>
                        </a:lnTo>
                        <a:lnTo>
                          <a:pt x="0" y="7"/>
                        </a:lnTo>
                        <a:lnTo>
                          <a:pt x="3" y="7"/>
                        </a:lnTo>
                        <a:lnTo>
                          <a:pt x="5" y="7"/>
                        </a:lnTo>
                        <a:lnTo>
                          <a:pt x="7" y="7"/>
                        </a:lnTo>
                        <a:lnTo>
                          <a:pt x="10" y="7"/>
                        </a:lnTo>
                        <a:lnTo>
                          <a:pt x="10" y="5"/>
                        </a:lnTo>
                        <a:lnTo>
                          <a:pt x="10" y="3"/>
                        </a:lnTo>
                        <a:lnTo>
                          <a:pt x="10" y="0"/>
                        </a:lnTo>
                        <a:lnTo>
                          <a:pt x="7" y="0"/>
                        </a:lnTo>
                        <a:lnTo>
                          <a:pt x="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7" name="Freeform 2095">
                    <a:extLst>
                      <a:ext uri="{FF2B5EF4-FFF2-40B4-BE49-F238E27FC236}">
                        <a16:creationId xmlns:a16="http://schemas.microsoft.com/office/drawing/2014/main" id="{AD97BAF7-D211-C0E2-F0BB-55B97D863F75}"/>
                      </a:ext>
                    </a:extLst>
                  </p:cNvPr>
                  <p:cNvSpPr>
                    <a:spLocks/>
                  </p:cNvSpPr>
                  <p:nvPr/>
                </p:nvSpPr>
                <p:spPr bwMode="auto">
                  <a:xfrm>
                    <a:off x="4794360" y="890945"/>
                    <a:ext cx="14288" cy="14288"/>
                  </a:xfrm>
                  <a:custGeom>
                    <a:avLst/>
                    <a:gdLst>
                      <a:gd name="T0" fmla="*/ 0 w 9"/>
                      <a:gd name="T1" fmla="*/ 0 h 9"/>
                      <a:gd name="T2" fmla="*/ 3175 w 9"/>
                      <a:gd name="T3" fmla="*/ 6350 h 9"/>
                      <a:gd name="T4" fmla="*/ 3175 w 9"/>
                      <a:gd name="T5" fmla="*/ 14288 h 9"/>
                      <a:gd name="T6" fmla="*/ 7938 w 9"/>
                      <a:gd name="T7" fmla="*/ 14288 h 9"/>
                      <a:gd name="T8" fmla="*/ 7938 w 9"/>
                      <a:gd name="T9" fmla="*/ 14288 h 9"/>
                      <a:gd name="T10" fmla="*/ 11113 w 9"/>
                      <a:gd name="T11" fmla="*/ 14288 h 9"/>
                      <a:gd name="T12" fmla="*/ 11113 w 9"/>
                      <a:gd name="T13" fmla="*/ 14288 h 9"/>
                      <a:gd name="T14" fmla="*/ 11113 w 9"/>
                      <a:gd name="T15" fmla="*/ 14288 h 9"/>
                      <a:gd name="T16" fmla="*/ 11113 w 9"/>
                      <a:gd name="T17" fmla="*/ 14288 h 9"/>
                      <a:gd name="T18" fmla="*/ 14288 w 9"/>
                      <a:gd name="T19" fmla="*/ 11113 h 9"/>
                      <a:gd name="T20" fmla="*/ 14288 w 9"/>
                      <a:gd name="T21" fmla="*/ 11113 h 9"/>
                      <a:gd name="T22" fmla="*/ 14288 w 9"/>
                      <a:gd name="T23" fmla="*/ 6350 h 9"/>
                      <a:gd name="T24" fmla="*/ 11113 w 9"/>
                      <a:gd name="T25" fmla="*/ 6350 h 9"/>
                      <a:gd name="T26" fmla="*/ 11113 w 9"/>
                      <a:gd name="T27" fmla="*/ 6350 h 9"/>
                      <a:gd name="T28" fmla="*/ 11113 w 9"/>
                      <a:gd name="T29" fmla="*/ 3175 h 9"/>
                      <a:gd name="T30" fmla="*/ 11113 w 9"/>
                      <a:gd name="T31" fmla="*/ 3175 h 9"/>
                      <a:gd name="T32" fmla="*/ 7938 w 9"/>
                      <a:gd name="T33" fmla="*/ 0 h 9"/>
                      <a:gd name="T34" fmla="*/ 3175 w 9"/>
                      <a:gd name="T35" fmla="*/ 0 h 9"/>
                      <a:gd name="T36" fmla="*/ 0 w 9"/>
                      <a:gd name="T37" fmla="*/ 0 h 9"/>
                      <a:gd name="T38" fmla="*/ 0 w 9"/>
                      <a:gd name="T39" fmla="*/ 0 h 9"/>
                      <a:gd name="T40" fmla="*/ 0 w 9"/>
                      <a:gd name="T41" fmla="*/ 0 h 9"/>
                      <a:gd name="T42" fmla="*/ 0 w 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9"/>
                      <a:gd name="T68" fmla="*/ 9 w 9"/>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9">
                        <a:moveTo>
                          <a:pt x="0" y="0"/>
                        </a:moveTo>
                        <a:lnTo>
                          <a:pt x="2" y="4"/>
                        </a:lnTo>
                        <a:lnTo>
                          <a:pt x="2" y="9"/>
                        </a:lnTo>
                        <a:lnTo>
                          <a:pt x="5" y="9"/>
                        </a:lnTo>
                        <a:lnTo>
                          <a:pt x="7" y="9"/>
                        </a:lnTo>
                        <a:lnTo>
                          <a:pt x="9" y="7"/>
                        </a:lnTo>
                        <a:lnTo>
                          <a:pt x="9" y="4"/>
                        </a:lnTo>
                        <a:lnTo>
                          <a:pt x="7" y="4"/>
                        </a:lnTo>
                        <a:lnTo>
                          <a:pt x="7" y="2"/>
                        </a:lnTo>
                        <a:lnTo>
                          <a:pt x="5"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8" name="Freeform 2096">
                    <a:extLst>
                      <a:ext uri="{FF2B5EF4-FFF2-40B4-BE49-F238E27FC236}">
                        <a16:creationId xmlns:a16="http://schemas.microsoft.com/office/drawing/2014/main" id="{9462B6D9-1EF6-9FF9-DB54-14261444EECE}"/>
                      </a:ext>
                    </a:extLst>
                  </p:cNvPr>
                  <p:cNvSpPr>
                    <a:spLocks/>
                  </p:cNvSpPr>
                  <p:nvPr/>
                </p:nvSpPr>
                <p:spPr bwMode="auto">
                  <a:xfrm>
                    <a:off x="4835635" y="883008"/>
                    <a:ext cx="3175" cy="7938"/>
                  </a:xfrm>
                  <a:custGeom>
                    <a:avLst/>
                    <a:gdLst>
                      <a:gd name="T0" fmla="*/ 0 w 2"/>
                      <a:gd name="T1" fmla="*/ 0 h 5"/>
                      <a:gd name="T2" fmla="*/ 3175 w 2"/>
                      <a:gd name="T3" fmla="*/ 7938 h 5"/>
                      <a:gd name="T4" fmla="*/ 3175 w 2"/>
                      <a:gd name="T5" fmla="*/ 3175 h 5"/>
                      <a:gd name="T6" fmla="*/ 3175 w 2"/>
                      <a:gd name="T7" fmla="*/ 0 h 5"/>
                      <a:gd name="T8" fmla="*/ 3175 w 2"/>
                      <a:gd name="T9" fmla="*/ 0 h 5"/>
                      <a:gd name="T10" fmla="*/ 3175 w 2"/>
                      <a:gd name="T11" fmla="*/ 0 h 5"/>
                      <a:gd name="T12" fmla="*/ 0 w 2"/>
                      <a:gd name="T13" fmla="*/ 0 h 5"/>
                      <a:gd name="T14" fmla="*/ 0 w 2"/>
                      <a:gd name="T15" fmla="*/ 0 h 5"/>
                      <a:gd name="T16" fmla="*/ 0 w 2"/>
                      <a:gd name="T17" fmla="*/ 0 h 5"/>
                      <a:gd name="T18" fmla="*/ 0 w 2"/>
                      <a:gd name="T19" fmla="*/ 0 h 5"/>
                      <a:gd name="T20" fmla="*/ 0 w 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0"/>
                        </a:moveTo>
                        <a:lnTo>
                          <a:pt x="2" y="5"/>
                        </a:lnTo>
                        <a:lnTo>
                          <a:pt x="2"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79" name="Freeform 2097">
                    <a:extLst>
                      <a:ext uri="{FF2B5EF4-FFF2-40B4-BE49-F238E27FC236}">
                        <a16:creationId xmlns:a16="http://schemas.microsoft.com/office/drawing/2014/main" id="{C57C2251-191C-3E4B-3B5B-49DB2CB510CC}"/>
                      </a:ext>
                    </a:extLst>
                  </p:cNvPr>
                  <p:cNvSpPr>
                    <a:spLocks/>
                  </p:cNvSpPr>
                  <p:nvPr/>
                </p:nvSpPr>
                <p:spPr bwMode="auto">
                  <a:xfrm>
                    <a:off x="4813410" y="879833"/>
                    <a:ext cx="11113" cy="11113"/>
                  </a:xfrm>
                  <a:custGeom>
                    <a:avLst/>
                    <a:gdLst>
                      <a:gd name="T0" fmla="*/ 0 w 7"/>
                      <a:gd name="T1" fmla="*/ 0 h 7"/>
                      <a:gd name="T2" fmla="*/ 3175 w 7"/>
                      <a:gd name="T3" fmla="*/ 3175 h 7"/>
                      <a:gd name="T4" fmla="*/ 3175 w 7"/>
                      <a:gd name="T5" fmla="*/ 11113 h 7"/>
                      <a:gd name="T6" fmla="*/ 6350 w 7"/>
                      <a:gd name="T7" fmla="*/ 11113 h 7"/>
                      <a:gd name="T8" fmla="*/ 11113 w 7"/>
                      <a:gd name="T9" fmla="*/ 11113 h 7"/>
                      <a:gd name="T10" fmla="*/ 11113 w 7"/>
                      <a:gd name="T11" fmla="*/ 6350 h 7"/>
                      <a:gd name="T12" fmla="*/ 11113 w 7"/>
                      <a:gd name="T13" fmla="*/ 6350 h 7"/>
                      <a:gd name="T14" fmla="*/ 11113 w 7"/>
                      <a:gd name="T15" fmla="*/ 3175 h 7"/>
                      <a:gd name="T16" fmla="*/ 6350 w 7"/>
                      <a:gd name="T17" fmla="*/ 3175 h 7"/>
                      <a:gd name="T18" fmla="*/ 3175 w 7"/>
                      <a:gd name="T19" fmla="*/ 0 h 7"/>
                      <a:gd name="T20" fmla="*/ 0 w 7"/>
                      <a:gd name="T21" fmla="*/ 0 h 7"/>
                      <a:gd name="T22" fmla="*/ 0 w 7"/>
                      <a:gd name="T23" fmla="*/ 0 h 7"/>
                      <a:gd name="T24" fmla="*/ 0 w 7"/>
                      <a:gd name="T25" fmla="*/ 0 h 7"/>
                      <a:gd name="T26" fmla="*/ 0 w 7"/>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7"/>
                      <a:gd name="T44" fmla="*/ 7 w 7"/>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7">
                        <a:moveTo>
                          <a:pt x="0" y="0"/>
                        </a:moveTo>
                        <a:lnTo>
                          <a:pt x="2" y="2"/>
                        </a:lnTo>
                        <a:lnTo>
                          <a:pt x="2" y="7"/>
                        </a:lnTo>
                        <a:lnTo>
                          <a:pt x="4" y="7"/>
                        </a:lnTo>
                        <a:lnTo>
                          <a:pt x="7" y="7"/>
                        </a:lnTo>
                        <a:lnTo>
                          <a:pt x="7" y="4"/>
                        </a:lnTo>
                        <a:lnTo>
                          <a:pt x="7" y="2"/>
                        </a:lnTo>
                        <a:lnTo>
                          <a:pt x="4"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80" name="Freeform 2098">
                    <a:extLst>
                      <a:ext uri="{FF2B5EF4-FFF2-40B4-BE49-F238E27FC236}">
                        <a16:creationId xmlns:a16="http://schemas.microsoft.com/office/drawing/2014/main" id="{2C5C8988-68EE-68F6-6663-1020F63D0E42}"/>
                      </a:ext>
                    </a:extLst>
                  </p:cNvPr>
                  <p:cNvSpPr>
                    <a:spLocks/>
                  </p:cNvSpPr>
                  <p:nvPr/>
                </p:nvSpPr>
                <p:spPr bwMode="auto">
                  <a:xfrm>
                    <a:off x="5042010" y="875070"/>
                    <a:ext cx="6350" cy="15875"/>
                  </a:xfrm>
                  <a:custGeom>
                    <a:avLst/>
                    <a:gdLst>
                      <a:gd name="T0" fmla="*/ 3175 w 4"/>
                      <a:gd name="T1" fmla="*/ 0 h 10"/>
                      <a:gd name="T2" fmla="*/ 6350 w 4"/>
                      <a:gd name="T3" fmla="*/ 4763 h 10"/>
                      <a:gd name="T4" fmla="*/ 6350 w 4"/>
                      <a:gd name="T5" fmla="*/ 11113 h 10"/>
                      <a:gd name="T6" fmla="*/ 6350 w 4"/>
                      <a:gd name="T7" fmla="*/ 11113 h 10"/>
                      <a:gd name="T8" fmla="*/ 3175 w 4"/>
                      <a:gd name="T9" fmla="*/ 11113 h 10"/>
                      <a:gd name="T10" fmla="*/ 3175 w 4"/>
                      <a:gd name="T11" fmla="*/ 15875 h 10"/>
                      <a:gd name="T12" fmla="*/ 0 w 4"/>
                      <a:gd name="T13" fmla="*/ 15875 h 10"/>
                      <a:gd name="T14" fmla="*/ 0 w 4"/>
                      <a:gd name="T15" fmla="*/ 11113 h 10"/>
                      <a:gd name="T16" fmla="*/ 0 w 4"/>
                      <a:gd name="T17" fmla="*/ 4763 h 10"/>
                      <a:gd name="T18" fmla="*/ 0 w 4"/>
                      <a:gd name="T19" fmla="*/ 4763 h 10"/>
                      <a:gd name="T20" fmla="*/ 0 w 4"/>
                      <a:gd name="T21" fmla="*/ 0 h 10"/>
                      <a:gd name="T22" fmla="*/ 3175 w 4"/>
                      <a:gd name="T23" fmla="*/ 0 h 10"/>
                      <a:gd name="T24" fmla="*/ 3175 w 4"/>
                      <a:gd name="T25" fmla="*/ 0 h 10"/>
                      <a:gd name="T26" fmla="*/ 3175 w 4"/>
                      <a:gd name="T27" fmla="*/ 0 h 10"/>
                      <a:gd name="T28" fmla="*/ 3175 w 4"/>
                      <a:gd name="T29" fmla="*/ 0 h 10"/>
                      <a:gd name="T30" fmla="*/ 3175 w 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10"/>
                      <a:gd name="T50" fmla="*/ 4 w 4"/>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10">
                        <a:moveTo>
                          <a:pt x="2" y="0"/>
                        </a:moveTo>
                        <a:lnTo>
                          <a:pt x="4" y="3"/>
                        </a:lnTo>
                        <a:lnTo>
                          <a:pt x="4" y="7"/>
                        </a:lnTo>
                        <a:lnTo>
                          <a:pt x="2" y="7"/>
                        </a:lnTo>
                        <a:lnTo>
                          <a:pt x="2" y="10"/>
                        </a:lnTo>
                        <a:lnTo>
                          <a:pt x="0" y="10"/>
                        </a:lnTo>
                        <a:lnTo>
                          <a:pt x="0" y="7"/>
                        </a:lnTo>
                        <a:lnTo>
                          <a:pt x="0" y="3"/>
                        </a:lnTo>
                        <a:lnTo>
                          <a:pt x="0"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81" name="Freeform 2099">
                    <a:extLst>
                      <a:ext uri="{FF2B5EF4-FFF2-40B4-BE49-F238E27FC236}">
                        <a16:creationId xmlns:a16="http://schemas.microsoft.com/office/drawing/2014/main" id="{FFA8D61A-EACF-EB4F-CD70-244F330FD3DD}"/>
                      </a:ext>
                    </a:extLst>
                  </p:cNvPr>
                  <p:cNvSpPr>
                    <a:spLocks/>
                  </p:cNvSpPr>
                  <p:nvPr/>
                </p:nvSpPr>
                <p:spPr bwMode="auto">
                  <a:xfrm>
                    <a:off x="4880085" y="875070"/>
                    <a:ext cx="7938" cy="7938"/>
                  </a:xfrm>
                  <a:custGeom>
                    <a:avLst/>
                    <a:gdLst>
                      <a:gd name="T0" fmla="*/ 0 w 5"/>
                      <a:gd name="T1" fmla="*/ 0 h 5"/>
                      <a:gd name="T2" fmla="*/ 0 w 5"/>
                      <a:gd name="T3" fmla="*/ 7938 h 5"/>
                      <a:gd name="T4" fmla="*/ 7938 w 5"/>
                      <a:gd name="T5" fmla="*/ 7938 h 5"/>
                      <a:gd name="T6" fmla="*/ 3175 w 5"/>
                      <a:gd name="T7" fmla="*/ 7938 h 5"/>
                      <a:gd name="T8" fmla="*/ 3175 w 5"/>
                      <a:gd name="T9" fmla="*/ 4763 h 5"/>
                      <a:gd name="T10" fmla="*/ 3175 w 5"/>
                      <a:gd name="T11" fmla="*/ 4763 h 5"/>
                      <a:gd name="T12" fmla="*/ 3175 w 5"/>
                      <a:gd name="T13" fmla="*/ 4763 h 5"/>
                      <a:gd name="T14" fmla="*/ 3175 w 5"/>
                      <a:gd name="T15" fmla="*/ 0 h 5"/>
                      <a:gd name="T16" fmla="*/ 3175 w 5"/>
                      <a:gd name="T17" fmla="*/ 0 h 5"/>
                      <a:gd name="T18" fmla="*/ 3175 w 5"/>
                      <a:gd name="T19" fmla="*/ 0 h 5"/>
                      <a:gd name="T20" fmla="*/ 0 w 5"/>
                      <a:gd name="T21" fmla="*/ 0 h 5"/>
                      <a:gd name="T22" fmla="*/ 0 w 5"/>
                      <a:gd name="T23" fmla="*/ 0 h 5"/>
                      <a:gd name="T24" fmla="*/ 0 w 5"/>
                      <a:gd name="T25" fmla="*/ 0 h 5"/>
                      <a:gd name="T26" fmla="*/ 0 w 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5"/>
                      <a:gd name="T44" fmla="*/ 5 w 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5">
                        <a:moveTo>
                          <a:pt x="0" y="0"/>
                        </a:moveTo>
                        <a:lnTo>
                          <a:pt x="0" y="5"/>
                        </a:lnTo>
                        <a:lnTo>
                          <a:pt x="5" y="5"/>
                        </a:lnTo>
                        <a:lnTo>
                          <a:pt x="2" y="5"/>
                        </a:lnTo>
                        <a:lnTo>
                          <a:pt x="2" y="3"/>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82" name="Freeform 2100">
                    <a:extLst>
                      <a:ext uri="{FF2B5EF4-FFF2-40B4-BE49-F238E27FC236}">
                        <a16:creationId xmlns:a16="http://schemas.microsoft.com/office/drawing/2014/main" id="{E13C41A2-35F0-B227-BEC7-165F355696ED}"/>
                      </a:ext>
                    </a:extLst>
                  </p:cNvPr>
                  <p:cNvSpPr>
                    <a:spLocks/>
                  </p:cNvSpPr>
                  <p:nvPr/>
                </p:nvSpPr>
                <p:spPr bwMode="auto">
                  <a:xfrm>
                    <a:off x="4895960" y="868720"/>
                    <a:ext cx="14288" cy="17463"/>
                  </a:xfrm>
                  <a:custGeom>
                    <a:avLst/>
                    <a:gdLst>
                      <a:gd name="T0" fmla="*/ 11113 w 9"/>
                      <a:gd name="T1" fmla="*/ 0 h 11"/>
                      <a:gd name="T2" fmla="*/ 6350 w 9"/>
                      <a:gd name="T3" fmla="*/ 0 h 11"/>
                      <a:gd name="T4" fmla="*/ 6350 w 9"/>
                      <a:gd name="T5" fmla="*/ 0 h 11"/>
                      <a:gd name="T6" fmla="*/ 3175 w 9"/>
                      <a:gd name="T7" fmla="*/ 0 h 11"/>
                      <a:gd name="T8" fmla="*/ 3175 w 9"/>
                      <a:gd name="T9" fmla="*/ 3175 h 11"/>
                      <a:gd name="T10" fmla="*/ 3175 w 9"/>
                      <a:gd name="T11" fmla="*/ 3175 h 11"/>
                      <a:gd name="T12" fmla="*/ 0 w 9"/>
                      <a:gd name="T13" fmla="*/ 3175 h 11"/>
                      <a:gd name="T14" fmla="*/ 0 w 9"/>
                      <a:gd name="T15" fmla="*/ 6350 h 11"/>
                      <a:gd name="T16" fmla="*/ 0 w 9"/>
                      <a:gd name="T17" fmla="*/ 6350 h 11"/>
                      <a:gd name="T18" fmla="*/ 0 w 9"/>
                      <a:gd name="T19" fmla="*/ 11113 h 11"/>
                      <a:gd name="T20" fmla="*/ 0 w 9"/>
                      <a:gd name="T21" fmla="*/ 11113 h 11"/>
                      <a:gd name="T22" fmla="*/ 3175 w 9"/>
                      <a:gd name="T23" fmla="*/ 11113 h 11"/>
                      <a:gd name="T24" fmla="*/ 3175 w 9"/>
                      <a:gd name="T25" fmla="*/ 14288 h 11"/>
                      <a:gd name="T26" fmla="*/ 3175 w 9"/>
                      <a:gd name="T27" fmla="*/ 14288 h 11"/>
                      <a:gd name="T28" fmla="*/ 6350 w 9"/>
                      <a:gd name="T29" fmla="*/ 14288 h 11"/>
                      <a:gd name="T30" fmla="*/ 6350 w 9"/>
                      <a:gd name="T31" fmla="*/ 17463 h 11"/>
                      <a:gd name="T32" fmla="*/ 11113 w 9"/>
                      <a:gd name="T33" fmla="*/ 17463 h 11"/>
                      <a:gd name="T34" fmla="*/ 14288 w 9"/>
                      <a:gd name="T35" fmla="*/ 14288 h 11"/>
                      <a:gd name="T36" fmla="*/ 14288 w 9"/>
                      <a:gd name="T37" fmla="*/ 6350 h 11"/>
                      <a:gd name="T38" fmla="*/ 14288 w 9"/>
                      <a:gd name="T39" fmla="*/ 3175 h 11"/>
                      <a:gd name="T40" fmla="*/ 14288 w 9"/>
                      <a:gd name="T41" fmla="*/ 0 h 11"/>
                      <a:gd name="T42" fmla="*/ 14288 w 9"/>
                      <a:gd name="T43" fmla="*/ 0 h 11"/>
                      <a:gd name="T44" fmla="*/ 14288 w 9"/>
                      <a:gd name="T45" fmla="*/ 0 h 11"/>
                      <a:gd name="T46" fmla="*/ 14288 w 9"/>
                      <a:gd name="T47" fmla="*/ 0 h 11"/>
                      <a:gd name="T48" fmla="*/ 11113 w 9"/>
                      <a:gd name="T49" fmla="*/ 0 h 11"/>
                      <a:gd name="T50" fmla="*/ 11113 w 9"/>
                      <a:gd name="T51" fmla="*/ 0 h 11"/>
                      <a:gd name="T52" fmla="*/ 11113 w 9"/>
                      <a:gd name="T53" fmla="*/ 0 h 11"/>
                      <a:gd name="T54" fmla="*/ 11113 w 9"/>
                      <a:gd name="T55" fmla="*/ 0 h 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11"/>
                      <a:gd name="T86" fmla="*/ 9 w 9"/>
                      <a:gd name="T87" fmla="*/ 11 h 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11">
                        <a:moveTo>
                          <a:pt x="7" y="0"/>
                        </a:moveTo>
                        <a:lnTo>
                          <a:pt x="4" y="0"/>
                        </a:lnTo>
                        <a:lnTo>
                          <a:pt x="2" y="0"/>
                        </a:lnTo>
                        <a:lnTo>
                          <a:pt x="2" y="2"/>
                        </a:lnTo>
                        <a:lnTo>
                          <a:pt x="0" y="2"/>
                        </a:lnTo>
                        <a:lnTo>
                          <a:pt x="0" y="4"/>
                        </a:lnTo>
                        <a:lnTo>
                          <a:pt x="0" y="7"/>
                        </a:lnTo>
                        <a:lnTo>
                          <a:pt x="2" y="7"/>
                        </a:lnTo>
                        <a:lnTo>
                          <a:pt x="2" y="9"/>
                        </a:lnTo>
                        <a:lnTo>
                          <a:pt x="4" y="9"/>
                        </a:lnTo>
                        <a:lnTo>
                          <a:pt x="4" y="11"/>
                        </a:lnTo>
                        <a:lnTo>
                          <a:pt x="7" y="11"/>
                        </a:lnTo>
                        <a:lnTo>
                          <a:pt x="9" y="9"/>
                        </a:lnTo>
                        <a:lnTo>
                          <a:pt x="9" y="4"/>
                        </a:lnTo>
                        <a:lnTo>
                          <a:pt x="9" y="2"/>
                        </a:lnTo>
                        <a:lnTo>
                          <a:pt x="9" y="0"/>
                        </a:lnTo>
                        <a:lnTo>
                          <a:pt x="7"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83" name="Freeform 2101">
                    <a:extLst>
                      <a:ext uri="{FF2B5EF4-FFF2-40B4-BE49-F238E27FC236}">
                        <a16:creationId xmlns:a16="http://schemas.microsoft.com/office/drawing/2014/main" id="{856BA384-5BEB-0D8D-E1E1-F15D13E62567}"/>
                      </a:ext>
                    </a:extLst>
                  </p:cNvPr>
                  <p:cNvSpPr>
                    <a:spLocks/>
                  </p:cNvSpPr>
                  <p:nvPr/>
                </p:nvSpPr>
                <p:spPr bwMode="auto">
                  <a:xfrm>
                    <a:off x="4921360" y="849670"/>
                    <a:ext cx="3175" cy="6350"/>
                  </a:xfrm>
                  <a:custGeom>
                    <a:avLst/>
                    <a:gdLst>
                      <a:gd name="T0" fmla="*/ 0 w 2"/>
                      <a:gd name="T1" fmla="*/ 0 h 4"/>
                      <a:gd name="T2" fmla="*/ 3175 w 2"/>
                      <a:gd name="T3" fmla="*/ 6350 h 4"/>
                      <a:gd name="T4" fmla="*/ 3175 w 2"/>
                      <a:gd name="T5" fmla="*/ 3175 h 4"/>
                      <a:gd name="T6" fmla="*/ 3175 w 2"/>
                      <a:gd name="T7" fmla="*/ 0 h 4"/>
                      <a:gd name="T8" fmla="*/ 3175 w 2"/>
                      <a:gd name="T9" fmla="*/ 0 h 4"/>
                      <a:gd name="T10" fmla="*/ 3175 w 2"/>
                      <a:gd name="T11" fmla="*/ 0 h 4"/>
                      <a:gd name="T12" fmla="*/ 3175 w 2"/>
                      <a:gd name="T13" fmla="*/ 0 h 4"/>
                      <a:gd name="T14" fmla="*/ 0 w 2"/>
                      <a:gd name="T15" fmla="*/ 0 h 4"/>
                      <a:gd name="T16" fmla="*/ 0 w 2"/>
                      <a:gd name="T17" fmla="*/ 0 h 4"/>
                      <a:gd name="T18" fmla="*/ 0 w 2"/>
                      <a:gd name="T19" fmla="*/ 0 h 4"/>
                      <a:gd name="T20" fmla="*/ 0 w 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4"/>
                      <a:gd name="T35" fmla="*/ 2 w 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4">
                        <a:moveTo>
                          <a:pt x="0" y="0"/>
                        </a:moveTo>
                        <a:lnTo>
                          <a:pt x="2" y="4"/>
                        </a:lnTo>
                        <a:lnTo>
                          <a:pt x="2"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84" name="Freeform 2102">
                    <a:extLst>
                      <a:ext uri="{FF2B5EF4-FFF2-40B4-BE49-F238E27FC236}">
                        <a16:creationId xmlns:a16="http://schemas.microsoft.com/office/drawing/2014/main" id="{80E1DD47-F9A0-5665-F72E-23321A487265}"/>
                      </a:ext>
                    </a:extLst>
                  </p:cNvPr>
                  <p:cNvSpPr>
                    <a:spLocks/>
                  </p:cNvSpPr>
                  <p:nvPr/>
                </p:nvSpPr>
                <p:spPr bwMode="auto">
                  <a:xfrm>
                    <a:off x="4865798" y="844908"/>
                    <a:ext cx="33338" cy="30163"/>
                  </a:xfrm>
                  <a:custGeom>
                    <a:avLst/>
                    <a:gdLst>
                      <a:gd name="T0" fmla="*/ 25400 w 21"/>
                      <a:gd name="T1" fmla="*/ 4763 h 19"/>
                      <a:gd name="T2" fmla="*/ 22225 w 21"/>
                      <a:gd name="T3" fmla="*/ 7938 h 19"/>
                      <a:gd name="T4" fmla="*/ 17463 w 21"/>
                      <a:gd name="T5" fmla="*/ 15875 h 19"/>
                      <a:gd name="T6" fmla="*/ 14288 w 21"/>
                      <a:gd name="T7" fmla="*/ 15875 h 19"/>
                      <a:gd name="T8" fmla="*/ 6350 w 21"/>
                      <a:gd name="T9" fmla="*/ 15875 h 19"/>
                      <a:gd name="T10" fmla="*/ 3175 w 21"/>
                      <a:gd name="T11" fmla="*/ 15875 h 19"/>
                      <a:gd name="T12" fmla="*/ 0 w 21"/>
                      <a:gd name="T13" fmla="*/ 19050 h 19"/>
                      <a:gd name="T14" fmla="*/ 0 w 21"/>
                      <a:gd name="T15" fmla="*/ 23813 h 19"/>
                      <a:gd name="T16" fmla="*/ 0 w 21"/>
                      <a:gd name="T17" fmla="*/ 30163 h 19"/>
                      <a:gd name="T18" fmla="*/ 3175 w 21"/>
                      <a:gd name="T19" fmla="*/ 30163 h 19"/>
                      <a:gd name="T20" fmla="*/ 6350 w 21"/>
                      <a:gd name="T21" fmla="*/ 26988 h 19"/>
                      <a:gd name="T22" fmla="*/ 14288 w 21"/>
                      <a:gd name="T23" fmla="*/ 23813 h 19"/>
                      <a:gd name="T24" fmla="*/ 22225 w 21"/>
                      <a:gd name="T25" fmla="*/ 19050 h 19"/>
                      <a:gd name="T26" fmla="*/ 25400 w 21"/>
                      <a:gd name="T27" fmla="*/ 11113 h 19"/>
                      <a:gd name="T28" fmla="*/ 30163 w 21"/>
                      <a:gd name="T29" fmla="*/ 7938 h 19"/>
                      <a:gd name="T30" fmla="*/ 33338 w 21"/>
                      <a:gd name="T31" fmla="*/ 7938 h 19"/>
                      <a:gd name="T32" fmla="*/ 33338 w 21"/>
                      <a:gd name="T33" fmla="*/ 4763 h 19"/>
                      <a:gd name="T34" fmla="*/ 33338 w 21"/>
                      <a:gd name="T35" fmla="*/ 4763 h 19"/>
                      <a:gd name="T36" fmla="*/ 33338 w 21"/>
                      <a:gd name="T37" fmla="*/ 0 h 19"/>
                      <a:gd name="T38" fmla="*/ 33338 w 21"/>
                      <a:gd name="T39" fmla="*/ 0 h 19"/>
                      <a:gd name="T40" fmla="*/ 33338 w 21"/>
                      <a:gd name="T41" fmla="*/ 0 h 19"/>
                      <a:gd name="T42" fmla="*/ 33338 w 21"/>
                      <a:gd name="T43" fmla="*/ 0 h 19"/>
                      <a:gd name="T44" fmla="*/ 30163 w 21"/>
                      <a:gd name="T45" fmla="*/ 0 h 19"/>
                      <a:gd name="T46" fmla="*/ 25400 w 21"/>
                      <a:gd name="T47" fmla="*/ 4763 h 19"/>
                      <a:gd name="T48" fmla="*/ 25400 w 21"/>
                      <a:gd name="T49" fmla="*/ 4763 h 19"/>
                      <a:gd name="T50" fmla="*/ 25400 w 21"/>
                      <a:gd name="T51" fmla="*/ 4763 h 19"/>
                      <a:gd name="T52" fmla="*/ 25400 w 21"/>
                      <a:gd name="T53" fmla="*/ 4763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
                      <a:gd name="T82" fmla="*/ 0 h 19"/>
                      <a:gd name="T83" fmla="*/ 21 w 21"/>
                      <a:gd name="T84" fmla="*/ 19 h 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 h="19">
                        <a:moveTo>
                          <a:pt x="16" y="3"/>
                        </a:moveTo>
                        <a:lnTo>
                          <a:pt x="14" y="5"/>
                        </a:lnTo>
                        <a:lnTo>
                          <a:pt x="11" y="10"/>
                        </a:lnTo>
                        <a:lnTo>
                          <a:pt x="9" y="10"/>
                        </a:lnTo>
                        <a:lnTo>
                          <a:pt x="4" y="10"/>
                        </a:lnTo>
                        <a:lnTo>
                          <a:pt x="2" y="10"/>
                        </a:lnTo>
                        <a:lnTo>
                          <a:pt x="0" y="12"/>
                        </a:lnTo>
                        <a:lnTo>
                          <a:pt x="0" y="15"/>
                        </a:lnTo>
                        <a:lnTo>
                          <a:pt x="0" y="19"/>
                        </a:lnTo>
                        <a:lnTo>
                          <a:pt x="2" y="19"/>
                        </a:lnTo>
                        <a:lnTo>
                          <a:pt x="4" y="17"/>
                        </a:lnTo>
                        <a:lnTo>
                          <a:pt x="9" y="15"/>
                        </a:lnTo>
                        <a:lnTo>
                          <a:pt x="14" y="12"/>
                        </a:lnTo>
                        <a:lnTo>
                          <a:pt x="16" y="7"/>
                        </a:lnTo>
                        <a:lnTo>
                          <a:pt x="19" y="5"/>
                        </a:lnTo>
                        <a:lnTo>
                          <a:pt x="21" y="5"/>
                        </a:lnTo>
                        <a:lnTo>
                          <a:pt x="21" y="3"/>
                        </a:lnTo>
                        <a:lnTo>
                          <a:pt x="21" y="0"/>
                        </a:lnTo>
                        <a:lnTo>
                          <a:pt x="19" y="0"/>
                        </a:lnTo>
                        <a:lnTo>
                          <a:pt x="16" y="3"/>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85" name="Freeform 2103">
                    <a:extLst>
                      <a:ext uri="{FF2B5EF4-FFF2-40B4-BE49-F238E27FC236}">
                        <a16:creationId xmlns:a16="http://schemas.microsoft.com/office/drawing/2014/main" id="{CEFA9EB9-F9A5-A8FC-6838-7C3D4C56B4C5}"/>
                      </a:ext>
                    </a:extLst>
                  </p:cNvPr>
                  <p:cNvSpPr>
                    <a:spLocks/>
                  </p:cNvSpPr>
                  <p:nvPr/>
                </p:nvSpPr>
                <p:spPr bwMode="auto">
                  <a:xfrm>
                    <a:off x="4965811" y="844907"/>
                    <a:ext cx="7938" cy="15875"/>
                  </a:xfrm>
                  <a:custGeom>
                    <a:avLst/>
                    <a:gdLst>
                      <a:gd name="T0" fmla="*/ 0 w 5"/>
                      <a:gd name="T1" fmla="*/ 0 h 10"/>
                      <a:gd name="T2" fmla="*/ 0 w 5"/>
                      <a:gd name="T3" fmla="*/ 15875 h 10"/>
                      <a:gd name="T4" fmla="*/ 0 w 5"/>
                      <a:gd name="T5" fmla="*/ 15875 h 10"/>
                      <a:gd name="T6" fmla="*/ 4763 w 5"/>
                      <a:gd name="T7" fmla="*/ 15875 h 10"/>
                      <a:gd name="T8" fmla="*/ 4763 w 5"/>
                      <a:gd name="T9" fmla="*/ 11113 h 10"/>
                      <a:gd name="T10" fmla="*/ 4763 w 5"/>
                      <a:gd name="T11" fmla="*/ 11113 h 10"/>
                      <a:gd name="T12" fmla="*/ 7938 w 5"/>
                      <a:gd name="T13" fmla="*/ 7938 h 10"/>
                      <a:gd name="T14" fmla="*/ 7938 w 5"/>
                      <a:gd name="T15" fmla="*/ 4763 h 10"/>
                      <a:gd name="T16" fmla="*/ 7938 w 5"/>
                      <a:gd name="T17" fmla="*/ 4763 h 10"/>
                      <a:gd name="T18" fmla="*/ 7938 w 5"/>
                      <a:gd name="T19" fmla="*/ 4763 h 10"/>
                      <a:gd name="T20" fmla="*/ 7938 w 5"/>
                      <a:gd name="T21" fmla="*/ 0 h 10"/>
                      <a:gd name="T22" fmla="*/ 7938 w 5"/>
                      <a:gd name="T23" fmla="*/ 0 h 10"/>
                      <a:gd name="T24" fmla="*/ 4763 w 5"/>
                      <a:gd name="T25" fmla="*/ 0 h 10"/>
                      <a:gd name="T26" fmla="*/ 4763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0"/>
                      <a:gd name="T59" fmla="*/ 5 w 5"/>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0">
                        <a:moveTo>
                          <a:pt x="0" y="0"/>
                        </a:moveTo>
                        <a:lnTo>
                          <a:pt x="0" y="10"/>
                        </a:lnTo>
                        <a:lnTo>
                          <a:pt x="3" y="10"/>
                        </a:lnTo>
                        <a:lnTo>
                          <a:pt x="3" y="7"/>
                        </a:lnTo>
                        <a:lnTo>
                          <a:pt x="5" y="5"/>
                        </a:lnTo>
                        <a:lnTo>
                          <a:pt x="5" y="3"/>
                        </a:lnTo>
                        <a:lnTo>
                          <a:pt x="5" y="0"/>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grpSp>
              <p:nvGrpSpPr>
                <p:cNvPr id="188" name="United Kingdom">
                  <a:extLst>
                    <a:ext uri="{FF2B5EF4-FFF2-40B4-BE49-F238E27FC236}">
                      <a16:creationId xmlns:a16="http://schemas.microsoft.com/office/drawing/2014/main" id="{83914A30-6268-D10F-DD9E-6E4D7AE6C589}"/>
                    </a:ext>
                  </a:extLst>
                </p:cNvPr>
                <p:cNvGrpSpPr/>
                <p:nvPr/>
              </p:nvGrpSpPr>
              <p:grpSpPr>
                <a:xfrm>
                  <a:off x="2865423" y="1860859"/>
                  <a:ext cx="158808" cy="277362"/>
                  <a:chOff x="4121694" y="1129616"/>
                  <a:chExt cx="247650" cy="427038"/>
                </a:xfrm>
                <a:solidFill>
                  <a:schemeClr val="bg2"/>
                </a:solidFill>
              </p:grpSpPr>
              <p:sp>
                <p:nvSpPr>
                  <p:cNvPr id="261" name="Freeform 2066">
                    <a:extLst>
                      <a:ext uri="{FF2B5EF4-FFF2-40B4-BE49-F238E27FC236}">
                        <a16:creationId xmlns:a16="http://schemas.microsoft.com/office/drawing/2014/main" id="{078D27E4-53DE-AD9D-717D-56BD6F6EAC80}"/>
                      </a:ext>
                    </a:extLst>
                  </p:cNvPr>
                  <p:cNvSpPr>
                    <a:spLocks/>
                  </p:cNvSpPr>
                  <p:nvPr/>
                </p:nvSpPr>
                <p:spPr bwMode="auto">
                  <a:xfrm>
                    <a:off x="4121694" y="1358216"/>
                    <a:ext cx="58738" cy="41275"/>
                  </a:xfrm>
                  <a:custGeom>
                    <a:avLst/>
                    <a:gdLst>
                      <a:gd name="T0" fmla="*/ 22225 w 37"/>
                      <a:gd name="T1" fmla="*/ 0 h 26"/>
                      <a:gd name="T2" fmla="*/ 14288 w 37"/>
                      <a:gd name="T3" fmla="*/ 6350 h 26"/>
                      <a:gd name="T4" fmla="*/ 11113 w 37"/>
                      <a:gd name="T5" fmla="*/ 11113 h 26"/>
                      <a:gd name="T6" fmla="*/ 11113 w 37"/>
                      <a:gd name="T7" fmla="*/ 11113 h 26"/>
                      <a:gd name="T8" fmla="*/ 11113 w 37"/>
                      <a:gd name="T9" fmla="*/ 14288 h 26"/>
                      <a:gd name="T10" fmla="*/ 11113 w 37"/>
                      <a:gd name="T11" fmla="*/ 19050 h 26"/>
                      <a:gd name="T12" fmla="*/ 6350 w 37"/>
                      <a:gd name="T13" fmla="*/ 19050 h 26"/>
                      <a:gd name="T14" fmla="*/ 3175 w 37"/>
                      <a:gd name="T15" fmla="*/ 22225 h 26"/>
                      <a:gd name="T16" fmla="*/ 0 w 37"/>
                      <a:gd name="T17" fmla="*/ 22225 h 26"/>
                      <a:gd name="T18" fmla="*/ 0 w 37"/>
                      <a:gd name="T19" fmla="*/ 22225 h 26"/>
                      <a:gd name="T20" fmla="*/ 3175 w 37"/>
                      <a:gd name="T21" fmla="*/ 25400 h 26"/>
                      <a:gd name="T22" fmla="*/ 3175 w 37"/>
                      <a:gd name="T23" fmla="*/ 30163 h 26"/>
                      <a:gd name="T24" fmla="*/ 3175 w 37"/>
                      <a:gd name="T25" fmla="*/ 30163 h 26"/>
                      <a:gd name="T26" fmla="*/ 3175 w 37"/>
                      <a:gd name="T27" fmla="*/ 30163 h 26"/>
                      <a:gd name="T28" fmla="*/ 6350 w 37"/>
                      <a:gd name="T29" fmla="*/ 30163 h 26"/>
                      <a:gd name="T30" fmla="*/ 11113 w 37"/>
                      <a:gd name="T31" fmla="*/ 33338 h 26"/>
                      <a:gd name="T32" fmla="*/ 11113 w 37"/>
                      <a:gd name="T33" fmla="*/ 33338 h 26"/>
                      <a:gd name="T34" fmla="*/ 11113 w 37"/>
                      <a:gd name="T35" fmla="*/ 41275 h 26"/>
                      <a:gd name="T36" fmla="*/ 14288 w 37"/>
                      <a:gd name="T37" fmla="*/ 41275 h 26"/>
                      <a:gd name="T38" fmla="*/ 17463 w 37"/>
                      <a:gd name="T39" fmla="*/ 36513 h 26"/>
                      <a:gd name="T40" fmla="*/ 22225 w 37"/>
                      <a:gd name="T41" fmla="*/ 36513 h 26"/>
                      <a:gd name="T42" fmla="*/ 41275 w 37"/>
                      <a:gd name="T43" fmla="*/ 41275 h 26"/>
                      <a:gd name="T44" fmla="*/ 44450 w 37"/>
                      <a:gd name="T45" fmla="*/ 33338 h 26"/>
                      <a:gd name="T46" fmla="*/ 58738 w 37"/>
                      <a:gd name="T47" fmla="*/ 33338 h 26"/>
                      <a:gd name="T48" fmla="*/ 58738 w 37"/>
                      <a:gd name="T49" fmla="*/ 30163 h 26"/>
                      <a:gd name="T50" fmla="*/ 52388 w 37"/>
                      <a:gd name="T51" fmla="*/ 30163 h 26"/>
                      <a:gd name="T52" fmla="*/ 52388 w 37"/>
                      <a:gd name="T53" fmla="*/ 14288 h 26"/>
                      <a:gd name="T54" fmla="*/ 47625 w 37"/>
                      <a:gd name="T55" fmla="*/ 11113 h 26"/>
                      <a:gd name="T56" fmla="*/ 52388 w 37"/>
                      <a:gd name="T57" fmla="*/ 3175 h 26"/>
                      <a:gd name="T58" fmla="*/ 47625 w 37"/>
                      <a:gd name="T59" fmla="*/ 0 h 26"/>
                      <a:gd name="T60" fmla="*/ 47625 w 37"/>
                      <a:gd name="T61" fmla="*/ 0 h 26"/>
                      <a:gd name="T62" fmla="*/ 41275 w 37"/>
                      <a:gd name="T63" fmla="*/ 0 h 26"/>
                      <a:gd name="T64" fmla="*/ 33338 w 37"/>
                      <a:gd name="T65" fmla="*/ 0 h 26"/>
                      <a:gd name="T66" fmla="*/ 22225 w 37"/>
                      <a:gd name="T67" fmla="*/ 6350 h 26"/>
                      <a:gd name="T68" fmla="*/ 22225 w 37"/>
                      <a:gd name="T69" fmla="*/ 6350 h 26"/>
                      <a:gd name="T70" fmla="*/ 25400 w 37"/>
                      <a:gd name="T71" fmla="*/ 0 h 26"/>
                      <a:gd name="T72" fmla="*/ 25400 w 37"/>
                      <a:gd name="T73" fmla="*/ 0 h 26"/>
                      <a:gd name="T74" fmla="*/ 25400 w 37"/>
                      <a:gd name="T75" fmla="*/ 0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26"/>
                      <a:gd name="T116" fmla="*/ 37 w 37"/>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26">
                        <a:moveTo>
                          <a:pt x="16" y="0"/>
                        </a:moveTo>
                        <a:lnTo>
                          <a:pt x="14" y="0"/>
                        </a:lnTo>
                        <a:lnTo>
                          <a:pt x="11" y="2"/>
                        </a:lnTo>
                        <a:lnTo>
                          <a:pt x="9" y="4"/>
                        </a:lnTo>
                        <a:lnTo>
                          <a:pt x="7" y="4"/>
                        </a:lnTo>
                        <a:lnTo>
                          <a:pt x="7" y="7"/>
                        </a:lnTo>
                        <a:lnTo>
                          <a:pt x="7" y="9"/>
                        </a:lnTo>
                        <a:lnTo>
                          <a:pt x="7" y="12"/>
                        </a:lnTo>
                        <a:lnTo>
                          <a:pt x="4" y="12"/>
                        </a:lnTo>
                        <a:lnTo>
                          <a:pt x="2" y="14"/>
                        </a:lnTo>
                        <a:lnTo>
                          <a:pt x="0" y="14"/>
                        </a:lnTo>
                        <a:lnTo>
                          <a:pt x="2" y="16"/>
                        </a:lnTo>
                        <a:lnTo>
                          <a:pt x="2" y="19"/>
                        </a:lnTo>
                        <a:lnTo>
                          <a:pt x="4" y="19"/>
                        </a:lnTo>
                        <a:lnTo>
                          <a:pt x="7" y="21"/>
                        </a:lnTo>
                        <a:lnTo>
                          <a:pt x="7" y="23"/>
                        </a:lnTo>
                        <a:lnTo>
                          <a:pt x="7" y="26"/>
                        </a:lnTo>
                        <a:lnTo>
                          <a:pt x="9" y="26"/>
                        </a:lnTo>
                        <a:lnTo>
                          <a:pt x="11" y="23"/>
                        </a:lnTo>
                        <a:lnTo>
                          <a:pt x="14" y="23"/>
                        </a:lnTo>
                        <a:lnTo>
                          <a:pt x="16" y="26"/>
                        </a:lnTo>
                        <a:lnTo>
                          <a:pt x="26" y="26"/>
                        </a:lnTo>
                        <a:lnTo>
                          <a:pt x="26" y="23"/>
                        </a:lnTo>
                        <a:lnTo>
                          <a:pt x="28" y="21"/>
                        </a:lnTo>
                        <a:lnTo>
                          <a:pt x="33" y="21"/>
                        </a:lnTo>
                        <a:lnTo>
                          <a:pt x="37" y="21"/>
                        </a:lnTo>
                        <a:lnTo>
                          <a:pt x="37" y="19"/>
                        </a:lnTo>
                        <a:lnTo>
                          <a:pt x="35" y="19"/>
                        </a:lnTo>
                        <a:lnTo>
                          <a:pt x="33" y="19"/>
                        </a:lnTo>
                        <a:lnTo>
                          <a:pt x="33" y="14"/>
                        </a:lnTo>
                        <a:lnTo>
                          <a:pt x="33" y="9"/>
                        </a:lnTo>
                        <a:lnTo>
                          <a:pt x="28" y="9"/>
                        </a:lnTo>
                        <a:lnTo>
                          <a:pt x="30" y="7"/>
                        </a:lnTo>
                        <a:lnTo>
                          <a:pt x="30" y="2"/>
                        </a:lnTo>
                        <a:lnTo>
                          <a:pt x="33" y="2"/>
                        </a:lnTo>
                        <a:lnTo>
                          <a:pt x="30" y="0"/>
                        </a:lnTo>
                        <a:lnTo>
                          <a:pt x="28" y="0"/>
                        </a:lnTo>
                        <a:lnTo>
                          <a:pt x="26" y="0"/>
                        </a:lnTo>
                        <a:lnTo>
                          <a:pt x="23" y="0"/>
                        </a:lnTo>
                        <a:lnTo>
                          <a:pt x="21" y="0"/>
                        </a:lnTo>
                        <a:lnTo>
                          <a:pt x="19" y="2"/>
                        </a:lnTo>
                        <a:lnTo>
                          <a:pt x="14" y="4"/>
                        </a:lnTo>
                        <a:lnTo>
                          <a:pt x="11" y="7"/>
                        </a:lnTo>
                        <a:lnTo>
                          <a:pt x="14" y="4"/>
                        </a:lnTo>
                        <a:lnTo>
                          <a:pt x="16" y="2"/>
                        </a:lnTo>
                        <a:lnTo>
                          <a:pt x="16"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2" name="Freeform 2067">
                    <a:extLst>
                      <a:ext uri="{FF2B5EF4-FFF2-40B4-BE49-F238E27FC236}">
                        <a16:creationId xmlns:a16="http://schemas.microsoft.com/office/drawing/2014/main" id="{92A69C98-E3AB-B733-5E66-A1CD2B8DA169}"/>
                      </a:ext>
                    </a:extLst>
                  </p:cNvPr>
                  <p:cNvSpPr>
                    <a:spLocks/>
                  </p:cNvSpPr>
                  <p:nvPr/>
                </p:nvSpPr>
                <p:spPr bwMode="auto">
                  <a:xfrm>
                    <a:off x="4166144" y="1312179"/>
                    <a:ext cx="7938" cy="15875"/>
                  </a:xfrm>
                  <a:custGeom>
                    <a:avLst/>
                    <a:gdLst>
                      <a:gd name="T0" fmla="*/ 3175 w 5"/>
                      <a:gd name="T1" fmla="*/ 4763 h 10"/>
                      <a:gd name="T2" fmla="*/ 3175 w 5"/>
                      <a:gd name="T3" fmla="*/ 4763 h 10"/>
                      <a:gd name="T4" fmla="*/ 0 w 5"/>
                      <a:gd name="T5" fmla="*/ 12700 h 10"/>
                      <a:gd name="T6" fmla="*/ 0 w 5"/>
                      <a:gd name="T7" fmla="*/ 12700 h 10"/>
                      <a:gd name="T8" fmla="*/ 0 w 5"/>
                      <a:gd name="T9" fmla="*/ 15875 h 10"/>
                      <a:gd name="T10" fmla="*/ 3175 w 5"/>
                      <a:gd name="T11" fmla="*/ 15875 h 10"/>
                      <a:gd name="T12" fmla="*/ 3175 w 5"/>
                      <a:gd name="T13" fmla="*/ 15875 h 10"/>
                      <a:gd name="T14" fmla="*/ 3175 w 5"/>
                      <a:gd name="T15" fmla="*/ 15875 h 10"/>
                      <a:gd name="T16" fmla="*/ 3175 w 5"/>
                      <a:gd name="T17" fmla="*/ 15875 h 10"/>
                      <a:gd name="T18" fmla="*/ 3175 w 5"/>
                      <a:gd name="T19" fmla="*/ 12700 h 10"/>
                      <a:gd name="T20" fmla="*/ 7938 w 5"/>
                      <a:gd name="T21" fmla="*/ 7938 h 10"/>
                      <a:gd name="T22" fmla="*/ 7938 w 5"/>
                      <a:gd name="T23" fmla="*/ 4763 h 10"/>
                      <a:gd name="T24" fmla="*/ 7938 w 5"/>
                      <a:gd name="T25" fmla="*/ 0 h 10"/>
                      <a:gd name="T26" fmla="*/ 7938 w 5"/>
                      <a:gd name="T27" fmla="*/ 0 h 10"/>
                      <a:gd name="T28" fmla="*/ 7938 w 5"/>
                      <a:gd name="T29" fmla="*/ 0 h 10"/>
                      <a:gd name="T30" fmla="*/ 3175 w 5"/>
                      <a:gd name="T31" fmla="*/ 0 h 10"/>
                      <a:gd name="T32" fmla="*/ 3175 w 5"/>
                      <a:gd name="T33" fmla="*/ 4763 h 10"/>
                      <a:gd name="T34" fmla="*/ 3175 w 5"/>
                      <a:gd name="T35" fmla="*/ 4763 h 10"/>
                      <a:gd name="T36" fmla="*/ 3175 w 5"/>
                      <a:gd name="T37" fmla="*/ 4763 h 10"/>
                      <a:gd name="T38" fmla="*/ 3175 w 5"/>
                      <a:gd name="T39" fmla="*/ 4763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10"/>
                      <a:gd name="T62" fmla="*/ 5 w 5"/>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10">
                        <a:moveTo>
                          <a:pt x="2" y="3"/>
                        </a:moveTo>
                        <a:lnTo>
                          <a:pt x="2" y="3"/>
                        </a:lnTo>
                        <a:lnTo>
                          <a:pt x="0" y="8"/>
                        </a:lnTo>
                        <a:lnTo>
                          <a:pt x="0" y="10"/>
                        </a:lnTo>
                        <a:lnTo>
                          <a:pt x="2" y="10"/>
                        </a:lnTo>
                        <a:lnTo>
                          <a:pt x="2" y="8"/>
                        </a:lnTo>
                        <a:lnTo>
                          <a:pt x="5" y="5"/>
                        </a:lnTo>
                        <a:lnTo>
                          <a:pt x="5" y="3"/>
                        </a:lnTo>
                        <a:lnTo>
                          <a:pt x="5" y="0"/>
                        </a:lnTo>
                        <a:lnTo>
                          <a:pt x="2" y="0"/>
                        </a:lnTo>
                        <a:lnTo>
                          <a:pt x="2" y="3"/>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3" name="Freeform 2068">
                    <a:extLst>
                      <a:ext uri="{FF2B5EF4-FFF2-40B4-BE49-F238E27FC236}">
                        <a16:creationId xmlns:a16="http://schemas.microsoft.com/office/drawing/2014/main" id="{44DA6C2B-4EB5-3F59-8296-A6A7DB0ABEA1}"/>
                      </a:ext>
                    </a:extLst>
                  </p:cNvPr>
                  <p:cNvSpPr>
                    <a:spLocks/>
                  </p:cNvSpPr>
                  <p:nvPr/>
                </p:nvSpPr>
                <p:spPr bwMode="auto">
                  <a:xfrm>
                    <a:off x="4158206" y="1301066"/>
                    <a:ext cx="11113" cy="15875"/>
                  </a:xfrm>
                  <a:custGeom>
                    <a:avLst/>
                    <a:gdLst>
                      <a:gd name="T0" fmla="*/ 0 w 7"/>
                      <a:gd name="T1" fmla="*/ 0 h 10"/>
                      <a:gd name="T2" fmla="*/ 0 w 7"/>
                      <a:gd name="T3" fmla="*/ 0 h 10"/>
                      <a:gd name="T4" fmla="*/ 0 w 7"/>
                      <a:gd name="T5" fmla="*/ 7938 h 10"/>
                      <a:gd name="T6" fmla="*/ 0 w 7"/>
                      <a:gd name="T7" fmla="*/ 7938 h 10"/>
                      <a:gd name="T8" fmla="*/ 0 w 7"/>
                      <a:gd name="T9" fmla="*/ 11113 h 10"/>
                      <a:gd name="T10" fmla="*/ 4763 w 7"/>
                      <a:gd name="T11" fmla="*/ 11113 h 10"/>
                      <a:gd name="T12" fmla="*/ 4763 w 7"/>
                      <a:gd name="T13" fmla="*/ 15875 h 10"/>
                      <a:gd name="T14" fmla="*/ 7938 w 7"/>
                      <a:gd name="T15" fmla="*/ 15875 h 10"/>
                      <a:gd name="T16" fmla="*/ 7938 w 7"/>
                      <a:gd name="T17" fmla="*/ 15875 h 10"/>
                      <a:gd name="T18" fmla="*/ 7938 w 7"/>
                      <a:gd name="T19" fmla="*/ 15875 h 10"/>
                      <a:gd name="T20" fmla="*/ 11113 w 7"/>
                      <a:gd name="T21" fmla="*/ 11113 h 10"/>
                      <a:gd name="T22" fmla="*/ 11113 w 7"/>
                      <a:gd name="T23" fmla="*/ 11113 h 10"/>
                      <a:gd name="T24" fmla="*/ 11113 w 7"/>
                      <a:gd name="T25" fmla="*/ 11113 h 10"/>
                      <a:gd name="T26" fmla="*/ 11113 w 7"/>
                      <a:gd name="T27" fmla="*/ 11113 h 10"/>
                      <a:gd name="T28" fmla="*/ 11113 w 7"/>
                      <a:gd name="T29" fmla="*/ 7938 h 10"/>
                      <a:gd name="T30" fmla="*/ 11113 w 7"/>
                      <a:gd name="T31" fmla="*/ 7938 h 10"/>
                      <a:gd name="T32" fmla="*/ 7938 w 7"/>
                      <a:gd name="T33" fmla="*/ 4763 h 10"/>
                      <a:gd name="T34" fmla="*/ 4763 w 7"/>
                      <a:gd name="T35" fmla="*/ 0 h 10"/>
                      <a:gd name="T36" fmla="*/ 0 w 7"/>
                      <a:gd name="T37" fmla="*/ 0 h 10"/>
                      <a:gd name="T38" fmla="*/ 0 w 7"/>
                      <a:gd name="T39" fmla="*/ 0 h 10"/>
                      <a:gd name="T40" fmla="*/ 0 w 7"/>
                      <a:gd name="T41" fmla="*/ 0 h 10"/>
                      <a:gd name="T42" fmla="*/ 0 w 7"/>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10"/>
                      <a:gd name="T68" fmla="*/ 7 w 7"/>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10">
                        <a:moveTo>
                          <a:pt x="0" y="0"/>
                        </a:moveTo>
                        <a:lnTo>
                          <a:pt x="0" y="0"/>
                        </a:lnTo>
                        <a:lnTo>
                          <a:pt x="0" y="5"/>
                        </a:lnTo>
                        <a:lnTo>
                          <a:pt x="0" y="7"/>
                        </a:lnTo>
                        <a:lnTo>
                          <a:pt x="3" y="7"/>
                        </a:lnTo>
                        <a:lnTo>
                          <a:pt x="3" y="10"/>
                        </a:lnTo>
                        <a:lnTo>
                          <a:pt x="5" y="10"/>
                        </a:lnTo>
                        <a:lnTo>
                          <a:pt x="7" y="7"/>
                        </a:lnTo>
                        <a:lnTo>
                          <a:pt x="7" y="5"/>
                        </a:lnTo>
                        <a:lnTo>
                          <a:pt x="5" y="3"/>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4" name="Freeform 2069">
                    <a:extLst>
                      <a:ext uri="{FF2B5EF4-FFF2-40B4-BE49-F238E27FC236}">
                        <a16:creationId xmlns:a16="http://schemas.microsoft.com/office/drawing/2014/main" id="{0CFBB73D-B95C-161E-7651-71512D61D715}"/>
                      </a:ext>
                    </a:extLst>
                  </p:cNvPr>
                  <p:cNvSpPr>
                    <a:spLocks/>
                  </p:cNvSpPr>
                  <p:nvPr/>
                </p:nvSpPr>
                <p:spPr bwMode="auto">
                  <a:xfrm>
                    <a:off x="4124869" y="1259791"/>
                    <a:ext cx="11113" cy="7938"/>
                  </a:xfrm>
                  <a:custGeom>
                    <a:avLst/>
                    <a:gdLst>
                      <a:gd name="T0" fmla="*/ 3175 w 7"/>
                      <a:gd name="T1" fmla="*/ 0 h 5"/>
                      <a:gd name="T2" fmla="*/ 0 w 7"/>
                      <a:gd name="T3" fmla="*/ 4763 h 5"/>
                      <a:gd name="T4" fmla="*/ 0 w 7"/>
                      <a:gd name="T5" fmla="*/ 4763 h 5"/>
                      <a:gd name="T6" fmla="*/ 0 w 7"/>
                      <a:gd name="T7" fmla="*/ 4763 h 5"/>
                      <a:gd name="T8" fmla="*/ 3175 w 7"/>
                      <a:gd name="T9" fmla="*/ 4763 h 5"/>
                      <a:gd name="T10" fmla="*/ 7938 w 7"/>
                      <a:gd name="T11" fmla="*/ 7938 h 5"/>
                      <a:gd name="T12" fmla="*/ 7938 w 7"/>
                      <a:gd name="T13" fmla="*/ 7938 h 5"/>
                      <a:gd name="T14" fmla="*/ 7938 w 7"/>
                      <a:gd name="T15" fmla="*/ 7938 h 5"/>
                      <a:gd name="T16" fmla="*/ 11113 w 7"/>
                      <a:gd name="T17" fmla="*/ 4763 h 5"/>
                      <a:gd name="T18" fmla="*/ 11113 w 7"/>
                      <a:gd name="T19" fmla="*/ 4763 h 5"/>
                      <a:gd name="T20" fmla="*/ 11113 w 7"/>
                      <a:gd name="T21" fmla="*/ 0 h 5"/>
                      <a:gd name="T22" fmla="*/ 7938 w 7"/>
                      <a:gd name="T23" fmla="*/ 0 h 5"/>
                      <a:gd name="T24" fmla="*/ 3175 w 7"/>
                      <a:gd name="T25" fmla="*/ 0 h 5"/>
                      <a:gd name="T26" fmla="*/ 3175 w 7"/>
                      <a:gd name="T27" fmla="*/ 0 h 5"/>
                      <a:gd name="T28" fmla="*/ 3175 w 7"/>
                      <a:gd name="T29" fmla="*/ 0 h 5"/>
                      <a:gd name="T30" fmla="*/ 3175 w 7"/>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5"/>
                      <a:gd name="T50" fmla="*/ 7 w 7"/>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5">
                        <a:moveTo>
                          <a:pt x="2" y="0"/>
                        </a:moveTo>
                        <a:lnTo>
                          <a:pt x="0" y="3"/>
                        </a:lnTo>
                        <a:lnTo>
                          <a:pt x="2" y="3"/>
                        </a:lnTo>
                        <a:lnTo>
                          <a:pt x="5" y="5"/>
                        </a:lnTo>
                        <a:lnTo>
                          <a:pt x="7" y="3"/>
                        </a:lnTo>
                        <a:lnTo>
                          <a:pt x="7" y="0"/>
                        </a:lnTo>
                        <a:lnTo>
                          <a:pt x="5"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5" name="Freeform 2070">
                    <a:extLst>
                      <a:ext uri="{FF2B5EF4-FFF2-40B4-BE49-F238E27FC236}">
                        <a16:creationId xmlns:a16="http://schemas.microsoft.com/office/drawing/2014/main" id="{115384AE-C4DB-C1CB-DF1E-FF8CCC9DE2EE}"/>
                      </a:ext>
                    </a:extLst>
                  </p:cNvPr>
                  <p:cNvSpPr>
                    <a:spLocks/>
                  </p:cNvSpPr>
                  <p:nvPr/>
                </p:nvSpPr>
                <p:spPr bwMode="auto">
                  <a:xfrm>
                    <a:off x="4151856" y="1253441"/>
                    <a:ext cx="22225" cy="30163"/>
                  </a:xfrm>
                  <a:custGeom>
                    <a:avLst/>
                    <a:gdLst>
                      <a:gd name="T0" fmla="*/ 6350 w 14"/>
                      <a:gd name="T1" fmla="*/ 0 h 19"/>
                      <a:gd name="T2" fmla="*/ 3175 w 14"/>
                      <a:gd name="T3" fmla="*/ 6350 h 19"/>
                      <a:gd name="T4" fmla="*/ 0 w 14"/>
                      <a:gd name="T5" fmla="*/ 11113 h 19"/>
                      <a:gd name="T6" fmla="*/ 0 w 14"/>
                      <a:gd name="T7" fmla="*/ 11113 h 19"/>
                      <a:gd name="T8" fmla="*/ 3175 w 14"/>
                      <a:gd name="T9" fmla="*/ 14288 h 19"/>
                      <a:gd name="T10" fmla="*/ 3175 w 14"/>
                      <a:gd name="T11" fmla="*/ 14288 h 19"/>
                      <a:gd name="T12" fmla="*/ 3175 w 14"/>
                      <a:gd name="T13" fmla="*/ 17463 h 19"/>
                      <a:gd name="T14" fmla="*/ 6350 w 14"/>
                      <a:gd name="T15" fmla="*/ 22225 h 19"/>
                      <a:gd name="T16" fmla="*/ 6350 w 14"/>
                      <a:gd name="T17" fmla="*/ 25400 h 19"/>
                      <a:gd name="T18" fmla="*/ 11113 w 14"/>
                      <a:gd name="T19" fmla="*/ 30163 h 19"/>
                      <a:gd name="T20" fmla="*/ 17463 w 14"/>
                      <a:gd name="T21" fmla="*/ 30163 h 19"/>
                      <a:gd name="T22" fmla="*/ 17463 w 14"/>
                      <a:gd name="T23" fmla="*/ 30163 h 19"/>
                      <a:gd name="T24" fmla="*/ 22225 w 14"/>
                      <a:gd name="T25" fmla="*/ 30163 h 19"/>
                      <a:gd name="T26" fmla="*/ 22225 w 14"/>
                      <a:gd name="T27" fmla="*/ 25400 h 19"/>
                      <a:gd name="T28" fmla="*/ 22225 w 14"/>
                      <a:gd name="T29" fmla="*/ 25400 h 19"/>
                      <a:gd name="T30" fmla="*/ 22225 w 14"/>
                      <a:gd name="T31" fmla="*/ 25400 h 19"/>
                      <a:gd name="T32" fmla="*/ 17463 w 14"/>
                      <a:gd name="T33" fmla="*/ 22225 h 19"/>
                      <a:gd name="T34" fmla="*/ 11113 w 14"/>
                      <a:gd name="T35" fmla="*/ 22225 h 19"/>
                      <a:gd name="T36" fmla="*/ 11113 w 14"/>
                      <a:gd name="T37" fmla="*/ 17463 h 19"/>
                      <a:gd name="T38" fmla="*/ 6350 w 14"/>
                      <a:gd name="T39" fmla="*/ 11113 h 19"/>
                      <a:gd name="T40" fmla="*/ 6350 w 14"/>
                      <a:gd name="T41" fmla="*/ 3175 h 19"/>
                      <a:gd name="T42" fmla="*/ 6350 w 14"/>
                      <a:gd name="T43" fmla="*/ 0 h 19"/>
                      <a:gd name="T44" fmla="*/ 6350 w 14"/>
                      <a:gd name="T45" fmla="*/ 0 h 19"/>
                      <a:gd name="T46" fmla="*/ 6350 w 14"/>
                      <a:gd name="T47" fmla="*/ 0 h 19"/>
                      <a:gd name="T48" fmla="*/ 6350 w 14"/>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19"/>
                      <a:gd name="T77" fmla="*/ 14 w 14"/>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19">
                        <a:moveTo>
                          <a:pt x="4" y="0"/>
                        </a:moveTo>
                        <a:lnTo>
                          <a:pt x="2" y="4"/>
                        </a:lnTo>
                        <a:lnTo>
                          <a:pt x="0" y="7"/>
                        </a:lnTo>
                        <a:lnTo>
                          <a:pt x="2" y="9"/>
                        </a:lnTo>
                        <a:lnTo>
                          <a:pt x="2" y="11"/>
                        </a:lnTo>
                        <a:lnTo>
                          <a:pt x="4" y="14"/>
                        </a:lnTo>
                        <a:lnTo>
                          <a:pt x="4" y="16"/>
                        </a:lnTo>
                        <a:lnTo>
                          <a:pt x="7" y="19"/>
                        </a:lnTo>
                        <a:lnTo>
                          <a:pt x="11" y="19"/>
                        </a:lnTo>
                        <a:lnTo>
                          <a:pt x="14" y="19"/>
                        </a:lnTo>
                        <a:lnTo>
                          <a:pt x="14" y="16"/>
                        </a:lnTo>
                        <a:lnTo>
                          <a:pt x="11" y="14"/>
                        </a:lnTo>
                        <a:lnTo>
                          <a:pt x="7" y="14"/>
                        </a:lnTo>
                        <a:lnTo>
                          <a:pt x="7" y="11"/>
                        </a:lnTo>
                        <a:lnTo>
                          <a:pt x="4" y="7"/>
                        </a:lnTo>
                        <a:lnTo>
                          <a:pt x="4" y="2"/>
                        </a:lnTo>
                        <a:lnTo>
                          <a:pt x="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6" name="Freeform 2071">
                    <a:extLst>
                      <a:ext uri="{FF2B5EF4-FFF2-40B4-BE49-F238E27FC236}">
                        <a16:creationId xmlns:a16="http://schemas.microsoft.com/office/drawing/2014/main" id="{AD006386-5DEE-BD8A-9076-EC2F086A1D5C}"/>
                      </a:ext>
                    </a:extLst>
                  </p:cNvPr>
                  <p:cNvSpPr>
                    <a:spLocks/>
                  </p:cNvSpPr>
                  <p:nvPr/>
                </p:nvSpPr>
                <p:spPr bwMode="auto">
                  <a:xfrm>
                    <a:off x="4143919" y="1212166"/>
                    <a:ext cx="22225" cy="36513"/>
                  </a:xfrm>
                  <a:custGeom>
                    <a:avLst/>
                    <a:gdLst>
                      <a:gd name="T0" fmla="*/ 14288 w 14"/>
                      <a:gd name="T1" fmla="*/ 0 h 23"/>
                      <a:gd name="T2" fmla="*/ 14288 w 14"/>
                      <a:gd name="T3" fmla="*/ 0 h 23"/>
                      <a:gd name="T4" fmla="*/ 11113 w 14"/>
                      <a:gd name="T5" fmla="*/ 3175 h 23"/>
                      <a:gd name="T6" fmla="*/ 11113 w 14"/>
                      <a:gd name="T7" fmla="*/ 3175 h 23"/>
                      <a:gd name="T8" fmla="*/ 7938 w 14"/>
                      <a:gd name="T9" fmla="*/ 6350 h 23"/>
                      <a:gd name="T10" fmla="*/ 3175 w 14"/>
                      <a:gd name="T11" fmla="*/ 14288 h 23"/>
                      <a:gd name="T12" fmla="*/ 3175 w 14"/>
                      <a:gd name="T13" fmla="*/ 22225 h 23"/>
                      <a:gd name="T14" fmla="*/ 0 w 14"/>
                      <a:gd name="T15" fmla="*/ 30163 h 23"/>
                      <a:gd name="T16" fmla="*/ 0 w 14"/>
                      <a:gd name="T17" fmla="*/ 33338 h 23"/>
                      <a:gd name="T18" fmla="*/ 0 w 14"/>
                      <a:gd name="T19" fmla="*/ 36513 h 23"/>
                      <a:gd name="T20" fmla="*/ 0 w 14"/>
                      <a:gd name="T21" fmla="*/ 36513 h 23"/>
                      <a:gd name="T22" fmla="*/ 3175 w 14"/>
                      <a:gd name="T23" fmla="*/ 36513 h 23"/>
                      <a:gd name="T24" fmla="*/ 3175 w 14"/>
                      <a:gd name="T25" fmla="*/ 36513 h 23"/>
                      <a:gd name="T26" fmla="*/ 3175 w 14"/>
                      <a:gd name="T27" fmla="*/ 36513 h 23"/>
                      <a:gd name="T28" fmla="*/ 7938 w 14"/>
                      <a:gd name="T29" fmla="*/ 36513 h 23"/>
                      <a:gd name="T30" fmla="*/ 11113 w 14"/>
                      <a:gd name="T31" fmla="*/ 33338 h 23"/>
                      <a:gd name="T32" fmla="*/ 11113 w 14"/>
                      <a:gd name="T33" fmla="*/ 30163 h 23"/>
                      <a:gd name="T34" fmla="*/ 19050 w 14"/>
                      <a:gd name="T35" fmla="*/ 22225 h 23"/>
                      <a:gd name="T36" fmla="*/ 22225 w 14"/>
                      <a:gd name="T37" fmla="*/ 14288 h 23"/>
                      <a:gd name="T38" fmla="*/ 22225 w 14"/>
                      <a:gd name="T39" fmla="*/ 11113 h 23"/>
                      <a:gd name="T40" fmla="*/ 22225 w 14"/>
                      <a:gd name="T41" fmla="*/ 6350 h 23"/>
                      <a:gd name="T42" fmla="*/ 22225 w 14"/>
                      <a:gd name="T43" fmla="*/ 3175 h 23"/>
                      <a:gd name="T44" fmla="*/ 22225 w 14"/>
                      <a:gd name="T45" fmla="*/ 3175 h 23"/>
                      <a:gd name="T46" fmla="*/ 22225 w 14"/>
                      <a:gd name="T47" fmla="*/ 0 h 23"/>
                      <a:gd name="T48" fmla="*/ 22225 w 14"/>
                      <a:gd name="T49" fmla="*/ 0 h 23"/>
                      <a:gd name="T50" fmla="*/ 19050 w 14"/>
                      <a:gd name="T51" fmla="*/ 0 h 23"/>
                      <a:gd name="T52" fmla="*/ 14288 w 14"/>
                      <a:gd name="T53" fmla="*/ 0 h 23"/>
                      <a:gd name="T54" fmla="*/ 14288 w 14"/>
                      <a:gd name="T55" fmla="*/ 0 h 23"/>
                      <a:gd name="T56" fmla="*/ 14288 w 14"/>
                      <a:gd name="T57" fmla="*/ 0 h 23"/>
                      <a:gd name="T58" fmla="*/ 14288 w 14"/>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
                      <a:gd name="T91" fmla="*/ 0 h 23"/>
                      <a:gd name="T92" fmla="*/ 14 w 14"/>
                      <a:gd name="T93" fmla="*/ 23 h 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 h="23">
                        <a:moveTo>
                          <a:pt x="9" y="0"/>
                        </a:moveTo>
                        <a:lnTo>
                          <a:pt x="9" y="0"/>
                        </a:lnTo>
                        <a:lnTo>
                          <a:pt x="7" y="2"/>
                        </a:lnTo>
                        <a:lnTo>
                          <a:pt x="5" y="4"/>
                        </a:lnTo>
                        <a:lnTo>
                          <a:pt x="2" y="9"/>
                        </a:lnTo>
                        <a:lnTo>
                          <a:pt x="2" y="14"/>
                        </a:lnTo>
                        <a:lnTo>
                          <a:pt x="0" y="19"/>
                        </a:lnTo>
                        <a:lnTo>
                          <a:pt x="0" y="21"/>
                        </a:lnTo>
                        <a:lnTo>
                          <a:pt x="0" y="23"/>
                        </a:lnTo>
                        <a:lnTo>
                          <a:pt x="2" y="23"/>
                        </a:lnTo>
                        <a:lnTo>
                          <a:pt x="5" y="23"/>
                        </a:lnTo>
                        <a:lnTo>
                          <a:pt x="7" y="21"/>
                        </a:lnTo>
                        <a:lnTo>
                          <a:pt x="7" y="19"/>
                        </a:lnTo>
                        <a:lnTo>
                          <a:pt x="12" y="14"/>
                        </a:lnTo>
                        <a:lnTo>
                          <a:pt x="14" y="9"/>
                        </a:lnTo>
                        <a:lnTo>
                          <a:pt x="14" y="7"/>
                        </a:lnTo>
                        <a:lnTo>
                          <a:pt x="14" y="4"/>
                        </a:lnTo>
                        <a:lnTo>
                          <a:pt x="14" y="2"/>
                        </a:lnTo>
                        <a:lnTo>
                          <a:pt x="14" y="0"/>
                        </a:lnTo>
                        <a:lnTo>
                          <a:pt x="12" y="0"/>
                        </a:lnTo>
                        <a:lnTo>
                          <a:pt x="9"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7" name="Freeform 2072">
                    <a:extLst>
                      <a:ext uri="{FF2B5EF4-FFF2-40B4-BE49-F238E27FC236}">
                        <a16:creationId xmlns:a16="http://schemas.microsoft.com/office/drawing/2014/main" id="{9CB0D0C2-07B5-067A-1C1C-8168C9A3BD02}"/>
                      </a:ext>
                    </a:extLst>
                  </p:cNvPr>
                  <p:cNvSpPr>
                    <a:spLocks/>
                  </p:cNvSpPr>
                  <p:nvPr/>
                </p:nvSpPr>
                <p:spPr bwMode="auto">
                  <a:xfrm>
                    <a:off x="4166144" y="1204229"/>
                    <a:ext cx="203200" cy="352425"/>
                  </a:xfrm>
                  <a:custGeom>
                    <a:avLst/>
                    <a:gdLst>
                      <a:gd name="T0" fmla="*/ 30163 w 128"/>
                      <a:gd name="T1" fmla="*/ 19050 h 222"/>
                      <a:gd name="T2" fmla="*/ 22225 w 128"/>
                      <a:gd name="T3" fmla="*/ 33338 h 222"/>
                      <a:gd name="T4" fmla="*/ 11113 w 128"/>
                      <a:gd name="T5" fmla="*/ 49213 h 222"/>
                      <a:gd name="T6" fmla="*/ 11113 w 128"/>
                      <a:gd name="T7" fmla="*/ 55563 h 222"/>
                      <a:gd name="T8" fmla="*/ 11113 w 128"/>
                      <a:gd name="T9" fmla="*/ 63500 h 222"/>
                      <a:gd name="T10" fmla="*/ 7938 w 128"/>
                      <a:gd name="T11" fmla="*/ 71438 h 222"/>
                      <a:gd name="T12" fmla="*/ 11113 w 128"/>
                      <a:gd name="T13" fmla="*/ 79375 h 222"/>
                      <a:gd name="T14" fmla="*/ 7938 w 128"/>
                      <a:gd name="T15" fmla="*/ 101600 h 222"/>
                      <a:gd name="T16" fmla="*/ 22225 w 128"/>
                      <a:gd name="T17" fmla="*/ 101600 h 222"/>
                      <a:gd name="T18" fmla="*/ 11113 w 128"/>
                      <a:gd name="T19" fmla="*/ 112713 h 222"/>
                      <a:gd name="T20" fmla="*/ 14288 w 128"/>
                      <a:gd name="T21" fmla="*/ 123825 h 222"/>
                      <a:gd name="T22" fmla="*/ 30163 w 128"/>
                      <a:gd name="T23" fmla="*/ 123825 h 222"/>
                      <a:gd name="T24" fmla="*/ 44450 w 128"/>
                      <a:gd name="T25" fmla="*/ 165100 h 222"/>
                      <a:gd name="T26" fmla="*/ 63500 w 128"/>
                      <a:gd name="T27" fmla="*/ 179388 h 222"/>
                      <a:gd name="T28" fmla="*/ 82550 w 128"/>
                      <a:gd name="T29" fmla="*/ 201613 h 222"/>
                      <a:gd name="T30" fmla="*/ 71438 w 128"/>
                      <a:gd name="T31" fmla="*/ 217488 h 222"/>
                      <a:gd name="T32" fmla="*/ 38100 w 128"/>
                      <a:gd name="T33" fmla="*/ 220663 h 222"/>
                      <a:gd name="T34" fmla="*/ 44450 w 128"/>
                      <a:gd name="T35" fmla="*/ 228600 h 222"/>
                      <a:gd name="T36" fmla="*/ 38100 w 128"/>
                      <a:gd name="T37" fmla="*/ 242888 h 222"/>
                      <a:gd name="T38" fmla="*/ 33338 w 128"/>
                      <a:gd name="T39" fmla="*/ 266700 h 222"/>
                      <a:gd name="T40" fmla="*/ 22225 w 128"/>
                      <a:gd name="T41" fmla="*/ 288925 h 222"/>
                      <a:gd name="T42" fmla="*/ 41275 w 128"/>
                      <a:gd name="T43" fmla="*/ 280988 h 222"/>
                      <a:gd name="T44" fmla="*/ 66675 w 128"/>
                      <a:gd name="T45" fmla="*/ 288925 h 222"/>
                      <a:gd name="T46" fmla="*/ 85725 w 128"/>
                      <a:gd name="T47" fmla="*/ 288925 h 222"/>
                      <a:gd name="T48" fmla="*/ 30163 w 128"/>
                      <a:gd name="T49" fmla="*/ 314325 h 222"/>
                      <a:gd name="T50" fmla="*/ 0 w 128"/>
                      <a:gd name="T51" fmla="*/ 349250 h 222"/>
                      <a:gd name="T52" fmla="*/ 14288 w 128"/>
                      <a:gd name="T53" fmla="*/ 352425 h 222"/>
                      <a:gd name="T54" fmla="*/ 38100 w 128"/>
                      <a:gd name="T55" fmla="*/ 330200 h 222"/>
                      <a:gd name="T56" fmla="*/ 55563 w 128"/>
                      <a:gd name="T57" fmla="*/ 333375 h 222"/>
                      <a:gd name="T58" fmla="*/ 79375 w 128"/>
                      <a:gd name="T59" fmla="*/ 322263 h 222"/>
                      <a:gd name="T60" fmla="*/ 101600 w 128"/>
                      <a:gd name="T61" fmla="*/ 325438 h 222"/>
                      <a:gd name="T62" fmla="*/ 134938 w 128"/>
                      <a:gd name="T63" fmla="*/ 319088 h 222"/>
                      <a:gd name="T64" fmla="*/ 173038 w 128"/>
                      <a:gd name="T65" fmla="*/ 314325 h 222"/>
                      <a:gd name="T66" fmla="*/ 173038 w 128"/>
                      <a:gd name="T67" fmla="*/ 300038 h 222"/>
                      <a:gd name="T68" fmla="*/ 173038 w 128"/>
                      <a:gd name="T69" fmla="*/ 288925 h 222"/>
                      <a:gd name="T70" fmla="*/ 184150 w 128"/>
                      <a:gd name="T71" fmla="*/ 280988 h 222"/>
                      <a:gd name="T72" fmla="*/ 195263 w 128"/>
                      <a:gd name="T73" fmla="*/ 273050 h 222"/>
                      <a:gd name="T74" fmla="*/ 198438 w 128"/>
                      <a:gd name="T75" fmla="*/ 242888 h 222"/>
                      <a:gd name="T76" fmla="*/ 184150 w 128"/>
                      <a:gd name="T77" fmla="*/ 236538 h 222"/>
                      <a:gd name="T78" fmla="*/ 168275 w 128"/>
                      <a:gd name="T79" fmla="*/ 247650 h 222"/>
                      <a:gd name="T80" fmla="*/ 161925 w 128"/>
                      <a:gd name="T81" fmla="*/ 242888 h 222"/>
                      <a:gd name="T82" fmla="*/ 157163 w 128"/>
                      <a:gd name="T83" fmla="*/ 217488 h 222"/>
                      <a:gd name="T84" fmla="*/ 165100 w 128"/>
                      <a:gd name="T85" fmla="*/ 209550 h 222"/>
                      <a:gd name="T86" fmla="*/ 134938 w 128"/>
                      <a:gd name="T87" fmla="*/ 176213 h 222"/>
                      <a:gd name="T88" fmla="*/ 120650 w 128"/>
                      <a:gd name="T89" fmla="*/ 168275 h 222"/>
                      <a:gd name="T90" fmla="*/ 112713 w 128"/>
                      <a:gd name="T91" fmla="*/ 142875 h 222"/>
                      <a:gd name="T92" fmla="*/ 96838 w 128"/>
                      <a:gd name="T93" fmla="*/ 127000 h 222"/>
                      <a:gd name="T94" fmla="*/ 90488 w 128"/>
                      <a:gd name="T95" fmla="*/ 115888 h 222"/>
                      <a:gd name="T96" fmla="*/ 79375 w 128"/>
                      <a:gd name="T97" fmla="*/ 120650 h 222"/>
                      <a:gd name="T98" fmla="*/ 90488 w 128"/>
                      <a:gd name="T99" fmla="*/ 96838 h 222"/>
                      <a:gd name="T100" fmla="*/ 90488 w 128"/>
                      <a:gd name="T101" fmla="*/ 82550 h 222"/>
                      <a:gd name="T102" fmla="*/ 104775 w 128"/>
                      <a:gd name="T103" fmla="*/ 55563 h 222"/>
                      <a:gd name="T104" fmla="*/ 101600 w 128"/>
                      <a:gd name="T105" fmla="*/ 44450 h 222"/>
                      <a:gd name="T106" fmla="*/ 52388 w 128"/>
                      <a:gd name="T107" fmla="*/ 52388 h 222"/>
                      <a:gd name="T108" fmla="*/ 44450 w 128"/>
                      <a:gd name="T109" fmla="*/ 49213 h 222"/>
                      <a:gd name="T110" fmla="*/ 55563 w 128"/>
                      <a:gd name="T111" fmla="*/ 30163 h 222"/>
                      <a:gd name="T112" fmla="*/ 71438 w 128"/>
                      <a:gd name="T113" fmla="*/ 14288 h 222"/>
                      <a:gd name="T114" fmla="*/ 71438 w 128"/>
                      <a:gd name="T115" fmla="*/ 3175 h 222"/>
                      <a:gd name="T116" fmla="*/ 52388 w 128"/>
                      <a:gd name="T117" fmla="*/ 0 h 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
                      <a:gd name="T178" fmla="*/ 0 h 222"/>
                      <a:gd name="T179" fmla="*/ 128 w 128"/>
                      <a:gd name="T180" fmla="*/ 222 h 2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 h="222">
                        <a:moveTo>
                          <a:pt x="33" y="0"/>
                        </a:moveTo>
                        <a:lnTo>
                          <a:pt x="31" y="2"/>
                        </a:lnTo>
                        <a:lnTo>
                          <a:pt x="26" y="7"/>
                        </a:lnTo>
                        <a:lnTo>
                          <a:pt x="19" y="2"/>
                        </a:lnTo>
                        <a:lnTo>
                          <a:pt x="19" y="7"/>
                        </a:lnTo>
                        <a:lnTo>
                          <a:pt x="19" y="12"/>
                        </a:lnTo>
                        <a:lnTo>
                          <a:pt x="14" y="14"/>
                        </a:lnTo>
                        <a:lnTo>
                          <a:pt x="14" y="16"/>
                        </a:lnTo>
                        <a:lnTo>
                          <a:pt x="14" y="19"/>
                        </a:lnTo>
                        <a:lnTo>
                          <a:pt x="14" y="21"/>
                        </a:lnTo>
                        <a:lnTo>
                          <a:pt x="14" y="24"/>
                        </a:lnTo>
                        <a:lnTo>
                          <a:pt x="14" y="26"/>
                        </a:lnTo>
                        <a:lnTo>
                          <a:pt x="12" y="26"/>
                        </a:lnTo>
                        <a:lnTo>
                          <a:pt x="7" y="26"/>
                        </a:lnTo>
                        <a:lnTo>
                          <a:pt x="7" y="31"/>
                        </a:lnTo>
                        <a:lnTo>
                          <a:pt x="7" y="33"/>
                        </a:lnTo>
                        <a:lnTo>
                          <a:pt x="5" y="33"/>
                        </a:lnTo>
                        <a:lnTo>
                          <a:pt x="5" y="35"/>
                        </a:lnTo>
                        <a:lnTo>
                          <a:pt x="7" y="35"/>
                        </a:lnTo>
                        <a:lnTo>
                          <a:pt x="7" y="38"/>
                        </a:lnTo>
                        <a:lnTo>
                          <a:pt x="7" y="40"/>
                        </a:lnTo>
                        <a:lnTo>
                          <a:pt x="9" y="40"/>
                        </a:lnTo>
                        <a:lnTo>
                          <a:pt x="12" y="40"/>
                        </a:lnTo>
                        <a:lnTo>
                          <a:pt x="9" y="40"/>
                        </a:lnTo>
                        <a:lnTo>
                          <a:pt x="7" y="40"/>
                        </a:lnTo>
                        <a:lnTo>
                          <a:pt x="7" y="42"/>
                        </a:lnTo>
                        <a:lnTo>
                          <a:pt x="9" y="42"/>
                        </a:lnTo>
                        <a:lnTo>
                          <a:pt x="7" y="42"/>
                        </a:lnTo>
                        <a:lnTo>
                          <a:pt x="5" y="45"/>
                        </a:lnTo>
                        <a:lnTo>
                          <a:pt x="5" y="47"/>
                        </a:lnTo>
                        <a:lnTo>
                          <a:pt x="7" y="50"/>
                        </a:lnTo>
                        <a:lnTo>
                          <a:pt x="9" y="50"/>
                        </a:lnTo>
                        <a:lnTo>
                          <a:pt x="7" y="52"/>
                        </a:lnTo>
                        <a:lnTo>
                          <a:pt x="5" y="52"/>
                        </a:lnTo>
                        <a:lnTo>
                          <a:pt x="5" y="57"/>
                        </a:lnTo>
                        <a:lnTo>
                          <a:pt x="5" y="64"/>
                        </a:lnTo>
                        <a:lnTo>
                          <a:pt x="9" y="64"/>
                        </a:lnTo>
                        <a:lnTo>
                          <a:pt x="12" y="61"/>
                        </a:lnTo>
                        <a:lnTo>
                          <a:pt x="14" y="61"/>
                        </a:lnTo>
                        <a:lnTo>
                          <a:pt x="14" y="64"/>
                        </a:lnTo>
                        <a:lnTo>
                          <a:pt x="12" y="66"/>
                        </a:lnTo>
                        <a:lnTo>
                          <a:pt x="9" y="66"/>
                        </a:lnTo>
                        <a:lnTo>
                          <a:pt x="7" y="68"/>
                        </a:lnTo>
                        <a:lnTo>
                          <a:pt x="7" y="71"/>
                        </a:lnTo>
                        <a:lnTo>
                          <a:pt x="7" y="73"/>
                        </a:lnTo>
                        <a:lnTo>
                          <a:pt x="7" y="76"/>
                        </a:lnTo>
                        <a:lnTo>
                          <a:pt x="7" y="78"/>
                        </a:lnTo>
                        <a:lnTo>
                          <a:pt x="7" y="80"/>
                        </a:lnTo>
                        <a:lnTo>
                          <a:pt x="9" y="78"/>
                        </a:lnTo>
                        <a:lnTo>
                          <a:pt x="9" y="76"/>
                        </a:lnTo>
                        <a:lnTo>
                          <a:pt x="12" y="76"/>
                        </a:lnTo>
                        <a:lnTo>
                          <a:pt x="12" y="73"/>
                        </a:lnTo>
                        <a:lnTo>
                          <a:pt x="17" y="73"/>
                        </a:lnTo>
                        <a:lnTo>
                          <a:pt x="19" y="73"/>
                        </a:lnTo>
                        <a:lnTo>
                          <a:pt x="19" y="78"/>
                        </a:lnTo>
                        <a:lnTo>
                          <a:pt x="19" y="80"/>
                        </a:lnTo>
                        <a:lnTo>
                          <a:pt x="17" y="87"/>
                        </a:lnTo>
                        <a:lnTo>
                          <a:pt x="17" y="97"/>
                        </a:lnTo>
                        <a:lnTo>
                          <a:pt x="14" y="104"/>
                        </a:lnTo>
                        <a:lnTo>
                          <a:pt x="21" y="104"/>
                        </a:lnTo>
                        <a:lnTo>
                          <a:pt x="28" y="104"/>
                        </a:lnTo>
                        <a:lnTo>
                          <a:pt x="35" y="101"/>
                        </a:lnTo>
                        <a:lnTo>
                          <a:pt x="47" y="101"/>
                        </a:lnTo>
                        <a:lnTo>
                          <a:pt x="45" y="104"/>
                        </a:lnTo>
                        <a:lnTo>
                          <a:pt x="42" y="109"/>
                        </a:lnTo>
                        <a:lnTo>
                          <a:pt x="40" y="111"/>
                        </a:lnTo>
                        <a:lnTo>
                          <a:pt x="40" y="113"/>
                        </a:lnTo>
                        <a:lnTo>
                          <a:pt x="42" y="113"/>
                        </a:lnTo>
                        <a:lnTo>
                          <a:pt x="45" y="116"/>
                        </a:lnTo>
                        <a:lnTo>
                          <a:pt x="50" y="116"/>
                        </a:lnTo>
                        <a:lnTo>
                          <a:pt x="54" y="116"/>
                        </a:lnTo>
                        <a:lnTo>
                          <a:pt x="52" y="123"/>
                        </a:lnTo>
                        <a:lnTo>
                          <a:pt x="52" y="127"/>
                        </a:lnTo>
                        <a:lnTo>
                          <a:pt x="50" y="130"/>
                        </a:lnTo>
                        <a:lnTo>
                          <a:pt x="50" y="132"/>
                        </a:lnTo>
                        <a:lnTo>
                          <a:pt x="47" y="135"/>
                        </a:lnTo>
                        <a:lnTo>
                          <a:pt x="45" y="137"/>
                        </a:lnTo>
                        <a:lnTo>
                          <a:pt x="42" y="137"/>
                        </a:lnTo>
                        <a:lnTo>
                          <a:pt x="40" y="137"/>
                        </a:lnTo>
                        <a:lnTo>
                          <a:pt x="33" y="135"/>
                        </a:lnTo>
                        <a:lnTo>
                          <a:pt x="24" y="132"/>
                        </a:lnTo>
                        <a:lnTo>
                          <a:pt x="24" y="137"/>
                        </a:lnTo>
                        <a:lnTo>
                          <a:pt x="24" y="139"/>
                        </a:lnTo>
                        <a:lnTo>
                          <a:pt x="26" y="139"/>
                        </a:lnTo>
                        <a:lnTo>
                          <a:pt x="28" y="139"/>
                        </a:lnTo>
                        <a:lnTo>
                          <a:pt x="28" y="142"/>
                        </a:lnTo>
                        <a:lnTo>
                          <a:pt x="28" y="144"/>
                        </a:lnTo>
                        <a:lnTo>
                          <a:pt x="26" y="146"/>
                        </a:lnTo>
                        <a:lnTo>
                          <a:pt x="24" y="149"/>
                        </a:lnTo>
                        <a:lnTo>
                          <a:pt x="21" y="151"/>
                        </a:lnTo>
                        <a:lnTo>
                          <a:pt x="19" y="156"/>
                        </a:lnTo>
                        <a:lnTo>
                          <a:pt x="24" y="153"/>
                        </a:lnTo>
                        <a:lnTo>
                          <a:pt x="26" y="153"/>
                        </a:lnTo>
                        <a:lnTo>
                          <a:pt x="28" y="153"/>
                        </a:lnTo>
                        <a:lnTo>
                          <a:pt x="28" y="158"/>
                        </a:lnTo>
                        <a:lnTo>
                          <a:pt x="28" y="163"/>
                        </a:lnTo>
                        <a:lnTo>
                          <a:pt x="26" y="165"/>
                        </a:lnTo>
                        <a:lnTo>
                          <a:pt x="21" y="168"/>
                        </a:lnTo>
                        <a:lnTo>
                          <a:pt x="17" y="170"/>
                        </a:lnTo>
                        <a:lnTo>
                          <a:pt x="12" y="172"/>
                        </a:lnTo>
                        <a:lnTo>
                          <a:pt x="14" y="177"/>
                        </a:lnTo>
                        <a:lnTo>
                          <a:pt x="14" y="179"/>
                        </a:lnTo>
                        <a:lnTo>
                          <a:pt x="14" y="182"/>
                        </a:lnTo>
                        <a:lnTo>
                          <a:pt x="17" y="182"/>
                        </a:lnTo>
                        <a:lnTo>
                          <a:pt x="19" y="182"/>
                        </a:lnTo>
                        <a:lnTo>
                          <a:pt x="24" y="179"/>
                        </a:lnTo>
                        <a:lnTo>
                          <a:pt x="26" y="177"/>
                        </a:lnTo>
                        <a:lnTo>
                          <a:pt x="26" y="182"/>
                        </a:lnTo>
                        <a:lnTo>
                          <a:pt x="26" y="184"/>
                        </a:lnTo>
                        <a:lnTo>
                          <a:pt x="33" y="184"/>
                        </a:lnTo>
                        <a:lnTo>
                          <a:pt x="35" y="182"/>
                        </a:lnTo>
                        <a:lnTo>
                          <a:pt x="38" y="182"/>
                        </a:lnTo>
                        <a:lnTo>
                          <a:pt x="42" y="182"/>
                        </a:lnTo>
                        <a:lnTo>
                          <a:pt x="45" y="182"/>
                        </a:lnTo>
                        <a:lnTo>
                          <a:pt x="47" y="179"/>
                        </a:lnTo>
                        <a:lnTo>
                          <a:pt x="57" y="179"/>
                        </a:lnTo>
                        <a:lnTo>
                          <a:pt x="54" y="182"/>
                        </a:lnTo>
                        <a:lnTo>
                          <a:pt x="54" y="184"/>
                        </a:lnTo>
                        <a:lnTo>
                          <a:pt x="52" y="187"/>
                        </a:lnTo>
                        <a:lnTo>
                          <a:pt x="52" y="189"/>
                        </a:lnTo>
                        <a:lnTo>
                          <a:pt x="24" y="189"/>
                        </a:lnTo>
                        <a:lnTo>
                          <a:pt x="21" y="194"/>
                        </a:lnTo>
                        <a:lnTo>
                          <a:pt x="19" y="198"/>
                        </a:lnTo>
                        <a:lnTo>
                          <a:pt x="17" y="203"/>
                        </a:lnTo>
                        <a:lnTo>
                          <a:pt x="14" y="205"/>
                        </a:lnTo>
                        <a:lnTo>
                          <a:pt x="12" y="210"/>
                        </a:lnTo>
                        <a:lnTo>
                          <a:pt x="7" y="213"/>
                        </a:lnTo>
                        <a:lnTo>
                          <a:pt x="5" y="215"/>
                        </a:lnTo>
                        <a:lnTo>
                          <a:pt x="0" y="220"/>
                        </a:lnTo>
                        <a:lnTo>
                          <a:pt x="2" y="220"/>
                        </a:lnTo>
                        <a:lnTo>
                          <a:pt x="5" y="220"/>
                        </a:lnTo>
                        <a:lnTo>
                          <a:pt x="7" y="220"/>
                        </a:lnTo>
                        <a:lnTo>
                          <a:pt x="9" y="222"/>
                        </a:lnTo>
                        <a:lnTo>
                          <a:pt x="12" y="222"/>
                        </a:lnTo>
                        <a:lnTo>
                          <a:pt x="14" y="222"/>
                        </a:lnTo>
                        <a:lnTo>
                          <a:pt x="14" y="217"/>
                        </a:lnTo>
                        <a:lnTo>
                          <a:pt x="14" y="215"/>
                        </a:lnTo>
                        <a:lnTo>
                          <a:pt x="21" y="210"/>
                        </a:lnTo>
                        <a:lnTo>
                          <a:pt x="24" y="208"/>
                        </a:lnTo>
                        <a:lnTo>
                          <a:pt x="26" y="208"/>
                        </a:lnTo>
                        <a:lnTo>
                          <a:pt x="28" y="208"/>
                        </a:lnTo>
                        <a:lnTo>
                          <a:pt x="31" y="210"/>
                        </a:lnTo>
                        <a:lnTo>
                          <a:pt x="33" y="210"/>
                        </a:lnTo>
                        <a:lnTo>
                          <a:pt x="35" y="210"/>
                        </a:lnTo>
                        <a:lnTo>
                          <a:pt x="38" y="213"/>
                        </a:lnTo>
                        <a:lnTo>
                          <a:pt x="40" y="210"/>
                        </a:lnTo>
                        <a:lnTo>
                          <a:pt x="40" y="208"/>
                        </a:lnTo>
                        <a:lnTo>
                          <a:pt x="45" y="203"/>
                        </a:lnTo>
                        <a:lnTo>
                          <a:pt x="47" y="203"/>
                        </a:lnTo>
                        <a:lnTo>
                          <a:pt x="50" y="203"/>
                        </a:lnTo>
                        <a:lnTo>
                          <a:pt x="52" y="205"/>
                        </a:lnTo>
                        <a:lnTo>
                          <a:pt x="54" y="205"/>
                        </a:lnTo>
                        <a:lnTo>
                          <a:pt x="57" y="205"/>
                        </a:lnTo>
                        <a:lnTo>
                          <a:pt x="59" y="205"/>
                        </a:lnTo>
                        <a:lnTo>
                          <a:pt x="61" y="208"/>
                        </a:lnTo>
                        <a:lnTo>
                          <a:pt x="64" y="205"/>
                        </a:lnTo>
                        <a:lnTo>
                          <a:pt x="66" y="203"/>
                        </a:lnTo>
                        <a:lnTo>
                          <a:pt x="68" y="198"/>
                        </a:lnTo>
                        <a:lnTo>
                          <a:pt x="73" y="198"/>
                        </a:lnTo>
                        <a:lnTo>
                          <a:pt x="76" y="198"/>
                        </a:lnTo>
                        <a:lnTo>
                          <a:pt x="80" y="198"/>
                        </a:lnTo>
                        <a:lnTo>
                          <a:pt x="85" y="201"/>
                        </a:lnTo>
                        <a:lnTo>
                          <a:pt x="90" y="201"/>
                        </a:lnTo>
                        <a:lnTo>
                          <a:pt x="94" y="201"/>
                        </a:lnTo>
                        <a:lnTo>
                          <a:pt x="99" y="201"/>
                        </a:lnTo>
                        <a:lnTo>
                          <a:pt x="102" y="201"/>
                        </a:lnTo>
                        <a:lnTo>
                          <a:pt x="106" y="201"/>
                        </a:lnTo>
                        <a:lnTo>
                          <a:pt x="109" y="198"/>
                        </a:lnTo>
                        <a:lnTo>
                          <a:pt x="113" y="196"/>
                        </a:lnTo>
                        <a:lnTo>
                          <a:pt x="118" y="194"/>
                        </a:lnTo>
                        <a:lnTo>
                          <a:pt x="118" y="189"/>
                        </a:lnTo>
                        <a:lnTo>
                          <a:pt x="113" y="189"/>
                        </a:lnTo>
                        <a:lnTo>
                          <a:pt x="111" y="189"/>
                        </a:lnTo>
                        <a:lnTo>
                          <a:pt x="109" y="189"/>
                        </a:lnTo>
                        <a:lnTo>
                          <a:pt x="106" y="189"/>
                        </a:lnTo>
                        <a:lnTo>
                          <a:pt x="106" y="187"/>
                        </a:lnTo>
                        <a:lnTo>
                          <a:pt x="106" y="184"/>
                        </a:lnTo>
                        <a:lnTo>
                          <a:pt x="109" y="182"/>
                        </a:lnTo>
                        <a:lnTo>
                          <a:pt x="109" y="179"/>
                        </a:lnTo>
                        <a:lnTo>
                          <a:pt x="109" y="177"/>
                        </a:lnTo>
                        <a:lnTo>
                          <a:pt x="111" y="177"/>
                        </a:lnTo>
                        <a:lnTo>
                          <a:pt x="113" y="177"/>
                        </a:lnTo>
                        <a:lnTo>
                          <a:pt x="116" y="177"/>
                        </a:lnTo>
                        <a:lnTo>
                          <a:pt x="118" y="177"/>
                        </a:lnTo>
                        <a:lnTo>
                          <a:pt x="120" y="177"/>
                        </a:lnTo>
                        <a:lnTo>
                          <a:pt x="120" y="175"/>
                        </a:lnTo>
                        <a:lnTo>
                          <a:pt x="123" y="175"/>
                        </a:lnTo>
                        <a:lnTo>
                          <a:pt x="123" y="172"/>
                        </a:lnTo>
                        <a:lnTo>
                          <a:pt x="123" y="170"/>
                        </a:lnTo>
                        <a:lnTo>
                          <a:pt x="125" y="168"/>
                        </a:lnTo>
                        <a:lnTo>
                          <a:pt x="125" y="165"/>
                        </a:lnTo>
                        <a:lnTo>
                          <a:pt x="128" y="161"/>
                        </a:lnTo>
                        <a:lnTo>
                          <a:pt x="128" y="158"/>
                        </a:lnTo>
                        <a:lnTo>
                          <a:pt x="125" y="153"/>
                        </a:lnTo>
                        <a:lnTo>
                          <a:pt x="123" y="151"/>
                        </a:lnTo>
                        <a:lnTo>
                          <a:pt x="120" y="149"/>
                        </a:lnTo>
                        <a:lnTo>
                          <a:pt x="118" y="149"/>
                        </a:lnTo>
                        <a:lnTo>
                          <a:pt x="116" y="149"/>
                        </a:lnTo>
                        <a:lnTo>
                          <a:pt x="113" y="149"/>
                        </a:lnTo>
                        <a:lnTo>
                          <a:pt x="111" y="149"/>
                        </a:lnTo>
                        <a:lnTo>
                          <a:pt x="109" y="156"/>
                        </a:lnTo>
                        <a:lnTo>
                          <a:pt x="106" y="156"/>
                        </a:lnTo>
                        <a:lnTo>
                          <a:pt x="104" y="153"/>
                        </a:lnTo>
                        <a:lnTo>
                          <a:pt x="104" y="151"/>
                        </a:lnTo>
                        <a:lnTo>
                          <a:pt x="102" y="151"/>
                        </a:lnTo>
                        <a:lnTo>
                          <a:pt x="102" y="153"/>
                        </a:lnTo>
                        <a:lnTo>
                          <a:pt x="102" y="151"/>
                        </a:lnTo>
                        <a:lnTo>
                          <a:pt x="102" y="146"/>
                        </a:lnTo>
                        <a:lnTo>
                          <a:pt x="102" y="142"/>
                        </a:lnTo>
                        <a:lnTo>
                          <a:pt x="102" y="139"/>
                        </a:lnTo>
                        <a:lnTo>
                          <a:pt x="99" y="137"/>
                        </a:lnTo>
                        <a:lnTo>
                          <a:pt x="97" y="132"/>
                        </a:lnTo>
                        <a:lnTo>
                          <a:pt x="99" y="132"/>
                        </a:lnTo>
                        <a:lnTo>
                          <a:pt x="102" y="132"/>
                        </a:lnTo>
                        <a:lnTo>
                          <a:pt x="104" y="132"/>
                        </a:lnTo>
                        <a:lnTo>
                          <a:pt x="104" y="130"/>
                        </a:lnTo>
                        <a:lnTo>
                          <a:pt x="102" y="127"/>
                        </a:lnTo>
                        <a:lnTo>
                          <a:pt x="97" y="127"/>
                        </a:lnTo>
                        <a:lnTo>
                          <a:pt x="94" y="125"/>
                        </a:lnTo>
                        <a:lnTo>
                          <a:pt x="90" y="118"/>
                        </a:lnTo>
                        <a:lnTo>
                          <a:pt x="85" y="111"/>
                        </a:lnTo>
                        <a:lnTo>
                          <a:pt x="83" y="109"/>
                        </a:lnTo>
                        <a:lnTo>
                          <a:pt x="80" y="109"/>
                        </a:lnTo>
                        <a:lnTo>
                          <a:pt x="78" y="109"/>
                        </a:lnTo>
                        <a:lnTo>
                          <a:pt x="76" y="106"/>
                        </a:lnTo>
                        <a:lnTo>
                          <a:pt x="73" y="104"/>
                        </a:lnTo>
                        <a:lnTo>
                          <a:pt x="73" y="101"/>
                        </a:lnTo>
                        <a:lnTo>
                          <a:pt x="71" y="97"/>
                        </a:lnTo>
                        <a:lnTo>
                          <a:pt x="71" y="94"/>
                        </a:lnTo>
                        <a:lnTo>
                          <a:pt x="71" y="90"/>
                        </a:lnTo>
                        <a:lnTo>
                          <a:pt x="68" y="87"/>
                        </a:lnTo>
                        <a:lnTo>
                          <a:pt x="68" y="85"/>
                        </a:lnTo>
                        <a:lnTo>
                          <a:pt x="66" y="83"/>
                        </a:lnTo>
                        <a:lnTo>
                          <a:pt x="64" y="80"/>
                        </a:lnTo>
                        <a:lnTo>
                          <a:pt x="61" y="80"/>
                        </a:lnTo>
                        <a:lnTo>
                          <a:pt x="59" y="80"/>
                        </a:lnTo>
                        <a:lnTo>
                          <a:pt x="59" y="76"/>
                        </a:lnTo>
                        <a:lnTo>
                          <a:pt x="57" y="73"/>
                        </a:lnTo>
                        <a:lnTo>
                          <a:pt x="54" y="73"/>
                        </a:lnTo>
                        <a:lnTo>
                          <a:pt x="54" y="76"/>
                        </a:lnTo>
                        <a:lnTo>
                          <a:pt x="52" y="76"/>
                        </a:lnTo>
                        <a:lnTo>
                          <a:pt x="50" y="76"/>
                        </a:lnTo>
                        <a:lnTo>
                          <a:pt x="52" y="71"/>
                        </a:lnTo>
                        <a:lnTo>
                          <a:pt x="54" y="66"/>
                        </a:lnTo>
                        <a:lnTo>
                          <a:pt x="57" y="66"/>
                        </a:lnTo>
                        <a:lnTo>
                          <a:pt x="57" y="64"/>
                        </a:lnTo>
                        <a:lnTo>
                          <a:pt x="57" y="61"/>
                        </a:lnTo>
                        <a:lnTo>
                          <a:pt x="54" y="59"/>
                        </a:lnTo>
                        <a:lnTo>
                          <a:pt x="52" y="59"/>
                        </a:lnTo>
                        <a:lnTo>
                          <a:pt x="54" y="57"/>
                        </a:lnTo>
                        <a:lnTo>
                          <a:pt x="57" y="52"/>
                        </a:lnTo>
                        <a:lnTo>
                          <a:pt x="61" y="50"/>
                        </a:lnTo>
                        <a:lnTo>
                          <a:pt x="64" y="47"/>
                        </a:lnTo>
                        <a:lnTo>
                          <a:pt x="66" y="42"/>
                        </a:lnTo>
                        <a:lnTo>
                          <a:pt x="66" y="38"/>
                        </a:lnTo>
                        <a:lnTo>
                          <a:pt x="66" y="35"/>
                        </a:lnTo>
                        <a:lnTo>
                          <a:pt x="66" y="33"/>
                        </a:lnTo>
                        <a:lnTo>
                          <a:pt x="66" y="31"/>
                        </a:lnTo>
                        <a:lnTo>
                          <a:pt x="64" y="31"/>
                        </a:lnTo>
                        <a:lnTo>
                          <a:pt x="64" y="28"/>
                        </a:lnTo>
                        <a:lnTo>
                          <a:pt x="61" y="28"/>
                        </a:lnTo>
                        <a:lnTo>
                          <a:pt x="57" y="28"/>
                        </a:lnTo>
                        <a:lnTo>
                          <a:pt x="45" y="31"/>
                        </a:lnTo>
                        <a:lnTo>
                          <a:pt x="33" y="33"/>
                        </a:lnTo>
                        <a:lnTo>
                          <a:pt x="31" y="33"/>
                        </a:lnTo>
                        <a:lnTo>
                          <a:pt x="31" y="31"/>
                        </a:lnTo>
                        <a:lnTo>
                          <a:pt x="28" y="31"/>
                        </a:lnTo>
                        <a:lnTo>
                          <a:pt x="31" y="26"/>
                        </a:lnTo>
                        <a:lnTo>
                          <a:pt x="31" y="21"/>
                        </a:lnTo>
                        <a:lnTo>
                          <a:pt x="33" y="19"/>
                        </a:lnTo>
                        <a:lnTo>
                          <a:pt x="35" y="19"/>
                        </a:lnTo>
                        <a:lnTo>
                          <a:pt x="38" y="19"/>
                        </a:lnTo>
                        <a:lnTo>
                          <a:pt x="40" y="16"/>
                        </a:lnTo>
                        <a:lnTo>
                          <a:pt x="42" y="12"/>
                        </a:lnTo>
                        <a:lnTo>
                          <a:pt x="47" y="12"/>
                        </a:lnTo>
                        <a:lnTo>
                          <a:pt x="45" y="9"/>
                        </a:lnTo>
                        <a:lnTo>
                          <a:pt x="45" y="5"/>
                        </a:lnTo>
                        <a:lnTo>
                          <a:pt x="45" y="2"/>
                        </a:lnTo>
                        <a:lnTo>
                          <a:pt x="45" y="0"/>
                        </a:lnTo>
                        <a:lnTo>
                          <a:pt x="45" y="2"/>
                        </a:lnTo>
                        <a:lnTo>
                          <a:pt x="40" y="0"/>
                        </a:lnTo>
                        <a:lnTo>
                          <a:pt x="3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8" name="Freeform 2073">
                    <a:extLst>
                      <a:ext uri="{FF2B5EF4-FFF2-40B4-BE49-F238E27FC236}">
                        <a16:creationId xmlns:a16="http://schemas.microsoft.com/office/drawing/2014/main" id="{431345FA-2A40-5378-B752-50C5C7342C8F}"/>
                      </a:ext>
                    </a:extLst>
                  </p:cNvPr>
                  <p:cNvSpPr>
                    <a:spLocks/>
                  </p:cNvSpPr>
                  <p:nvPr/>
                </p:nvSpPr>
                <p:spPr bwMode="auto">
                  <a:xfrm>
                    <a:off x="4286794" y="1129616"/>
                    <a:ext cx="6350" cy="25400"/>
                  </a:xfrm>
                  <a:custGeom>
                    <a:avLst/>
                    <a:gdLst>
                      <a:gd name="T0" fmla="*/ 6350 w 4"/>
                      <a:gd name="T1" fmla="*/ 0 h 16"/>
                      <a:gd name="T2" fmla="*/ 3175 w 4"/>
                      <a:gd name="T3" fmla="*/ 3175 h 16"/>
                      <a:gd name="T4" fmla="*/ 3175 w 4"/>
                      <a:gd name="T5" fmla="*/ 6350 h 16"/>
                      <a:gd name="T6" fmla="*/ 0 w 4"/>
                      <a:gd name="T7" fmla="*/ 11113 h 16"/>
                      <a:gd name="T8" fmla="*/ 0 w 4"/>
                      <a:gd name="T9" fmla="*/ 14288 h 16"/>
                      <a:gd name="T10" fmla="*/ 0 w 4"/>
                      <a:gd name="T11" fmla="*/ 19050 h 16"/>
                      <a:gd name="T12" fmla="*/ 3175 w 4"/>
                      <a:gd name="T13" fmla="*/ 22225 h 16"/>
                      <a:gd name="T14" fmla="*/ 3175 w 4"/>
                      <a:gd name="T15" fmla="*/ 25400 h 16"/>
                      <a:gd name="T16" fmla="*/ 6350 w 4"/>
                      <a:gd name="T17" fmla="*/ 25400 h 16"/>
                      <a:gd name="T18" fmla="*/ 6350 w 4"/>
                      <a:gd name="T19" fmla="*/ 19050 h 16"/>
                      <a:gd name="T20" fmla="*/ 6350 w 4"/>
                      <a:gd name="T21" fmla="*/ 11113 h 16"/>
                      <a:gd name="T22" fmla="*/ 6350 w 4"/>
                      <a:gd name="T23" fmla="*/ 6350 h 16"/>
                      <a:gd name="T24" fmla="*/ 6350 w 4"/>
                      <a:gd name="T25" fmla="*/ 3175 h 16"/>
                      <a:gd name="T26" fmla="*/ 6350 w 4"/>
                      <a:gd name="T27" fmla="*/ 0 h 16"/>
                      <a:gd name="T28" fmla="*/ 6350 w 4"/>
                      <a:gd name="T29" fmla="*/ 0 h 16"/>
                      <a:gd name="T30" fmla="*/ 6350 w 4"/>
                      <a:gd name="T31" fmla="*/ 0 h 16"/>
                      <a:gd name="T32" fmla="*/ 6350 w 4"/>
                      <a:gd name="T33" fmla="*/ 0 h 16"/>
                      <a:gd name="T34" fmla="*/ 6350 w 4"/>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16"/>
                      <a:gd name="T56" fmla="*/ 4 w 4"/>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16">
                        <a:moveTo>
                          <a:pt x="4" y="0"/>
                        </a:moveTo>
                        <a:lnTo>
                          <a:pt x="2" y="2"/>
                        </a:lnTo>
                        <a:lnTo>
                          <a:pt x="2" y="4"/>
                        </a:lnTo>
                        <a:lnTo>
                          <a:pt x="0" y="7"/>
                        </a:lnTo>
                        <a:lnTo>
                          <a:pt x="0" y="9"/>
                        </a:lnTo>
                        <a:lnTo>
                          <a:pt x="0" y="12"/>
                        </a:lnTo>
                        <a:lnTo>
                          <a:pt x="2" y="14"/>
                        </a:lnTo>
                        <a:lnTo>
                          <a:pt x="2" y="16"/>
                        </a:lnTo>
                        <a:lnTo>
                          <a:pt x="4" y="16"/>
                        </a:lnTo>
                        <a:lnTo>
                          <a:pt x="4" y="12"/>
                        </a:lnTo>
                        <a:lnTo>
                          <a:pt x="4" y="7"/>
                        </a:lnTo>
                        <a:lnTo>
                          <a:pt x="4" y="4"/>
                        </a:lnTo>
                        <a:lnTo>
                          <a:pt x="4" y="2"/>
                        </a:lnTo>
                        <a:lnTo>
                          <a:pt x="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189" name="Switzerland">
                  <a:extLst>
                    <a:ext uri="{FF2B5EF4-FFF2-40B4-BE49-F238E27FC236}">
                      <a16:creationId xmlns:a16="http://schemas.microsoft.com/office/drawing/2014/main" id="{6756862D-E4D8-FEC0-685C-06DD0C00F4B9}"/>
                    </a:ext>
                  </a:extLst>
                </p:cNvPr>
                <p:cNvSpPr>
                  <a:spLocks/>
                </p:cNvSpPr>
                <p:nvPr/>
              </p:nvSpPr>
              <p:spPr bwMode="auto">
                <a:xfrm>
                  <a:off x="3087499" y="2191837"/>
                  <a:ext cx="74055" cy="53616"/>
                </a:xfrm>
                <a:custGeom>
                  <a:avLst/>
                  <a:gdLst>
                    <a:gd name="T0" fmla="*/ 112713 w 73"/>
                    <a:gd name="T1" fmla="*/ 33338 h 52"/>
                    <a:gd name="T2" fmla="*/ 104775 w 73"/>
                    <a:gd name="T3" fmla="*/ 25400 h 52"/>
                    <a:gd name="T4" fmla="*/ 104775 w 73"/>
                    <a:gd name="T5" fmla="*/ 19050 h 52"/>
                    <a:gd name="T6" fmla="*/ 79375 w 73"/>
                    <a:gd name="T7" fmla="*/ 0 h 52"/>
                    <a:gd name="T8" fmla="*/ 71438 w 73"/>
                    <a:gd name="T9" fmla="*/ 0 h 52"/>
                    <a:gd name="T10" fmla="*/ 66675 w 73"/>
                    <a:gd name="T11" fmla="*/ 3175 h 52"/>
                    <a:gd name="T12" fmla="*/ 52388 w 73"/>
                    <a:gd name="T13" fmla="*/ 11113 h 52"/>
                    <a:gd name="T14" fmla="*/ 52388 w 73"/>
                    <a:gd name="T15" fmla="*/ 11113 h 52"/>
                    <a:gd name="T16" fmla="*/ 44450 w 73"/>
                    <a:gd name="T17" fmla="*/ 11113 h 52"/>
                    <a:gd name="T18" fmla="*/ 41275 w 73"/>
                    <a:gd name="T19" fmla="*/ 11113 h 52"/>
                    <a:gd name="T20" fmla="*/ 41275 w 73"/>
                    <a:gd name="T21" fmla="*/ 19050 h 52"/>
                    <a:gd name="T22" fmla="*/ 41275 w 73"/>
                    <a:gd name="T23" fmla="*/ 19050 h 52"/>
                    <a:gd name="T24" fmla="*/ 33338 w 73"/>
                    <a:gd name="T25" fmla="*/ 22225 h 52"/>
                    <a:gd name="T26" fmla="*/ 25400 w 73"/>
                    <a:gd name="T27" fmla="*/ 30163 h 52"/>
                    <a:gd name="T28" fmla="*/ 11113 w 73"/>
                    <a:gd name="T29" fmla="*/ 49213 h 52"/>
                    <a:gd name="T30" fmla="*/ 0 w 73"/>
                    <a:gd name="T31" fmla="*/ 66675 h 52"/>
                    <a:gd name="T32" fmla="*/ 0 w 73"/>
                    <a:gd name="T33" fmla="*/ 71438 h 52"/>
                    <a:gd name="T34" fmla="*/ 7938 w 73"/>
                    <a:gd name="T35" fmla="*/ 66675 h 52"/>
                    <a:gd name="T36" fmla="*/ 14288 w 73"/>
                    <a:gd name="T37" fmla="*/ 66675 h 52"/>
                    <a:gd name="T38" fmla="*/ 19050 w 73"/>
                    <a:gd name="T39" fmla="*/ 71438 h 52"/>
                    <a:gd name="T40" fmla="*/ 22225 w 73"/>
                    <a:gd name="T41" fmla="*/ 74613 h 52"/>
                    <a:gd name="T42" fmla="*/ 30163 w 73"/>
                    <a:gd name="T43" fmla="*/ 74613 h 52"/>
                    <a:gd name="T44" fmla="*/ 33338 w 73"/>
                    <a:gd name="T45" fmla="*/ 79375 h 52"/>
                    <a:gd name="T46" fmla="*/ 38100 w 73"/>
                    <a:gd name="T47" fmla="*/ 82550 h 52"/>
                    <a:gd name="T48" fmla="*/ 44450 w 73"/>
                    <a:gd name="T49" fmla="*/ 79375 h 52"/>
                    <a:gd name="T50" fmla="*/ 52388 w 73"/>
                    <a:gd name="T51" fmla="*/ 74613 h 52"/>
                    <a:gd name="T52" fmla="*/ 55563 w 73"/>
                    <a:gd name="T53" fmla="*/ 66675 h 52"/>
                    <a:gd name="T54" fmla="*/ 55563 w 73"/>
                    <a:gd name="T55" fmla="*/ 60325 h 52"/>
                    <a:gd name="T56" fmla="*/ 63500 w 73"/>
                    <a:gd name="T57" fmla="*/ 66675 h 52"/>
                    <a:gd name="T58" fmla="*/ 71438 w 73"/>
                    <a:gd name="T59" fmla="*/ 71438 h 52"/>
                    <a:gd name="T60" fmla="*/ 79375 w 73"/>
                    <a:gd name="T61" fmla="*/ 74613 h 52"/>
                    <a:gd name="T62" fmla="*/ 82550 w 73"/>
                    <a:gd name="T63" fmla="*/ 74613 h 52"/>
                    <a:gd name="T64" fmla="*/ 82550 w 73"/>
                    <a:gd name="T65" fmla="*/ 71438 h 52"/>
                    <a:gd name="T66" fmla="*/ 85725 w 73"/>
                    <a:gd name="T67" fmla="*/ 60325 h 52"/>
                    <a:gd name="T68" fmla="*/ 90488 w 73"/>
                    <a:gd name="T69" fmla="*/ 60325 h 52"/>
                    <a:gd name="T70" fmla="*/ 93663 w 73"/>
                    <a:gd name="T71" fmla="*/ 55563 h 52"/>
                    <a:gd name="T72" fmla="*/ 96838 w 73"/>
                    <a:gd name="T73" fmla="*/ 52388 h 52"/>
                    <a:gd name="T74" fmla="*/ 101600 w 73"/>
                    <a:gd name="T75" fmla="*/ 49213 h 52"/>
                    <a:gd name="T76" fmla="*/ 107950 w 73"/>
                    <a:gd name="T77" fmla="*/ 52388 h 52"/>
                    <a:gd name="T78" fmla="*/ 112713 w 73"/>
                    <a:gd name="T79" fmla="*/ 49213 h 52"/>
                    <a:gd name="T80" fmla="*/ 112713 w 73"/>
                    <a:gd name="T81" fmla="*/ 44450 h 52"/>
                    <a:gd name="T82" fmla="*/ 107950 w 73"/>
                    <a:gd name="T83" fmla="*/ 44450 h 52"/>
                    <a:gd name="T84" fmla="*/ 112713 w 73"/>
                    <a:gd name="T85" fmla="*/ 41275 h 52"/>
                    <a:gd name="T86" fmla="*/ 112713 w 73"/>
                    <a:gd name="T87" fmla="*/ 38100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52"/>
                    <a:gd name="T134" fmla="*/ 73 w 73"/>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52">
                      <a:moveTo>
                        <a:pt x="71" y="24"/>
                      </a:moveTo>
                      <a:lnTo>
                        <a:pt x="71" y="24"/>
                      </a:lnTo>
                      <a:lnTo>
                        <a:pt x="71" y="21"/>
                      </a:lnTo>
                      <a:lnTo>
                        <a:pt x="68" y="19"/>
                      </a:lnTo>
                      <a:lnTo>
                        <a:pt x="66" y="16"/>
                      </a:lnTo>
                      <a:lnTo>
                        <a:pt x="66" y="14"/>
                      </a:lnTo>
                      <a:lnTo>
                        <a:pt x="66" y="12"/>
                      </a:lnTo>
                      <a:lnTo>
                        <a:pt x="54" y="5"/>
                      </a:lnTo>
                      <a:lnTo>
                        <a:pt x="54" y="2"/>
                      </a:lnTo>
                      <a:lnTo>
                        <a:pt x="50" y="0"/>
                      </a:lnTo>
                      <a:lnTo>
                        <a:pt x="47" y="0"/>
                      </a:lnTo>
                      <a:lnTo>
                        <a:pt x="45" y="0"/>
                      </a:lnTo>
                      <a:lnTo>
                        <a:pt x="42" y="2"/>
                      </a:lnTo>
                      <a:lnTo>
                        <a:pt x="38" y="5"/>
                      </a:lnTo>
                      <a:lnTo>
                        <a:pt x="35" y="5"/>
                      </a:lnTo>
                      <a:lnTo>
                        <a:pt x="33" y="7"/>
                      </a:lnTo>
                      <a:lnTo>
                        <a:pt x="31" y="7"/>
                      </a:lnTo>
                      <a:lnTo>
                        <a:pt x="28" y="7"/>
                      </a:lnTo>
                      <a:lnTo>
                        <a:pt x="26" y="7"/>
                      </a:lnTo>
                      <a:lnTo>
                        <a:pt x="26" y="9"/>
                      </a:lnTo>
                      <a:lnTo>
                        <a:pt x="26" y="12"/>
                      </a:lnTo>
                      <a:lnTo>
                        <a:pt x="24" y="14"/>
                      </a:lnTo>
                      <a:lnTo>
                        <a:pt x="21" y="14"/>
                      </a:lnTo>
                      <a:lnTo>
                        <a:pt x="19" y="16"/>
                      </a:lnTo>
                      <a:lnTo>
                        <a:pt x="16" y="16"/>
                      </a:lnTo>
                      <a:lnTo>
                        <a:pt x="16" y="19"/>
                      </a:lnTo>
                      <a:lnTo>
                        <a:pt x="14" y="21"/>
                      </a:lnTo>
                      <a:lnTo>
                        <a:pt x="12" y="26"/>
                      </a:lnTo>
                      <a:lnTo>
                        <a:pt x="7" y="31"/>
                      </a:lnTo>
                      <a:lnTo>
                        <a:pt x="2" y="35"/>
                      </a:lnTo>
                      <a:lnTo>
                        <a:pt x="2" y="40"/>
                      </a:lnTo>
                      <a:lnTo>
                        <a:pt x="0" y="42"/>
                      </a:lnTo>
                      <a:lnTo>
                        <a:pt x="0" y="45"/>
                      </a:lnTo>
                      <a:lnTo>
                        <a:pt x="2" y="45"/>
                      </a:lnTo>
                      <a:lnTo>
                        <a:pt x="5" y="42"/>
                      </a:lnTo>
                      <a:lnTo>
                        <a:pt x="7" y="42"/>
                      </a:lnTo>
                      <a:lnTo>
                        <a:pt x="9" y="42"/>
                      </a:lnTo>
                      <a:lnTo>
                        <a:pt x="12" y="42"/>
                      </a:lnTo>
                      <a:lnTo>
                        <a:pt x="12" y="45"/>
                      </a:lnTo>
                      <a:lnTo>
                        <a:pt x="14" y="47"/>
                      </a:lnTo>
                      <a:lnTo>
                        <a:pt x="16" y="47"/>
                      </a:lnTo>
                      <a:lnTo>
                        <a:pt x="19" y="47"/>
                      </a:lnTo>
                      <a:lnTo>
                        <a:pt x="19" y="50"/>
                      </a:lnTo>
                      <a:lnTo>
                        <a:pt x="21" y="50"/>
                      </a:lnTo>
                      <a:lnTo>
                        <a:pt x="21" y="52"/>
                      </a:lnTo>
                      <a:lnTo>
                        <a:pt x="24" y="52"/>
                      </a:lnTo>
                      <a:lnTo>
                        <a:pt x="26" y="52"/>
                      </a:lnTo>
                      <a:lnTo>
                        <a:pt x="28" y="50"/>
                      </a:lnTo>
                      <a:lnTo>
                        <a:pt x="31" y="47"/>
                      </a:lnTo>
                      <a:lnTo>
                        <a:pt x="33" y="47"/>
                      </a:lnTo>
                      <a:lnTo>
                        <a:pt x="35" y="45"/>
                      </a:lnTo>
                      <a:lnTo>
                        <a:pt x="35" y="42"/>
                      </a:lnTo>
                      <a:lnTo>
                        <a:pt x="35" y="40"/>
                      </a:lnTo>
                      <a:lnTo>
                        <a:pt x="35" y="38"/>
                      </a:lnTo>
                      <a:lnTo>
                        <a:pt x="38" y="38"/>
                      </a:lnTo>
                      <a:lnTo>
                        <a:pt x="38" y="40"/>
                      </a:lnTo>
                      <a:lnTo>
                        <a:pt x="40" y="42"/>
                      </a:lnTo>
                      <a:lnTo>
                        <a:pt x="40" y="45"/>
                      </a:lnTo>
                      <a:lnTo>
                        <a:pt x="42" y="45"/>
                      </a:lnTo>
                      <a:lnTo>
                        <a:pt x="45" y="45"/>
                      </a:lnTo>
                      <a:lnTo>
                        <a:pt x="47" y="47"/>
                      </a:lnTo>
                      <a:lnTo>
                        <a:pt x="50" y="47"/>
                      </a:lnTo>
                      <a:lnTo>
                        <a:pt x="52" y="47"/>
                      </a:lnTo>
                      <a:lnTo>
                        <a:pt x="54" y="47"/>
                      </a:lnTo>
                      <a:lnTo>
                        <a:pt x="54" y="45"/>
                      </a:lnTo>
                      <a:lnTo>
                        <a:pt x="52" y="45"/>
                      </a:lnTo>
                      <a:lnTo>
                        <a:pt x="52" y="42"/>
                      </a:lnTo>
                      <a:lnTo>
                        <a:pt x="52" y="40"/>
                      </a:lnTo>
                      <a:lnTo>
                        <a:pt x="54" y="38"/>
                      </a:lnTo>
                      <a:lnTo>
                        <a:pt x="57" y="38"/>
                      </a:lnTo>
                      <a:lnTo>
                        <a:pt x="59" y="38"/>
                      </a:lnTo>
                      <a:lnTo>
                        <a:pt x="59" y="35"/>
                      </a:lnTo>
                      <a:lnTo>
                        <a:pt x="61" y="33"/>
                      </a:lnTo>
                      <a:lnTo>
                        <a:pt x="64" y="31"/>
                      </a:lnTo>
                      <a:lnTo>
                        <a:pt x="66" y="31"/>
                      </a:lnTo>
                      <a:lnTo>
                        <a:pt x="66" y="33"/>
                      </a:lnTo>
                      <a:lnTo>
                        <a:pt x="68" y="33"/>
                      </a:lnTo>
                      <a:lnTo>
                        <a:pt x="71" y="33"/>
                      </a:lnTo>
                      <a:lnTo>
                        <a:pt x="71" y="31"/>
                      </a:lnTo>
                      <a:lnTo>
                        <a:pt x="73" y="31"/>
                      </a:lnTo>
                      <a:lnTo>
                        <a:pt x="71" y="28"/>
                      </a:lnTo>
                      <a:lnTo>
                        <a:pt x="68" y="28"/>
                      </a:lnTo>
                      <a:lnTo>
                        <a:pt x="68" y="26"/>
                      </a:lnTo>
                      <a:lnTo>
                        <a:pt x="71" y="26"/>
                      </a:lnTo>
                      <a:lnTo>
                        <a:pt x="71" y="24"/>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0" name="Freeform 1535">
                  <a:extLst>
                    <a:ext uri="{FF2B5EF4-FFF2-40B4-BE49-F238E27FC236}">
                      <a16:creationId xmlns:a16="http://schemas.microsoft.com/office/drawing/2014/main" id="{B987F8E9-9A79-1CF4-401A-19B2D440AD8E}"/>
                    </a:ext>
                  </a:extLst>
                </p:cNvPr>
                <p:cNvSpPr>
                  <a:spLocks/>
                </p:cNvSpPr>
                <p:nvPr/>
              </p:nvSpPr>
              <p:spPr bwMode="auto">
                <a:xfrm>
                  <a:off x="3226904" y="1911383"/>
                  <a:ext cx="5107" cy="14436"/>
                </a:xfrm>
                <a:custGeom>
                  <a:avLst/>
                  <a:gdLst>
                    <a:gd name="T0" fmla="*/ 7938 w 5"/>
                    <a:gd name="T1" fmla="*/ 0 h 14"/>
                    <a:gd name="T2" fmla="*/ 7938 w 5"/>
                    <a:gd name="T3" fmla="*/ 0 h 14"/>
                    <a:gd name="T4" fmla="*/ 7938 w 5"/>
                    <a:gd name="T5" fmla="*/ 4763 h 14"/>
                    <a:gd name="T6" fmla="*/ 7938 w 5"/>
                    <a:gd name="T7" fmla="*/ 4763 h 14"/>
                    <a:gd name="T8" fmla="*/ 7938 w 5"/>
                    <a:gd name="T9" fmla="*/ 7938 h 14"/>
                    <a:gd name="T10" fmla="*/ 7938 w 5"/>
                    <a:gd name="T11" fmla="*/ 11113 h 14"/>
                    <a:gd name="T12" fmla="*/ 7938 w 5"/>
                    <a:gd name="T13" fmla="*/ 15875 h 14"/>
                    <a:gd name="T14" fmla="*/ 3175 w 5"/>
                    <a:gd name="T15" fmla="*/ 19050 h 14"/>
                    <a:gd name="T16" fmla="*/ 3175 w 5"/>
                    <a:gd name="T17" fmla="*/ 19050 h 14"/>
                    <a:gd name="T18" fmla="*/ 3175 w 5"/>
                    <a:gd name="T19" fmla="*/ 22225 h 14"/>
                    <a:gd name="T20" fmla="*/ 3175 w 5"/>
                    <a:gd name="T21" fmla="*/ 22225 h 14"/>
                    <a:gd name="T22" fmla="*/ 0 w 5"/>
                    <a:gd name="T23" fmla="*/ 22225 h 14"/>
                    <a:gd name="T24" fmla="*/ 0 w 5"/>
                    <a:gd name="T25" fmla="*/ 22225 h 14"/>
                    <a:gd name="T26" fmla="*/ 0 w 5"/>
                    <a:gd name="T27" fmla="*/ 19050 h 14"/>
                    <a:gd name="T28" fmla="*/ 0 w 5"/>
                    <a:gd name="T29" fmla="*/ 15875 h 14"/>
                    <a:gd name="T30" fmla="*/ 3175 w 5"/>
                    <a:gd name="T31" fmla="*/ 7938 h 14"/>
                    <a:gd name="T32" fmla="*/ 3175 w 5"/>
                    <a:gd name="T33" fmla="*/ 4763 h 14"/>
                    <a:gd name="T34" fmla="*/ 7938 w 5"/>
                    <a:gd name="T35" fmla="*/ 0 h 14"/>
                    <a:gd name="T36" fmla="*/ 7938 w 5"/>
                    <a:gd name="T37" fmla="*/ 0 h 14"/>
                    <a:gd name="T38" fmla="*/ 7938 w 5"/>
                    <a:gd name="T39" fmla="*/ 0 h 14"/>
                    <a:gd name="T40" fmla="*/ 7938 w 5"/>
                    <a:gd name="T41" fmla="*/ 0 h 14"/>
                    <a:gd name="T42" fmla="*/ 7938 w 5"/>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
                    <a:gd name="T67" fmla="*/ 0 h 14"/>
                    <a:gd name="T68" fmla="*/ 5 w 5"/>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 h="14">
                      <a:moveTo>
                        <a:pt x="5" y="0"/>
                      </a:moveTo>
                      <a:lnTo>
                        <a:pt x="5" y="0"/>
                      </a:lnTo>
                      <a:lnTo>
                        <a:pt x="5" y="3"/>
                      </a:lnTo>
                      <a:lnTo>
                        <a:pt x="5" y="5"/>
                      </a:lnTo>
                      <a:lnTo>
                        <a:pt x="5" y="7"/>
                      </a:lnTo>
                      <a:lnTo>
                        <a:pt x="5" y="10"/>
                      </a:lnTo>
                      <a:lnTo>
                        <a:pt x="2" y="12"/>
                      </a:lnTo>
                      <a:lnTo>
                        <a:pt x="2" y="14"/>
                      </a:lnTo>
                      <a:lnTo>
                        <a:pt x="0" y="14"/>
                      </a:lnTo>
                      <a:lnTo>
                        <a:pt x="0" y="12"/>
                      </a:lnTo>
                      <a:lnTo>
                        <a:pt x="0" y="10"/>
                      </a:lnTo>
                      <a:lnTo>
                        <a:pt x="2" y="5"/>
                      </a:lnTo>
                      <a:lnTo>
                        <a:pt x="2" y="3"/>
                      </a:lnTo>
                      <a:lnTo>
                        <a:pt x="5"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191" name="Sweden">
                  <a:extLst>
                    <a:ext uri="{FF2B5EF4-FFF2-40B4-BE49-F238E27FC236}">
                      <a16:creationId xmlns:a16="http://schemas.microsoft.com/office/drawing/2014/main" id="{4054485A-6780-DA75-9ABB-B60D21099B15}"/>
                    </a:ext>
                  </a:extLst>
                </p:cNvPr>
                <p:cNvGrpSpPr/>
                <p:nvPr/>
              </p:nvGrpSpPr>
              <p:grpSpPr>
                <a:xfrm>
                  <a:off x="3178911" y="1624742"/>
                  <a:ext cx="204164" cy="377376"/>
                  <a:chOff x="4604775" y="765788"/>
                  <a:chExt cx="311150" cy="581025"/>
                </a:xfrm>
                <a:solidFill>
                  <a:schemeClr val="bg2"/>
                </a:solidFill>
              </p:grpSpPr>
              <p:sp>
                <p:nvSpPr>
                  <p:cNvPr id="259" name="Freeform 2064">
                    <a:extLst>
                      <a:ext uri="{FF2B5EF4-FFF2-40B4-BE49-F238E27FC236}">
                        <a16:creationId xmlns:a16="http://schemas.microsoft.com/office/drawing/2014/main" id="{417B6266-8A6A-1BCB-196F-00759843FAF4}"/>
                      </a:ext>
                    </a:extLst>
                  </p:cNvPr>
                  <p:cNvSpPr>
                    <a:spLocks/>
                  </p:cNvSpPr>
                  <p:nvPr/>
                </p:nvSpPr>
                <p:spPr bwMode="auto">
                  <a:xfrm>
                    <a:off x="4604775" y="765788"/>
                    <a:ext cx="311150" cy="581025"/>
                  </a:xfrm>
                  <a:custGeom>
                    <a:avLst/>
                    <a:gdLst>
                      <a:gd name="T0" fmla="*/ 6350 w 196"/>
                      <a:gd name="T1" fmla="*/ 476250 h 366"/>
                      <a:gd name="T2" fmla="*/ 6350 w 196"/>
                      <a:gd name="T3" fmla="*/ 501650 h 366"/>
                      <a:gd name="T4" fmla="*/ 25400 w 196"/>
                      <a:gd name="T5" fmla="*/ 558800 h 366"/>
                      <a:gd name="T6" fmla="*/ 30163 w 196"/>
                      <a:gd name="T7" fmla="*/ 576263 h 366"/>
                      <a:gd name="T8" fmla="*/ 66675 w 196"/>
                      <a:gd name="T9" fmla="*/ 565150 h 366"/>
                      <a:gd name="T10" fmla="*/ 119063 w 196"/>
                      <a:gd name="T11" fmla="*/ 550863 h 366"/>
                      <a:gd name="T12" fmla="*/ 130175 w 196"/>
                      <a:gd name="T13" fmla="*/ 528638 h 366"/>
                      <a:gd name="T14" fmla="*/ 123825 w 196"/>
                      <a:gd name="T15" fmla="*/ 531813 h 366"/>
                      <a:gd name="T16" fmla="*/ 134938 w 196"/>
                      <a:gd name="T17" fmla="*/ 471488 h 366"/>
                      <a:gd name="T18" fmla="*/ 134938 w 196"/>
                      <a:gd name="T19" fmla="*/ 449263 h 366"/>
                      <a:gd name="T20" fmla="*/ 149225 w 196"/>
                      <a:gd name="T21" fmla="*/ 446088 h 366"/>
                      <a:gd name="T22" fmla="*/ 187325 w 196"/>
                      <a:gd name="T23" fmla="*/ 427038 h 366"/>
                      <a:gd name="T24" fmla="*/ 190500 w 196"/>
                      <a:gd name="T25" fmla="*/ 404813 h 366"/>
                      <a:gd name="T26" fmla="*/ 146050 w 196"/>
                      <a:gd name="T27" fmla="*/ 369888 h 366"/>
                      <a:gd name="T28" fmla="*/ 141288 w 196"/>
                      <a:gd name="T29" fmla="*/ 306388 h 366"/>
                      <a:gd name="T30" fmla="*/ 149225 w 196"/>
                      <a:gd name="T31" fmla="*/ 287338 h 366"/>
                      <a:gd name="T32" fmla="*/ 168275 w 196"/>
                      <a:gd name="T33" fmla="*/ 273050 h 366"/>
                      <a:gd name="T34" fmla="*/ 182563 w 196"/>
                      <a:gd name="T35" fmla="*/ 250825 h 366"/>
                      <a:gd name="T36" fmla="*/ 201613 w 196"/>
                      <a:gd name="T37" fmla="*/ 228600 h 366"/>
                      <a:gd name="T38" fmla="*/ 236538 w 196"/>
                      <a:gd name="T39" fmla="*/ 217488 h 366"/>
                      <a:gd name="T40" fmla="*/ 250825 w 196"/>
                      <a:gd name="T41" fmla="*/ 198438 h 366"/>
                      <a:gd name="T42" fmla="*/ 247650 w 196"/>
                      <a:gd name="T43" fmla="*/ 176213 h 366"/>
                      <a:gd name="T44" fmla="*/ 273050 w 196"/>
                      <a:gd name="T45" fmla="*/ 138113 h 366"/>
                      <a:gd name="T46" fmla="*/ 276225 w 196"/>
                      <a:gd name="T47" fmla="*/ 123825 h 366"/>
                      <a:gd name="T48" fmla="*/ 303213 w 196"/>
                      <a:gd name="T49" fmla="*/ 111125 h 366"/>
                      <a:gd name="T50" fmla="*/ 306388 w 196"/>
                      <a:gd name="T51" fmla="*/ 77788 h 366"/>
                      <a:gd name="T52" fmla="*/ 300038 w 196"/>
                      <a:gd name="T53" fmla="*/ 63500 h 366"/>
                      <a:gd name="T54" fmla="*/ 300038 w 196"/>
                      <a:gd name="T55" fmla="*/ 47625 h 366"/>
                      <a:gd name="T56" fmla="*/ 280988 w 196"/>
                      <a:gd name="T57" fmla="*/ 25400 h 366"/>
                      <a:gd name="T58" fmla="*/ 254000 w 196"/>
                      <a:gd name="T59" fmla="*/ 14288 h 366"/>
                      <a:gd name="T60" fmla="*/ 236538 w 196"/>
                      <a:gd name="T61" fmla="*/ 0 h 366"/>
                      <a:gd name="T62" fmla="*/ 217488 w 196"/>
                      <a:gd name="T63" fmla="*/ 33338 h 366"/>
                      <a:gd name="T64" fmla="*/ 195263 w 196"/>
                      <a:gd name="T65" fmla="*/ 33338 h 366"/>
                      <a:gd name="T66" fmla="*/ 187325 w 196"/>
                      <a:gd name="T67" fmla="*/ 52388 h 366"/>
                      <a:gd name="T68" fmla="*/ 168275 w 196"/>
                      <a:gd name="T69" fmla="*/ 41275 h 366"/>
                      <a:gd name="T70" fmla="*/ 153988 w 196"/>
                      <a:gd name="T71" fmla="*/ 69850 h 366"/>
                      <a:gd name="T72" fmla="*/ 134938 w 196"/>
                      <a:gd name="T73" fmla="*/ 85725 h 366"/>
                      <a:gd name="T74" fmla="*/ 127000 w 196"/>
                      <a:gd name="T75" fmla="*/ 96838 h 366"/>
                      <a:gd name="T76" fmla="*/ 115888 w 196"/>
                      <a:gd name="T77" fmla="*/ 123825 h 366"/>
                      <a:gd name="T78" fmla="*/ 88900 w 196"/>
                      <a:gd name="T79" fmla="*/ 157163 h 366"/>
                      <a:gd name="T80" fmla="*/ 88900 w 196"/>
                      <a:gd name="T81" fmla="*/ 182563 h 366"/>
                      <a:gd name="T82" fmla="*/ 74613 w 196"/>
                      <a:gd name="T83" fmla="*/ 198438 h 366"/>
                      <a:gd name="T84" fmla="*/ 47625 w 196"/>
                      <a:gd name="T85" fmla="*/ 198438 h 366"/>
                      <a:gd name="T86" fmla="*/ 33338 w 196"/>
                      <a:gd name="T87" fmla="*/ 220663 h 366"/>
                      <a:gd name="T88" fmla="*/ 19050 w 196"/>
                      <a:gd name="T89" fmla="*/ 239713 h 366"/>
                      <a:gd name="T90" fmla="*/ 22225 w 196"/>
                      <a:gd name="T91" fmla="*/ 258763 h 366"/>
                      <a:gd name="T92" fmla="*/ 19050 w 196"/>
                      <a:gd name="T93" fmla="*/ 287338 h 366"/>
                      <a:gd name="T94" fmla="*/ 14288 w 196"/>
                      <a:gd name="T95" fmla="*/ 314325 h 366"/>
                      <a:gd name="T96" fmla="*/ 22225 w 196"/>
                      <a:gd name="T97" fmla="*/ 322263 h 366"/>
                      <a:gd name="T98" fmla="*/ 25400 w 196"/>
                      <a:gd name="T99" fmla="*/ 344488 h 366"/>
                      <a:gd name="T100" fmla="*/ 14288 w 196"/>
                      <a:gd name="T101" fmla="*/ 355600 h 366"/>
                      <a:gd name="T102" fmla="*/ 19050 w 196"/>
                      <a:gd name="T103" fmla="*/ 385763 h 366"/>
                      <a:gd name="T104" fmla="*/ 11113 w 196"/>
                      <a:gd name="T105" fmla="*/ 396875 h 366"/>
                      <a:gd name="T106" fmla="*/ 3175 w 196"/>
                      <a:gd name="T107" fmla="*/ 407988 h 366"/>
                      <a:gd name="T108" fmla="*/ 6350 w 196"/>
                      <a:gd name="T109" fmla="*/ 441325 h 366"/>
                      <a:gd name="T110" fmla="*/ 0 w 196"/>
                      <a:gd name="T111" fmla="*/ 446088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366"/>
                      <a:gd name="T170" fmla="*/ 196 w 196"/>
                      <a:gd name="T171" fmla="*/ 366 h 3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366">
                        <a:moveTo>
                          <a:pt x="0" y="281"/>
                        </a:moveTo>
                        <a:lnTo>
                          <a:pt x="0" y="285"/>
                        </a:lnTo>
                        <a:lnTo>
                          <a:pt x="0" y="288"/>
                        </a:lnTo>
                        <a:lnTo>
                          <a:pt x="0" y="292"/>
                        </a:lnTo>
                        <a:lnTo>
                          <a:pt x="0" y="295"/>
                        </a:lnTo>
                        <a:lnTo>
                          <a:pt x="4" y="295"/>
                        </a:lnTo>
                        <a:lnTo>
                          <a:pt x="4" y="297"/>
                        </a:lnTo>
                        <a:lnTo>
                          <a:pt x="4" y="300"/>
                        </a:lnTo>
                        <a:lnTo>
                          <a:pt x="4" y="302"/>
                        </a:lnTo>
                        <a:lnTo>
                          <a:pt x="2" y="304"/>
                        </a:lnTo>
                        <a:lnTo>
                          <a:pt x="2" y="307"/>
                        </a:lnTo>
                        <a:lnTo>
                          <a:pt x="2" y="309"/>
                        </a:lnTo>
                        <a:lnTo>
                          <a:pt x="2" y="311"/>
                        </a:lnTo>
                        <a:lnTo>
                          <a:pt x="4" y="316"/>
                        </a:lnTo>
                        <a:lnTo>
                          <a:pt x="9" y="318"/>
                        </a:lnTo>
                        <a:lnTo>
                          <a:pt x="12" y="323"/>
                        </a:lnTo>
                        <a:lnTo>
                          <a:pt x="21" y="333"/>
                        </a:lnTo>
                        <a:lnTo>
                          <a:pt x="26" y="337"/>
                        </a:lnTo>
                        <a:lnTo>
                          <a:pt x="23" y="342"/>
                        </a:lnTo>
                        <a:lnTo>
                          <a:pt x="21" y="347"/>
                        </a:lnTo>
                        <a:lnTo>
                          <a:pt x="16" y="347"/>
                        </a:lnTo>
                        <a:lnTo>
                          <a:pt x="16" y="352"/>
                        </a:lnTo>
                        <a:lnTo>
                          <a:pt x="16" y="356"/>
                        </a:lnTo>
                        <a:lnTo>
                          <a:pt x="19" y="359"/>
                        </a:lnTo>
                        <a:lnTo>
                          <a:pt x="21" y="359"/>
                        </a:lnTo>
                        <a:lnTo>
                          <a:pt x="21" y="361"/>
                        </a:lnTo>
                        <a:lnTo>
                          <a:pt x="21" y="363"/>
                        </a:lnTo>
                        <a:lnTo>
                          <a:pt x="19" y="363"/>
                        </a:lnTo>
                        <a:lnTo>
                          <a:pt x="19" y="366"/>
                        </a:lnTo>
                        <a:lnTo>
                          <a:pt x="23" y="366"/>
                        </a:lnTo>
                        <a:lnTo>
                          <a:pt x="30" y="366"/>
                        </a:lnTo>
                        <a:lnTo>
                          <a:pt x="37" y="366"/>
                        </a:lnTo>
                        <a:lnTo>
                          <a:pt x="42" y="366"/>
                        </a:lnTo>
                        <a:lnTo>
                          <a:pt x="45" y="363"/>
                        </a:lnTo>
                        <a:lnTo>
                          <a:pt x="42" y="359"/>
                        </a:lnTo>
                        <a:lnTo>
                          <a:pt x="42" y="356"/>
                        </a:lnTo>
                        <a:lnTo>
                          <a:pt x="42" y="354"/>
                        </a:lnTo>
                        <a:lnTo>
                          <a:pt x="47" y="349"/>
                        </a:lnTo>
                        <a:lnTo>
                          <a:pt x="49" y="344"/>
                        </a:lnTo>
                        <a:lnTo>
                          <a:pt x="56" y="344"/>
                        </a:lnTo>
                        <a:lnTo>
                          <a:pt x="66" y="347"/>
                        </a:lnTo>
                        <a:lnTo>
                          <a:pt x="68" y="347"/>
                        </a:lnTo>
                        <a:lnTo>
                          <a:pt x="73" y="347"/>
                        </a:lnTo>
                        <a:lnTo>
                          <a:pt x="75" y="347"/>
                        </a:lnTo>
                        <a:lnTo>
                          <a:pt x="78" y="344"/>
                        </a:lnTo>
                        <a:lnTo>
                          <a:pt x="80" y="344"/>
                        </a:lnTo>
                        <a:lnTo>
                          <a:pt x="80" y="342"/>
                        </a:lnTo>
                        <a:lnTo>
                          <a:pt x="82" y="337"/>
                        </a:lnTo>
                        <a:lnTo>
                          <a:pt x="82" y="335"/>
                        </a:lnTo>
                        <a:lnTo>
                          <a:pt x="85" y="333"/>
                        </a:lnTo>
                        <a:lnTo>
                          <a:pt x="82" y="333"/>
                        </a:lnTo>
                        <a:lnTo>
                          <a:pt x="80" y="335"/>
                        </a:lnTo>
                        <a:lnTo>
                          <a:pt x="80" y="337"/>
                        </a:lnTo>
                        <a:lnTo>
                          <a:pt x="78" y="337"/>
                        </a:lnTo>
                        <a:lnTo>
                          <a:pt x="78" y="335"/>
                        </a:lnTo>
                        <a:lnTo>
                          <a:pt x="78" y="333"/>
                        </a:lnTo>
                        <a:lnTo>
                          <a:pt x="78" y="328"/>
                        </a:lnTo>
                        <a:lnTo>
                          <a:pt x="78" y="323"/>
                        </a:lnTo>
                        <a:lnTo>
                          <a:pt x="80" y="318"/>
                        </a:lnTo>
                        <a:lnTo>
                          <a:pt x="82" y="311"/>
                        </a:lnTo>
                        <a:lnTo>
                          <a:pt x="85" y="302"/>
                        </a:lnTo>
                        <a:lnTo>
                          <a:pt x="85" y="297"/>
                        </a:lnTo>
                        <a:lnTo>
                          <a:pt x="85" y="295"/>
                        </a:lnTo>
                        <a:lnTo>
                          <a:pt x="85" y="292"/>
                        </a:lnTo>
                        <a:lnTo>
                          <a:pt x="85" y="290"/>
                        </a:lnTo>
                        <a:lnTo>
                          <a:pt x="82" y="290"/>
                        </a:lnTo>
                        <a:lnTo>
                          <a:pt x="82" y="288"/>
                        </a:lnTo>
                        <a:lnTo>
                          <a:pt x="85" y="285"/>
                        </a:lnTo>
                        <a:lnTo>
                          <a:pt x="85" y="283"/>
                        </a:lnTo>
                        <a:lnTo>
                          <a:pt x="87" y="281"/>
                        </a:lnTo>
                        <a:lnTo>
                          <a:pt x="89" y="281"/>
                        </a:lnTo>
                        <a:lnTo>
                          <a:pt x="92" y="278"/>
                        </a:lnTo>
                        <a:lnTo>
                          <a:pt x="94" y="281"/>
                        </a:lnTo>
                        <a:lnTo>
                          <a:pt x="97" y="281"/>
                        </a:lnTo>
                        <a:lnTo>
                          <a:pt x="99" y="281"/>
                        </a:lnTo>
                        <a:lnTo>
                          <a:pt x="101" y="281"/>
                        </a:lnTo>
                        <a:lnTo>
                          <a:pt x="104" y="281"/>
                        </a:lnTo>
                        <a:lnTo>
                          <a:pt x="111" y="271"/>
                        </a:lnTo>
                        <a:lnTo>
                          <a:pt x="115" y="271"/>
                        </a:lnTo>
                        <a:lnTo>
                          <a:pt x="118" y="269"/>
                        </a:lnTo>
                        <a:lnTo>
                          <a:pt x="115" y="269"/>
                        </a:lnTo>
                        <a:lnTo>
                          <a:pt x="115" y="266"/>
                        </a:lnTo>
                        <a:lnTo>
                          <a:pt x="113" y="264"/>
                        </a:lnTo>
                        <a:lnTo>
                          <a:pt x="111" y="264"/>
                        </a:lnTo>
                        <a:lnTo>
                          <a:pt x="115" y="262"/>
                        </a:lnTo>
                        <a:lnTo>
                          <a:pt x="120" y="259"/>
                        </a:lnTo>
                        <a:lnTo>
                          <a:pt x="120" y="255"/>
                        </a:lnTo>
                        <a:lnTo>
                          <a:pt x="118" y="250"/>
                        </a:lnTo>
                        <a:lnTo>
                          <a:pt x="115" y="245"/>
                        </a:lnTo>
                        <a:lnTo>
                          <a:pt x="113" y="241"/>
                        </a:lnTo>
                        <a:lnTo>
                          <a:pt x="108" y="238"/>
                        </a:lnTo>
                        <a:lnTo>
                          <a:pt x="106" y="236"/>
                        </a:lnTo>
                        <a:lnTo>
                          <a:pt x="101" y="233"/>
                        </a:lnTo>
                        <a:lnTo>
                          <a:pt x="97" y="233"/>
                        </a:lnTo>
                        <a:lnTo>
                          <a:pt x="92" y="233"/>
                        </a:lnTo>
                        <a:lnTo>
                          <a:pt x="92" y="224"/>
                        </a:lnTo>
                        <a:lnTo>
                          <a:pt x="92" y="212"/>
                        </a:lnTo>
                        <a:lnTo>
                          <a:pt x="92" y="205"/>
                        </a:lnTo>
                        <a:lnTo>
                          <a:pt x="92" y="200"/>
                        </a:lnTo>
                        <a:lnTo>
                          <a:pt x="92" y="198"/>
                        </a:lnTo>
                        <a:lnTo>
                          <a:pt x="92" y="196"/>
                        </a:lnTo>
                        <a:lnTo>
                          <a:pt x="89" y="193"/>
                        </a:lnTo>
                        <a:lnTo>
                          <a:pt x="94" y="193"/>
                        </a:lnTo>
                        <a:lnTo>
                          <a:pt x="94" y="191"/>
                        </a:lnTo>
                        <a:lnTo>
                          <a:pt x="94" y="189"/>
                        </a:lnTo>
                        <a:lnTo>
                          <a:pt x="97" y="186"/>
                        </a:lnTo>
                        <a:lnTo>
                          <a:pt x="97" y="184"/>
                        </a:lnTo>
                        <a:lnTo>
                          <a:pt x="94" y="184"/>
                        </a:lnTo>
                        <a:lnTo>
                          <a:pt x="94" y="181"/>
                        </a:lnTo>
                        <a:lnTo>
                          <a:pt x="94" y="179"/>
                        </a:lnTo>
                        <a:lnTo>
                          <a:pt x="99" y="177"/>
                        </a:lnTo>
                        <a:lnTo>
                          <a:pt x="104" y="177"/>
                        </a:lnTo>
                        <a:lnTo>
                          <a:pt x="106" y="174"/>
                        </a:lnTo>
                        <a:lnTo>
                          <a:pt x="106" y="172"/>
                        </a:lnTo>
                        <a:lnTo>
                          <a:pt x="106" y="170"/>
                        </a:lnTo>
                        <a:lnTo>
                          <a:pt x="104" y="167"/>
                        </a:lnTo>
                        <a:lnTo>
                          <a:pt x="108" y="165"/>
                        </a:lnTo>
                        <a:lnTo>
                          <a:pt x="113" y="165"/>
                        </a:lnTo>
                        <a:lnTo>
                          <a:pt x="115" y="163"/>
                        </a:lnTo>
                        <a:lnTo>
                          <a:pt x="115" y="160"/>
                        </a:lnTo>
                        <a:lnTo>
                          <a:pt x="115" y="158"/>
                        </a:lnTo>
                        <a:lnTo>
                          <a:pt x="115" y="155"/>
                        </a:lnTo>
                        <a:lnTo>
                          <a:pt x="115" y="153"/>
                        </a:lnTo>
                        <a:lnTo>
                          <a:pt x="115" y="151"/>
                        </a:lnTo>
                        <a:lnTo>
                          <a:pt x="118" y="148"/>
                        </a:lnTo>
                        <a:lnTo>
                          <a:pt x="120" y="146"/>
                        </a:lnTo>
                        <a:lnTo>
                          <a:pt x="125" y="146"/>
                        </a:lnTo>
                        <a:lnTo>
                          <a:pt x="127" y="144"/>
                        </a:lnTo>
                        <a:lnTo>
                          <a:pt x="132" y="144"/>
                        </a:lnTo>
                        <a:lnTo>
                          <a:pt x="137" y="144"/>
                        </a:lnTo>
                        <a:lnTo>
                          <a:pt x="139" y="141"/>
                        </a:lnTo>
                        <a:lnTo>
                          <a:pt x="144" y="141"/>
                        </a:lnTo>
                        <a:lnTo>
                          <a:pt x="146" y="139"/>
                        </a:lnTo>
                        <a:lnTo>
                          <a:pt x="146" y="137"/>
                        </a:lnTo>
                        <a:lnTo>
                          <a:pt x="149" y="137"/>
                        </a:lnTo>
                        <a:lnTo>
                          <a:pt x="149" y="134"/>
                        </a:lnTo>
                        <a:lnTo>
                          <a:pt x="151" y="132"/>
                        </a:lnTo>
                        <a:lnTo>
                          <a:pt x="151" y="129"/>
                        </a:lnTo>
                        <a:lnTo>
                          <a:pt x="153" y="127"/>
                        </a:lnTo>
                        <a:lnTo>
                          <a:pt x="158" y="127"/>
                        </a:lnTo>
                        <a:lnTo>
                          <a:pt x="158" y="125"/>
                        </a:lnTo>
                        <a:lnTo>
                          <a:pt x="158" y="122"/>
                        </a:lnTo>
                        <a:lnTo>
                          <a:pt x="158" y="120"/>
                        </a:lnTo>
                        <a:lnTo>
                          <a:pt x="156" y="118"/>
                        </a:lnTo>
                        <a:lnTo>
                          <a:pt x="156" y="115"/>
                        </a:lnTo>
                        <a:lnTo>
                          <a:pt x="156" y="113"/>
                        </a:lnTo>
                        <a:lnTo>
                          <a:pt x="156" y="111"/>
                        </a:lnTo>
                        <a:lnTo>
                          <a:pt x="156" y="108"/>
                        </a:lnTo>
                        <a:lnTo>
                          <a:pt x="156" y="106"/>
                        </a:lnTo>
                        <a:lnTo>
                          <a:pt x="158" y="101"/>
                        </a:lnTo>
                        <a:lnTo>
                          <a:pt x="163" y="96"/>
                        </a:lnTo>
                        <a:lnTo>
                          <a:pt x="163" y="92"/>
                        </a:lnTo>
                        <a:lnTo>
                          <a:pt x="167" y="89"/>
                        </a:lnTo>
                        <a:lnTo>
                          <a:pt x="172" y="89"/>
                        </a:lnTo>
                        <a:lnTo>
                          <a:pt x="172" y="87"/>
                        </a:lnTo>
                        <a:lnTo>
                          <a:pt x="174" y="87"/>
                        </a:lnTo>
                        <a:lnTo>
                          <a:pt x="174" y="85"/>
                        </a:lnTo>
                        <a:lnTo>
                          <a:pt x="174" y="82"/>
                        </a:lnTo>
                        <a:lnTo>
                          <a:pt x="174" y="80"/>
                        </a:lnTo>
                        <a:lnTo>
                          <a:pt x="174" y="78"/>
                        </a:lnTo>
                        <a:lnTo>
                          <a:pt x="177" y="78"/>
                        </a:lnTo>
                        <a:lnTo>
                          <a:pt x="182" y="78"/>
                        </a:lnTo>
                        <a:lnTo>
                          <a:pt x="184" y="82"/>
                        </a:lnTo>
                        <a:lnTo>
                          <a:pt x="189" y="82"/>
                        </a:lnTo>
                        <a:lnTo>
                          <a:pt x="196" y="82"/>
                        </a:lnTo>
                        <a:lnTo>
                          <a:pt x="191" y="70"/>
                        </a:lnTo>
                        <a:lnTo>
                          <a:pt x="189" y="66"/>
                        </a:lnTo>
                        <a:lnTo>
                          <a:pt x="191" y="63"/>
                        </a:lnTo>
                        <a:lnTo>
                          <a:pt x="191" y="61"/>
                        </a:lnTo>
                        <a:lnTo>
                          <a:pt x="191" y="59"/>
                        </a:lnTo>
                        <a:lnTo>
                          <a:pt x="191" y="54"/>
                        </a:lnTo>
                        <a:lnTo>
                          <a:pt x="191" y="52"/>
                        </a:lnTo>
                        <a:lnTo>
                          <a:pt x="193" y="49"/>
                        </a:lnTo>
                        <a:lnTo>
                          <a:pt x="193" y="47"/>
                        </a:lnTo>
                        <a:lnTo>
                          <a:pt x="191" y="47"/>
                        </a:lnTo>
                        <a:lnTo>
                          <a:pt x="191" y="44"/>
                        </a:lnTo>
                        <a:lnTo>
                          <a:pt x="189" y="42"/>
                        </a:lnTo>
                        <a:lnTo>
                          <a:pt x="189" y="40"/>
                        </a:lnTo>
                        <a:lnTo>
                          <a:pt x="189" y="37"/>
                        </a:lnTo>
                        <a:lnTo>
                          <a:pt x="189" y="35"/>
                        </a:lnTo>
                        <a:lnTo>
                          <a:pt x="189" y="33"/>
                        </a:lnTo>
                        <a:lnTo>
                          <a:pt x="189" y="30"/>
                        </a:lnTo>
                        <a:lnTo>
                          <a:pt x="186" y="28"/>
                        </a:lnTo>
                        <a:lnTo>
                          <a:pt x="184" y="28"/>
                        </a:lnTo>
                        <a:lnTo>
                          <a:pt x="184" y="26"/>
                        </a:lnTo>
                        <a:lnTo>
                          <a:pt x="182" y="23"/>
                        </a:lnTo>
                        <a:lnTo>
                          <a:pt x="179" y="18"/>
                        </a:lnTo>
                        <a:lnTo>
                          <a:pt x="177" y="16"/>
                        </a:lnTo>
                        <a:lnTo>
                          <a:pt x="174" y="16"/>
                        </a:lnTo>
                        <a:lnTo>
                          <a:pt x="170" y="14"/>
                        </a:lnTo>
                        <a:lnTo>
                          <a:pt x="167" y="14"/>
                        </a:lnTo>
                        <a:lnTo>
                          <a:pt x="165" y="14"/>
                        </a:lnTo>
                        <a:lnTo>
                          <a:pt x="163" y="11"/>
                        </a:lnTo>
                        <a:lnTo>
                          <a:pt x="160" y="11"/>
                        </a:lnTo>
                        <a:lnTo>
                          <a:pt x="160" y="9"/>
                        </a:lnTo>
                        <a:lnTo>
                          <a:pt x="158" y="9"/>
                        </a:lnTo>
                        <a:lnTo>
                          <a:pt x="158" y="7"/>
                        </a:lnTo>
                        <a:lnTo>
                          <a:pt x="158" y="4"/>
                        </a:lnTo>
                        <a:lnTo>
                          <a:pt x="156" y="4"/>
                        </a:lnTo>
                        <a:lnTo>
                          <a:pt x="156" y="2"/>
                        </a:lnTo>
                        <a:lnTo>
                          <a:pt x="153" y="2"/>
                        </a:lnTo>
                        <a:lnTo>
                          <a:pt x="151" y="2"/>
                        </a:lnTo>
                        <a:lnTo>
                          <a:pt x="149" y="0"/>
                        </a:lnTo>
                        <a:lnTo>
                          <a:pt x="146" y="0"/>
                        </a:lnTo>
                        <a:lnTo>
                          <a:pt x="139" y="0"/>
                        </a:lnTo>
                        <a:lnTo>
                          <a:pt x="141" y="4"/>
                        </a:lnTo>
                        <a:lnTo>
                          <a:pt x="139" y="16"/>
                        </a:lnTo>
                        <a:lnTo>
                          <a:pt x="139" y="18"/>
                        </a:lnTo>
                        <a:lnTo>
                          <a:pt x="137" y="21"/>
                        </a:lnTo>
                        <a:lnTo>
                          <a:pt x="134" y="23"/>
                        </a:lnTo>
                        <a:lnTo>
                          <a:pt x="132" y="21"/>
                        </a:lnTo>
                        <a:lnTo>
                          <a:pt x="127" y="21"/>
                        </a:lnTo>
                        <a:lnTo>
                          <a:pt x="125" y="21"/>
                        </a:lnTo>
                        <a:lnTo>
                          <a:pt x="123" y="21"/>
                        </a:lnTo>
                        <a:lnTo>
                          <a:pt x="120" y="21"/>
                        </a:lnTo>
                        <a:lnTo>
                          <a:pt x="118" y="21"/>
                        </a:lnTo>
                        <a:lnTo>
                          <a:pt x="118" y="23"/>
                        </a:lnTo>
                        <a:lnTo>
                          <a:pt x="118" y="26"/>
                        </a:lnTo>
                        <a:lnTo>
                          <a:pt x="118" y="30"/>
                        </a:lnTo>
                        <a:lnTo>
                          <a:pt x="118" y="33"/>
                        </a:lnTo>
                        <a:lnTo>
                          <a:pt x="118" y="35"/>
                        </a:lnTo>
                        <a:lnTo>
                          <a:pt x="115" y="33"/>
                        </a:lnTo>
                        <a:lnTo>
                          <a:pt x="113" y="30"/>
                        </a:lnTo>
                        <a:lnTo>
                          <a:pt x="108" y="26"/>
                        </a:lnTo>
                        <a:lnTo>
                          <a:pt x="106" y="23"/>
                        </a:lnTo>
                        <a:lnTo>
                          <a:pt x="106" y="26"/>
                        </a:lnTo>
                        <a:lnTo>
                          <a:pt x="104" y="26"/>
                        </a:lnTo>
                        <a:lnTo>
                          <a:pt x="101" y="28"/>
                        </a:lnTo>
                        <a:lnTo>
                          <a:pt x="99" y="30"/>
                        </a:lnTo>
                        <a:lnTo>
                          <a:pt x="99" y="33"/>
                        </a:lnTo>
                        <a:lnTo>
                          <a:pt x="99" y="37"/>
                        </a:lnTo>
                        <a:lnTo>
                          <a:pt x="97" y="40"/>
                        </a:lnTo>
                        <a:lnTo>
                          <a:pt x="97" y="42"/>
                        </a:lnTo>
                        <a:lnTo>
                          <a:pt x="97" y="44"/>
                        </a:lnTo>
                        <a:lnTo>
                          <a:pt x="94" y="47"/>
                        </a:lnTo>
                        <a:lnTo>
                          <a:pt x="92" y="49"/>
                        </a:lnTo>
                        <a:lnTo>
                          <a:pt x="92" y="52"/>
                        </a:lnTo>
                        <a:lnTo>
                          <a:pt x="89" y="52"/>
                        </a:lnTo>
                        <a:lnTo>
                          <a:pt x="87" y="54"/>
                        </a:lnTo>
                        <a:lnTo>
                          <a:pt x="85" y="54"/>
                        </a:lnTo>
                        <a:lnTo>
                          <a:pt x="85" y="56"/>
                        </a:lnTo>
                        <a:lnTo>
                          <a:pt x="82" y="59"/>
                        </a:lnTo>
                        <a:lnTo>
                          <a:pt x="82" y="61"/>
                        </a:lnTo>
                        <a:lnTo>
                          <a:pt x="80" y="61"/>
                        </a:lnTo>
                        <a:lnTo>
                          <a:pt x="78" y="61"/>
                        </a:lnTo>
                        <a:lnTo>
                          <a:pt x="75" y="61"/>
                        </a:lnTo>
                        <a:lnTo>
                          <a:pt x="75" y="63"/>
                        </a:lnTo>
                        <a:lnTo>
                          <a:pt x="73" y="66"/>
                        </a:lnTo>
                        <a:lnTo>
                          <a:pt x="73" y="70"/>
                        </a:lnTo>
                        <a:lnTo>
                          <a:pt x="73" y="73"/>
                        </a:lnTo>
                        <a:lnTo>
                          <a:pt x="73" y="78"/>
                        </a:lnTo>
                        <a:lnTo>
                          <a:pt x="71" y="82"/>
                        </a:lnTo>
                        <a:lnTo>
                          <a:pt x="68" y="87"/>
                        </a:lnTo>
                        <a:lnTo>
                          <a:pt x="68" y="89"/>
                        </a:lnTo>
                        <a:lnTo>
                          <a:pt x="66" y="92"/>
                        </a:lnTo>
                        <a:lnTo>
                          <a:pt x="63" y="94"/>
                        </a:lnTo>
                        <a:lnTo>
                          <a:pt x="61" y="94"/>
                        </a:lnTo>
                        <a:lnTo>
                          <a:pt x="59" y="96"/>
                        </a:lnTo>
                        <a:lnTo>
                          <a:pt x="56" y="99"/>
                        </a:lnTo>
                        <a:lnTo>
                          <a:pt x="54" y="99"/>
                        </a:lnTo>
                        <a:lnTo>
                          <a:pt x="54" y="101"/>
                        </a:lnTo>
                        <a:lnTo>
                          <a:pt x="56" y="104"/>
                        </a:lnTo>
                        <a:lnTo>
                          <a:pt x="56" y="108"/>
                        </a:lnTo>
                        <a:lnTo>
                          <a:pt x="56" y="111"/>
                        </a:lnTo>
                        <a:lnTo>
                          <a:pt x="56" y="113"/>
                        </a:lnTo>
                        <a:lnTo>
                          <a:pt x="56" y="115"/>
                        </a:lnTo>
                        <a:lnTo>
                          <a:pt x="56" y="118"/>
                        </a:lnTo>
                        <a:lnTo>
                          <a:pt x="54" y="122"/>
                        </a:lnTo>
                        <a:lnTo>
                          <a:pt x="54" y="125"/>
                        </a:lnTo>
                        <a:lnTo>
                          <a:pt x="54" y="127"/>
                        </a:lnTo>
                        <a:lnTo>
                          <a:pt x="52" y="127"/>
                        </a:lnTo>
                        <a:lnTo>
                          <a:pt x="49" y="127"/>
                        </a:lnTo>
                        <a:lnTo>
                          <a:pt x="47" y="125"/>
                        </a:lnTo>
                        <a:lnTo>
                          <a:pt x="45" y="122"/>
                        </a:lnTo>
                        <a:lnTo>
                          <a:pt x="42" y="120"/>
                        </a:lnTo>
                        <a:lnTo>
                          <a:pt x="40" y="120"/>
                        </a:lnTo>
                        <a:lnTo>
                          <a:pt x="35" y="120"/>
                        </a:lnTo>
                        <a:lnTo>
                          <a:pt x="33" y="125"/>
                        </a:lnTo>
                        <a:lnTo>
                          <a:pt x="30" y="125"/>
                        </a:lnTo>
                        <a:lnTo>
                          <a:pt x="28" y="127"/>
                        </a:lnTo>
                        <a:lnTo>
                          <a:pt x="28" y="129"/>
                        </a:lnTo>
                        <a:lnTo>
                          <a:pt x="28" y="132"/>
                        </a:lnTo>
                        <a:lnTo>
                          <a:pt x="26" y="132"/>
                        </a:lnTo>
                        <a:lnTo>
                          <a:pt x="23" y="134"/>
                        </a:lnTo>
                        <a:lnTo>
                          <a:pt x="23" y="137"/>
                        </a:lnTo>
                        <a:lnTo>
                          <a:pt x="21" y="139"/>
                        </a:lnTo>
                        <a:lnTo>
                          <a:pt x="21" y="141"/>
                        </a:lnTo>
                        <a:lnTo>
                          <a:pt x="19" y="141"/>
                        </a:lnTo>
                        <a:lnTo>
                          <a:pt x="19" y="144"/>
                        </a:lnTo>
                        <a:lnTo>
                          <a:pt x="16" y="146"/>
                        </a:lnTo>
                        <a:lnTo>
                          <a:pt x="16" y="148"/>
                        </a:lnTo>
                        <a:lnTo>
                          <a:pt x="14" y="148"/>
                        </a:lnTo>
                        <a:lnTo>
                          <a:pt x="12" y="151"/>
                        </a:lnTo>
                        <a:lnTo>
                          <a:pt x="12" y="153"/>
                        </a:lnTo>
                        <a:lnTo>
                          <a:pt x="12" y="155"/>
                        </a:lnTo>
                        <a:lnTo>
                          <a:pt x="12" y="158"/>
                        </a:lnTo>
                        <a:lnTo>
                          <a:pt x="14" y="160"/>
                        </a:lnTo>
                        <a:lnTo>
                          <a:pt x="14" y="163"/>
                        </a:lnTo>
                        <a:lnTo>
                          <a:pt x="14" y="165"/>
                        </a:lnTo>
                        <a:lnTo>
                          <a:pt x="12" y="165"/>
                        </a:lnTo>
                        <a:lnTo>
                          <a:pt x="12" y="170"/>
                        </a:lnTo>
                        <a:lnTo>
                          <a:pt x="12" y="172"/>
                        </a:lnTo>
                        <a:lnTo>
                          <a:pt x="12" y="174"/>
                        </a:lnTo>
                        <a:lnTo>
                          <a:pt x="12" y="179"/>
                        </a:lnTo>
                        <a:lnTo>
                          <a:pt x="12" y="181"/>
                        </a:lnTo>
                        <a:lnTo>
                          <a:pt x="12" y="186"/>
                        </a:lnTo>
                        <a:lnTo>
                          <a:pt x="12" y="189"/>
                        </a:lnTo>
                        <a:lnTo>
                          <a:pt x="12" y="191"/>
                        </a:lnTo>
                        <a:lnTo>
                          <a:pt x="12" y="193"/>
                        </a:lnTo>
                        <a:lnTo>
                          <a:pt x="12" y="196"/>
                        </a:lnTo>
                        <a:lnTo>
                          <a:pt x="9" y="196"/>
                        </a:lnTo>
                        <a:lnTo>
                          <a:pt x="9" y="198"/>
                        </a:lnTo>
                        <a:lnTo>
                          <a:pt x="9" y="200"/>
                        </a:lnTo>
                        <a:lnTo>
                          <a:pt x="12" y="200"/>
                        </a:lnTo>
                        <a:lnTo>
                          <a:pt x="12" y="203"/>
                        </a:lnTo>
                        <a:lnTo>
                          <a:pt x="14" y="203"/>
                        </a:lnTo>
                        <a:lnTo>
                          <a:pt x="16" y="203"/>
                        </a:lnTo>
                        <a:lnTo>
                          <a:pt x="16" y="205"/>
                        </a:lnTo>
                        <a:lnTo>
                          <a:pt x="16" y="207"/>
                        </a:lnTo>
                        <a:lnTo>
                          <a:pt x="16" y="210"/>
                        </a:lnTo>
                        <a:lnTo>
                          <a:pt x="16" y="212"/>
                        </a:lnTo>
                        <a:lnTo>
                          <a:pt x="16" y="217"/>
                        </a:lnTo>
                        <a:lnTo>
                          <a:pt x="16" y="219"/>
                        </a:lnTo>
                        <a:lnTo>
                          <a:pt x="14" y="219"/>
                        </a:lnTo>
                        <a:lnTo>
                          <a:pt x="12" y="222"/>
                        </a:lnTo>
                        <a:lnTo>
                          <a:pt x="9" y="222"/>
                        </a:lnTo>
                        <a:lnTo>
                          <a:pt x="9" y="224"/>
                        </a:lnTo>
                        <a:lnTo>
                          <a:pt x="9" y="231"/>
                        </a:lnTo>
                        <a:lnTo>
                          <a:pt x="9" y="233"/>
                        </a:lnTo>
                        <a:lnTo>
                          <a:pt x="7" y="236"/>
                        </a:lnTo>
                        <a:lnTo>
                          <a:pt x="7" y="238"/>
                        </a:lnTo>
                        <a:lnTo>
                          <a:pt x="7" y="241"/>
                        </a:lnTo>
                        <a:lnTo>
                          <a:pt x="9" y="241"/>
                        </a:lnTo>
                        <a:lnTo>
                          <a:pt x="12" y="243"/>
                        </a:lnTo>
                        <a:lnTo>
                          <a:pt x="12" y="245"/>
                        </a:lnTo>
                        <a:lnTo>
                          <a:pt x="12" y="248"/>
                        </a:lnTo>
                        <a:lnTo>
                          <a:pt x="9" y="248"/>
                        </a:lnTo>
                        <a:lnTo>
                          <a:pt x="7" y="250"/>
                        </a:lnTo>
                        <a:lnTo>
                          <a:pt x="7" y="252"/>
                        </a:lnTo>
                        <a:lnTo>
                          <a:pt x="7" y="255"/>
                        </a:lnTo>
                        <a:lnTo>
                          <a:pt x="4" y="255"/>
                        </a:lnTo>
                        <a:lnTo>
                          <a:pt x="2" y="257"/>
                        </a:lnTo>
                        <a:lnTo>
                          <a:pt x="2" y="262"/>
                        </a:lnTo>
                        <a:lnTo>
                          <a:pt x="4" y="266"/>
                        </a:lnTo>
                        <a:lnTo>
                          <a:pt x="7" y="271"/>
                        </a:lnTo>
                        <a:lnTo>
                          <a:pt x="7" y="274"/>
                        </a:lnTo>
                        <a:lnTo>
                          <a:pt x="7" y="276"/>
                        </a:lnTo>
                        <a:lnTo>
                          <a:pt x="7" y="278"/>
                        </a:lnTo>
                        <a:lnTo>
                          <a:pt x="4" y="278"/>
                        </a:lnTo>
                        <a:lnTo>
                          <a:pt x="4" y="281"/>
                        </a:lnTo>
                        <a:lnTo>
                          <a:pt x="2" y="281"/>
                        </a:lnTo>
                        <a:lnTo>
                          <a:pt x="0" y="278"/>
                        </a:lnTo>
                        <a:lnTo>
                          <a:pt x="0" y="281"/>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60" name="Freeform 2065">
                    <a:extLst>
                      <a:ext uri="{FF2B5EF4-FFF2-40B4-BE49-F238E27FC236}">
                        <a16:creationId xmlns:a16="http://schemas.microsoft.com/office/drawing/2014/main" id="{B05A51D1-2FA1-9217-C4BA-D4B447078FCC}"/>
                      </a:ext>
                    </a:extLst>
                  </p:cNvPr>
                  <p:cNvSpPr>
                    <a:spLocks/>
                  </p:cNvSpPr>
                  <p:nvPr/>
                </p:nvSpPr>
                <p:spPr bwMode="auto">
                  <a:xfrm>
                    <a:off x="4769875" y="1248388"/>
                    <a:ext cx="25400" cy="49213"/>
                  </a:xfrm>
                  <a:custGeom>
                    <a:avLst/>
                    <a:gdLst>
                      <a:gd name="T0" fmla="*/ 22225 w 16"/>
                      <a:gd name="T1" fmla="*/ 0 h 31"/>
                      <a:gd name="T2" fmla="*/ 22225 w 16"/>
                      <a:gd name="T3" fmla="*/ 7938 h 31"/>
                      <a:gd name="T4" fmla="*/ 17463 w 16"/>
                      <a:gd name="T5" fmla="*/ 7938 h 31"/>
                      <a:gd name="T6" fmla="*/ 11113 w 16"/>
                      <a:gd name="T7" fmla="*/ 7938 h 31"/>
                      <a:gd name="T8" fmla="*/ 6350 w 16"/>
                      <a:gd name="T9" fmla="*/ 19050 h 31"/>
                      <a:gd name="T10" fmla="*/ 6350 w 16"/>
                      <a:gd name="T11" fmla="*/ 26988 h 31"/>
                      <a:gd name="T12" fmla="*/ 3175 w 16"/>
                      <a:gd name="T13" fmla="*/ 34925 h 31"/>
                      <a:gd name="T14" fmla="*/ 0 w 16"/>
                      <a:gd name="T15" fmla="*/ 46038 h 31"/>
                      <a:gd name="T16" fmla="*/ 11113 w 16"/>
                      <a:gd name="T17" fmla="*/ 49213 h 31"/>
                      <a:gd name="T18" fmla="*/ 17463 w 16"/>
                      <a:gd name="T19" fmla="*/ 38100 h 31"/>
                      <a:gd name="T20" fmla="*/ 22225 w 16"/>
                      <a:gd name="T21" fmla="*/ 19050 h 31"/>
                      <a:gd name="T22" fmla="*/ 25400 w 16"/>
                      <a:gd name="T23" fmla="*/ 11113 h 31"/>
                      <a:gd name="T24" fmla="*/ 25400 w 16"/>
                      <a:gd name="T25" fmla="*/ 4763 h 31"/>
                      <a:gd name="T26" fmla="*/ 25400 w 16"/>
                      <a:gd name="T27" fmla="*/ 4763 h 31"/>
                      <a:gd name="T28" fmla="*/ 25400 w 16"/>
                      <a:gd name="T29" fmla="*/ 0 h 31"/>
                      <a:gd name="T30" fmla="*/ 25400 w 16"/>
                      <a:gd name="T31" fmla="*/ 0 h 31"/>
                      <a:gd name="T32" fmla="*/ 22225 w 16"/>
                      <a:gd name="T33" fmla="*/ 0 h 31"/>
                      <a:gd name="T34" fmla="*/ 22225 w 16"/>
                      <a:gd name="T35" fmla="*/ 0 h 31"/>
                      <a:gd name="T36" fmla="*/ 22225 w 16"/>
                      <a:gd name="T37" fmla="*/ 0 h 31"/>
                      <a:gd name="T38" fmla="*/ 22225 w 16"/>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31"/>
                      <a:gd name="T62" fmla="*/ 16 w 16"/>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31">
                        <a:moveTo>
                          <a:pt x="14" y="0"/>
                        </a:moveTo>
                        <a:lnTo>
                          <a:pt x="14" y="5"/>
                        </a:lnTo>
                        <a:lnTo>
                          <a:pt x="11" y="5"/>
                        </a:lnTo>
                        <a:lnTo>
                          <a:pt x="7" y="5"/>
                        </a:lnTo>
                        <a:lnTo>
                          <a:pt x="4" y="12"/>
                        </a:lnTo>
                        <a:lnTo>
                          <a:pt x="4" y="17"/>
                        </a:lnTo>
                        <a:lnTo>
                          <a:pt x="2" y="22"/>
                        </a:lnTo>
                        <a:lnTo>
                          <a:pt x="0" y="29"/>
                        </a:lnTo>
                        <a:lnTo>
                          <a:pt x="7" y="31"/>
                        </a:lnTo>
                        <a:lnTo>
                          <a:pt x="11" y="24"/>
                        </a:lnTo>
                        <a:lnTo>
                          <a:pt x="14" y="12"/>
                        </a:lnTo>
                        <a:lnTo>
                          <a:pt x="16" y="7"/>
                        </a:lnTo>
                        <a:lnTo>
                          <a:pt x="16" y="3"/>
                        </a:lnTo>
                        <a:lnTo>
                          <a:pt x="16" y="0"/>
                        </a:lnTo>
                        <a:lnTo>
                          <a:pt x="1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192" name="Freeform 1537">
                  <a:extLst>
                    <a:ext uri="{FF2B5EF4-FFF2-40B4-BE49-F238E27FC236}">
                      <a16:creationId xmlns:a16="http://schemas.microsoft.com/office/drawing/2014/main" id="{9A07D79E-9C79-4F63-C5D0-24EEF20A14C1}"/>
                    </a:ext>
                  </a:extLst>
                </p:cNvPr>
                <p:cNvSpPr>
                  <a:spLocks/>
                </p:cNvSpPr>
                <p:nvPr/>
              </p:nvSpPr>
              <p:spPr bwMode="auto">
                <a:xfrm>
                  <a:off x="3224861" y="1925817"/>
                  <a:ext cx="4084" cy="5155"/>
                </a:xfrm>
                <a:custGeom>
                  <a:avLst/>
                  <a:gdLst>
                    <a:gd name="T0" fmla="*/ 3175 w 4"/>
                    <a:gd name="T1" fmla="*/ 0 h 5"/>
                    <a:gd name="T2" fmla="*/ 3175 w 4"/>
                    <a:gd name="T3" fmla="*/ 0 h 5"/>
                    <a:gd name="T4" fmla="*/ 6350 w 4"/>
                    <a:gd name="T5" fmla="*/ 4763 h 5"/>
                    <a:gd name="T6" fmla="*/ 3175 w 4"/>
                    <a:gd name="T7" fmla="*/ 4763 h 5"/>
                    <a:gd name="T8" fmla="*/ 3175 w 4"/>
                    <a:gd name="T9" fmla="*/ 4763 h 5"/>
                    <a:gd name="T10" fmla="*/ 3175 w 4"/>
                    <a:gd name="T11" fmla="*/ 7938 h 5"/>
                    <a:gd name="T12" fmla="*/ 0 w 4"/>
                    <a:gd name="T13" fmla="*/ 7938 h 5"/>
                    <a:gd name="T14" fmla="*/ 0 w 4"/>
                    <a:gd name="T15" fmla="*/ 4763 h 5"/>
                    <a:gd name="T16" fmla="*/ 0 w 4"/>
                    <a:gd name="T17" fmla="*/ 0 h 5"/>
                    <a:gd name="T18" fmla="*/ 0 w 4"/>
                    <a:gd name="T19" fmla="*/ 0 h 5"/>
                    <a:gd name="T20" fmla="*/ 0 w 4"/>
                    <a:gd name="T21" fmla="*/ 0 h 5"/>
                    <a:gd name="T22" fmla="*/ 3175 w 4"/>
                    <a:gd name="T23" fmla="*/ 0 h 5"/>
                    <a:gd name="T24" fmla="*/ 3175 w 4"/>
                    <a:gd name="T25" fmla="*/ 0 h 5"/>
                    <a:gd name="T26" fmla="*/ 3175 w 4"/>
                    <a:gd name="T27" fmla="*/ 0 h 5"/>
                    <a:gd name="T28" fmla="*/ 3175 w 4"/>
                    <a:gd name="T29" fmla="*/ 0 h 5"/>
                    <a:gd name="T30" fmla="*/ 3175 w 4"/>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5"/>
                    <a:gd name="T50" fmla="*/ 4 w 4"/>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5">
                      <a:moveTo>
                        <a:pt x="2" y="0"/>
                      </a:moveTo>
                      <a:lnTo>
                        <a:pt x="2" y="0"/>
                      </a:lnTo>
                      <a:lnTo>
                        <a:pt x="4" y="3"/>
                      </a:lnTo>
                      <a:lnTo>
                        <a:pt x="2" y="3"/>
                      </a:lnTo>
                      <a:lnTo>
                        <a:pt x="2" y="5"/>
                      </a:lnTo>
                      <a:lnTo>
                        <a:pt x="0" y="5"/>
                      </a:lnTo>
                      <a:lnTo>
                        <a:pt x="0" y="3"/>
                      </a:lnTo>
                      <a:lnTo>
                        <a:pt x="0" y="0"/>
                      </a:lnTo>
                      <a:lnTo>
                        <a:pt x="2"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3" name="Freeform 1538">
                  <a:extLst>
                    <a:ext uri="{FF2B5EF4-FFF2-40B4-BE49-F238E27FC236}">
                      <a16:creationId xmlns:a16="http://schemas.microsoft.com/office/drawing/2014/main" id="{9FC96F25-1EFB-D8D3-A2EB-95C9DA633687}"/>
                    </a:ext>
                  </a:extLst>
                </p:cNvPr>
                <p:cNvSpPr>
                  <a:spLocks/>
                </p:cNvSpPr>
                <p:nvPr/>
              </p:nvSpPr>
              <p:spPr bwMode="auto">
                <a:xfrm>
                  <a:off x="3274303" y="1891792"/>
                  <a:ext cx="10211" cy="5155"/>
                </a:xfrm>
                <a:custGeom>
                  <a:avLst/>
                  <a:gdLst>
                    <a:gd name="T0" fmla="*/ 4763 w 10"/>
                    <a:gd name="T1" fmla="*/ 0 h 5"/>
                    <a:gd name="T2" fmla="*/ 7938 w 10"/>
                    <a:gd name="T3" fmla="*/ 0 h 5"/>
                    <a:gd name="T4" fmla="*/ 12700 w 10"/>
                    <a:gd name="T5" fmla="*/ 4763 h 5"/>
                    <a:gd name="T6" fmla="*/ 15875 w 10"/>
                    <a:gd name="T7" fmla="*/ 4763 h 5"/>
                    <a:gd name="T8" fmla="*/ 15875 w 10"/>
                    <a:gd name="T9" fmla="*/ 7938 h 5"/>
                    <a:gd name="T10" fmla="*/ 15875 w 10"/>
                    <a:gd name="T11" fmla="*/ 7938 h 5"/>
                    <a:gd name="T12" fmla="*/ 15875 w 10"/>
                    <a:gd name="T13" fmla="*/ 7938 h 5"/>
                    <a:gd name="T14" fmla="*/ 15875 w 10"/>
                    <a:gd name="T15" fmla="*/ 7938 h 5"/>
                    <a:gd name="T16" fmla="*/ 15875 w 10"/>
                    <a:gd name="T17" fmla="*/ 7938 h 5"/>
                    <a:gd name="T18" fmla="*/ 7938 w 10"/>
                    <a:gd name="T19" fmla="*/ 7938 h 5"/>
                    <a:gd name="T20" fmla="*/ 4763 w 10"/>
                    <a:gd name="T21" fmla="*/ 7938 h 5"/>
                    <a:gd name="T22" fmla="*/ 0 w 10"/>
                    <a:gd name="T23" fmla="*/ 4763 h 5"/>
                    <a:gd name="T24" fmla="*/ 0 w 10"/>
                    <a:gd name="T25" fmla="*/ 4763 h 5"/>
                    <a:gd name="T26" fmla="*/ 0 w 10"/>
                    <a:gd name="T27" fmla="*/ 0 h 5"/>
                    <a:gd name="T28" fmla="*/ 0 w 10"/>
                    <a:gd name="T29" fmla="*/ 0 h 5"/>
                    <a:gd name="T30" fmla="*/ 0 w 10"/>
                    <a:gd name="T31" fmla="*/ 0 h 5"/>
                    <a:gd name="T32" fmla="*/ 4763 w 10"/>
                    <a:gd name="T33" fmla="*/ 0 h 5"/>
                    <a:gd name="T34" fmla="*/ 4763 w 10"/>
                    <a:gd name="T35" fmla="*/ 0 h 5"/>
                    <a:gd name="T36" fmla="*/ 4763 w 10"/>
                    <a:gd name="T37" fmla="*/ 0 h 5"/>
                    <a:gd name="T38" fmla="*/ 4763 w 10"/>
                    <a:gd name="T39" fmla="*/ 0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5"/>
                    <a:gd name="T62" fmla="*/ 10 w 10"/>
                    <a:gd name="T63" fmla="*/ 5 h 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5">
                      <a:moveTo>
                        <a:pt x="3" y="0"/>
                      </a:moveTo>
                      <a:lnTo>
                        <a:pt x="5" y="0"/>
                      </a:lnTo>
                      <a:lnTo>
                        <a:pt x="8" y="3"/>
                      </a:lnTo>
                      <a:lnTo>
                        <a:pt x="10" y="3"/>
                      </a:lnTo>
                      <a:lnTo>
                        <a:pt x="10" y="5"/>
                      </a:lnTo>
                      <a:lnTo>
                        <a:pt x="5" y="5"/>
                      </a:lnTo>
                      <a:lnTo>
                        <a:pt x="3" y="5"/>
                      </a:lnTo>
                      <a:lnTo>
                        <a:pt x="0" y="3"/>
                      </a:lnTo>
                      <a:lnTo>
                        <a:pt x="0" y="0"/>
                      </a:lnTo>
                      <a:lnTo>
                        <a:pt x="3"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4" name="Freeform 1539">
                  <a:extLst>
                    <a:ext uri="{FF2B5EF4-FFF2-40B4-BE49-F238E27FC236}">
                      <a16:creationId xmlns:a16="http://schemas.microsoft.com/office/drawing/2014/main" id="{3A1A3D64-DFAE-AF29-7C3B-6944B306E2D1}"/>
                    </a:ext>
                  </a:extLst>
                </p:cNvPr>
                <p:cNvSpPr>
                  <a:spLocks/>
                </p:cNvSpPr>
                <p:nvPr/>
              </p:nvSpPr>
              <p:spPr bwMode="auto">
                <a:xfrm>
                  <a:off x="3195250" y="1891792"/>
                  <a:ext cx="26550" cy="29901"/>
                </a:xfrm>
                <a:custGeom>
                  <a:avLst/>
                  <a:gdLst>
                    <a:gd name="T0" fmla="*/ 22225 w 26"/>
                    <a:gd name="T1" fmla="*/ 0 h 29"/>
                    <a:gd name="T2" fmla="*/ 30163 w 26"/>
                    <a:gd name="T3" fmla="*/ 4763 h 29"/>
                    <a:gd name="T4" fmla="*/ 33338 w 26"/>
                    <a:gd name="T5" fmla="*/ 7938 h 29"/>
                    <a:gd name="T6" fmla="*/ 38100 w 26"/>
                    <a:gd name="T7" fmla="*/ 11113 h 29"/>
                    <a:gd name="T8" fmla="*/ 41275 w 26"/>
                    <a:gd name="T9" fmla="*/ 15875 h 29"/>
                    <a:gd name="T10" fmla="*/ 41275 w 26"/>
                    <a:gd name="T11" fmla="*/ 19050 h 29"/>
                    <a:gd name="T12" fmla="*/ 41275 w 26"/>
                    <a:gd name="T13" fmla="*/ 23813 h 29"/>
                    <a:gd name="T14" fmla="*/ 41275 w 26"/>
                    <a:gd name="T15" fmla="*/ 23813 h 29"/>
                    <a:gd name="T16" fmla="*/ 38100 w 26"/>
                    <a:gd name="T17" fmla="*/ 26988 h 29"/>
                    <a:gd name="T18" fmla="*/ 38100 w 26"/>
                    <a:gd name="T19" fmla="*/ 30163 h 29"/>
                    <a:gd name="T20" fmla="*/ 33338 w 26"/>
                    <a:gd name="T21" fmla="*/ 30163 h 29"/>
                    <a:gd name="T22" fmla="*/ 30163 w 26"/>
                    <a:gd name="T23" fmla="*/ 34925 h 29"/>
                    <a:gd name="T24" fmla="*/ 22225 w 26"/>
                    <a:gd name="T25" fmla="*/ 34925 h 29"/>
                    <a:gd name="T26" fmla="*/ 11113 w 26"/>
                    <a:gd name="T27" fmla="*/ 41275 h 29"/>
                    <a:gd name="T28" fmla="*/ 0 w 26"/>
                    <a:gd name="T29" fmla="*/ 46038 h 29"/>
                    <a:gd name="T30" fmla="*/ 0 w 26"/>
                    <a:gd name="T31" fmla="*/ 41275 h 29"/>
                    <a:gd name="T32" fmla="*/ 0 w 26"/>
                    <a:gd name="T33" fmla="*/ 34925 h 29"/>
                    <a:gd name="T34" fmla="*/ 0 w 26"/>
                    <a:gd name="T35" fmla="*/ 30163 h 29"/>
                    <a:gd name="T36" fmla="*/ 0 w 26"/>
                    <a:gd name="T37" fmla="*/ 26988 h 29"/>
                    <a:gd name="T38" fmla="*/ 11113 w 26"/>
                    <a:gd name="T39" fmla="*/ 19050 h 29"/>
                    <a:gd name="T40" fmla="*/ 15875 w 26"/>
                    <a:gd name="T41" fmla="*/ 15875 h 29"/>
                    <a:gd name="T42" fmla="*/ 19050 w 26"/>
                    <a:gd name="T43" fmla="*/ 15875 h 29"/>
                    <a:gd name="T44" fmla="*/ 19050 w 26"/>
                    <a:gd name="T45" fmla="*/ 11113 h 29"/>
                    <a:gd name="T46" fmla="*/ 19050 w 26"/>
                    <a:gd name="T47" fmla="*/ 7938 h 29"/>
                    <a:gd name="T48" fmla="*/ 22225 w 26"/>
                    <a:gd name="T49" fmla="*/ 0 h 29"/>
                    <a:gd name="T50" fmla="*/ 22225 w 26"/>
                    <a:gd name="T51" fmla="*/ 0 h 29"/>
                    <a:gd name="T52" fmla="*/ 22225 w 26"/>
                    <a:gd name="T53" fmla="*/ 0 h 29"/>
                    <a:gd name="T54" fmla="*/ 22225 w 26"/>
                    <a:gd name="T55" fmla="*/ 0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29"/>
                    <a:gd name="T86" fmla="*/ 26 w 26"/>
                    <a:gd name="T87" fmla="*/ 29 h 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29">
                      <a:moveTo>
                        <a:pt x="14" y="0"/>
                      </a:moveTo>
                      <a:lnTo>
                        <a:pt x="19" y="3"/>
                      </a:lnTo>
                      <a:lnTo>
                        <a:pt x="21" y="5"/>
                      </a:lnTo>
                      <a:lnTo>
                        <a:pt x="24" y="7"/>
                      </a:lnTo>
                      <a:lnTo>
                        <a:pt x="26" y="10"/>
                      </a:lnTo>
                      <a:lnTo>
                        <a:pt x="26" y="12"/>
                      </a:lnTo>
                      <a:lnTo>
                        <a:pt x="26" y="15"/>
                      </a:lnTo>
                      <a:lnTo>
                        <a:pt x="24" y="17"/>
                      </a:lnTo>
                      <a:lnTo>
                        <a:pt x="24" y="19"/>
                      </a:lnTo>
                      <a:lnTo>
                        <a:pt x="21" y="19"/>
                      </a:lnTo>
                      <a:lnTo>
                        <a:pt x="19" y="22"/>
                      </a:lnTo>
                      <a:lnTo>
                        <a:pt x="14" y="22"/>
                      </a:lnTo>
                      <a:lnTo>
                        <a:pt x="7" y="26"/>
                      </a:lnTo>
                      <a:lnTo>
                        <a:pt x="0" y="29"/>
                      </a:lnTo>
                      <a:lnTo>
                        <a:pt x="0" y="26"/>
                      </a:lnTo>
                      <a:lnTo>
                        <a:pt x="0" y="22"/>
                      </a:lnTo>
                      <a:lnTo>
                        <a:pt x="0" y="19"/>
                      </a:lnTo>
                      <a:lnTo>
                        <a:pt x="0" y="17"/>
                      </a:lnTo>
                      <a:lnTo>
                        <a:pt x="7" y="12"/>
                      </a:lnTo>
                      <a:lnTo>
                        <a:pt x="10" y="10"/>
                      </a:lnTo>
                      <a:lnTo>
                        <a:pt x="12" y="10"/>
                      </a:lnTo>
                      <a:lnTo>
                        <a:pt x="12" y="7"/>
                      </a:lnTo>
                      <a:lnTo>
                        <a:pt x="12" y="5"/>
                      </a:lnTo>
                      <a:lnTo>
                        <a:pt x="14"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5" name="Slovenia">
                  <a:extLst>
                    <a:ext uri="{FF2B5EF4-FFF2-40B4-BE49-F238E27FC236}">
                      <a16:creationId xmlns:a16="http://schemas.microsoft.com/office/drawing/2014/main" id="{6DB2B5B4-374D-5A53-FCA6-BFFDBC6403EA}"/>
                    </a:ext>
                  </a:extLst>
                </p:cNvPr>
                <p:cNvSpPr>
                  <a:spLocks/>
                </p:cNvSpPr>
                <p:nvPr/>
              </p:nvSpPr>
              <p:spPr bwMode="auto">
                <a:xfrm>
                  <a:off x="3202399" y="2204210"/>
                  <a:ext cx="59668" cy="53616"/>
                </a:xfrm>
                <a:custGeom>
                  <a:avLst/>
                  <a:gdLst>
                    <a:gd name="T0" fmla="*/ 11113 w 55"/>
                    <a:gd name="T1" fmla="*/ 66675 h 52"/>
                    <a:gd name="T2" fmla="*/ 7938 w 55"/>
                    <a:gd name="T3" fmla="*/ 71438 h 52"/>
                    <a:gd name="T4" fmla="*/ 7938 w 55"/>
                    <a:gd name="T5" fmla="*/ 74613 h 52"/>
                    <a:gd name="T6" fmla="*/ 7938 w 55"/>
                    <a:gd name="T7" fmla="*/ 82550 h 52"/>
                    <a:gd name="T8" fmla="*/ 11113 w 55"/>
                    <a:gd name="T9" fmla="*/ 82550 h 52"/>
                    <a:gd name="T10" fmla="*/ 26988 w 55"/>
                    <a:gd name="T11" fmla="*/ 77788 h 52"/>
                    <a:gd name="T12" fmla="*/ 38100 w 55"/>
                    <a:gd name="T13" fmla="*/ 74613 h 52"/>
                    <a:gd name="T14" fmla="*/ 41275 w 55"/>
                    <a:gd name="T15" fmla="*/ 66675 h 52"/>
                    <a:gd name="T16" fmla="*/ 38100 w 55"/>
                    <a:gd name="T17" fmla="*/ 63500 h 52"/>
                    <a:gd name="T18" fmla="*/ 38100 w 55"/>
                    <a:gd name="T19" fmla="*/ 55563 h 52"/>
                    <a:gd name="T20" fmla="*/ 41275 w 55"/>
                    <a:gd name="T21" fmla="*/ 55563 h 52"/>
                    <a:gd name="T22" fmla="*/ 46038 w 55"/>
                    <a:gd name="T23" fmla="*/ 60325 h 52"/>
                    <a:gd name="T24" fmla="*/ 46038 w 55"/>
                    <a:gd name="T25" fmla="*/ 60325 h 52"/>
                    <a:gd name="T26" fmla="*/ 49213 w 55"/>
                    <a:gd name="T27" fmla="*/ 63500 h 52"/>
                    <a:gd name="T28" fmla="*/ 52388 w 55"/>
                    <a:gd name="T29" fmla="*/ 60325 h 52"/>
                    <a:gd name="T30" fmla="*/ 57150 w 55"/>
                    <a:gd name="T31" fmla="*/ 55563 h 52"/>
                    <a:gd name="T32" fmla="*/ 60325 w 55"/>
                    <a:gd name="T33" fmla="*/ 44450 h 52"/>
                    <a:gd name="T34" fmla="*/ 63500 w 55"/>
                    <a:gd name="T35" fmla="*/ 33338 h 52"/>
                    <a:gd name="T36" fmla="*/ 63500 w 55"/>
                    <a:gd name="T37" fmla="*/ 33338 h 52"/>
                    <a:gd name="T38" fmla="*/ 71438 w 55"/>
                    <a:gd name="T39" fmla="*/ 33338 h 52"/>
                    <a:gd name="T40" fmla="*/ 76200 w 55"/>
                    <a:gd name="T41" fmla="*/ 30163 h 52"/>
                    <a:gd name="T42" fmla="*/ 79375 w 55"/>
                    <a:gd name="T43" fmla="*/ 30163 h 52"/>
                    <a:gd name="T44" fmla="*/ 79375 w 55"/>
                    <a:gd name="T45" fmla="*/ 25400 h 52"/>
                    <a:gd name="T46" fmla="*/ 79375 w 55"/>
                    <a:gd name="T47" fmla="*/ 22225 h 52"/>
                    <a:gd name="T48" fmla="*/ 82550 w 55"/>
                    <a:gd name="T49" fmla="*/ 19050 h 52"/>
                    <a:gd name="T50" fmla="*/ 87313 w 55"/>
                    <a:gd name="T51" fmla="*/ 19050 h 52"/>
                    <a:gd name="T52" fmla="*/ 87313 w 55"/>
                    <a:gd name="T53" fmla="*/ 14288 h 52"/>
                    <a:gd name="T54" fmla="*/ 87313 w 55"/>
                    <a:gd name="T55" fmla="*/ 6350 h 52"/>
                    <a:gd name="T56" fmla="*/ 82550 w 55"/>
                    <a:gd name="T57" fmla="*/ 0 h 52"/>
                    <a:gd name="T58" fmla="*/ 79375 w 55"/>
                    <a:gd name="T59" fmla="*/ 3175 h 52"/>
                    <a:gd name="T60" fmla="*/ 71438 w 55"/>
                    <a:gd name="T61" fmla="*/ 6350 h 52"/>
                    <a:gd name="T62" fmla="*/ 63500 w 55"/>
                    <a:gd name="T63" fmla="*/ 6350 h 52"/>
                    <a:gd name="T64" fmla="*/ 60325 w 55"/>
                    <a:gd name="T65" fmla="*/ 3175 h 52"/>
                    <a:gd name="T66" fmla="*/ 52388 w 55"/>
                    <a:gd name="T67" fmla="*/ 3175 h 52"/>
                    <a:gd name="T68" fmla="*/ 46038 w 55"/>
                    <a:gd name="T69" fmla="*/ 6350 h 52"/>
                    <a:gd name="T70" fmla="*/ 46038 w 55"/>
                    <a:gd name="T71" fmla="*/ 6350 h 52"/>
                    <a:gd name="T72" fmla="*/ 41275 w 55"/>
                    <a:gd name="T73" fmla="*/ 11113 h 52"/>
                    <a:gd name="T74" fmla="*/ 38100 w 55"/>
                    <a:gd name="T75" fmla="*/ 14288 h 52"/>
                    <a:gd name="T76" fmla="*/ 34925 w 55"/>
                    <a:gd name="T77" fmla="*/ 19050 h 52"/>
                    <a:gd name="T78" fmla="*/ 30163 w 55"/>
                    <a:gd name="T79" fmla="*/ 14288 h 52"/>
                    <a:gd name="T80" fmla="*/ 19050 w 55"/>
                    <a:gd name="T81" fmla="*/ 14288 h 52"/>
                    <a:gd name="T82" fmla="*/ 15875 w 55"/>
                    <a:gd name="T83" fmla="*/ 14288 h 52"/>
                    <a:gd name="T84" fmla="*/ 15875 w 55"/>
                    <a:gd name="T85" fmla="*/ 19050 h 52"/>
                    <a:gd name="T86" fmla="*/ 15875 w 55"/>
                    <a:gd name="T87" fmla="*/ 22225 h 52"/>
                    <a:gd name="T88" fmla="*/ 11113 w 55"/>
                    <a:gd name="T89" fmla="*/ 22225 h 52"/>
                    <a:gd name="T90" fmla="*/ 7938 w 55"/>
                    <a:gd name="T91" fmla="*/ 22225 h 52"/>
                    <a:gd name="T92" fmla="*/ 4763 w 55"/>
                    <a:gd name="T93" fmla="*/ 25400 h 52"/>
                    <a:gd name="T94" fmla="*/ 0 w 55"/>
                    <a:gd name="T95" fmla="*/ 33338 h 52"/>
                    <a:gd name="T96" fmla="*/ 0 w 55"/>
                    <a:gd name="T97" fmla="*/ 36513 h 52"/>
                    <a:gd name="T98" fmla="*/ 4763 w 55"/>
                    <a:gd name="T99" fmla="*/ 41275 h 52"/>
                    <a:gd name="T100" fmla="*/ 7938 w 55"/>
                    <a:gd name="T101" fmla="*/ 41275 h 52"/>
                    <a:gd name="T102" fmla="*/ 11113 w 55"/>
                    <a:gd name="T103" fmla="*/ 41275 h 52"/>
                    <a:gd name="T104" fmla="*/ 11113 w 55"/>
                    <a:gd name="T105" fmla="*/ 44450 h 52"/>
                    <a:gd name="T106" fmla="*/ 11113 w 55"/>
                    <a:gd name="T107" fmla="*/ 55563 h 52"/>
                    <a:gd name="T108" fmla="*/ 7938 w 55"/>
                    <a:gd name="T109" fmla="*/ 60325 h 52"/>
                    <a:gd name="T110" fmla="*/ 7938 w 55"/>
                    <a:gd name="T111" fmla="*/ 63500 h 52"/>
                    <a:gd name="T112" fmla="*/ 11113 w 55"/>
                    <a:gd name="T113" fmla="*/ 66675 h 52"/>
                    <a:gd name="T114" fmla="*/ 11113 w 55"/>
                    <a:gd name="T115" fmla="*/ 66675 h 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
                    <a:gd name="T175" fmla="*/ 0 h 52"/>
                    <a:gd name="T176" fmla="*/ 55 w 55"/>
                    <a:gd name="T177" fmla="*/ 52 h 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 h="52">
                      <a:moveTo>
                        <a:pt x="7" y="42"/>
                      </a:moveTo>
                      <a:lnTo>
                        <a:pt x="7" y="42"/>
                      </a:lnTo>
                      <a:lnTo>
                        <a:pt x="7" y="45"/>
                      </a:lnTo>
                      <a:lnTo>
                        <a:pt x="5" y="45"/>
                      </a:lnTo>
                      <a:lnTo>
                        <a:pt x="5" y="47"/>
                      </a:lnTo>
                      <a:lnTo>
                        <a:pt x="5" y="49"/>
                      </a:lnTo>
                      <a:lnTo>
                        <a:pt x="5" y="52"/>
                      </a:lnTo>
                      <a:lnTo>
                        <a:pt x="7" y="52"/>
                      </a:lnTo>
                      <a:lnTo>
                        <a:pt x="14" y="49"/>
                      </a:lnTo>
                      <a:lnTo>
                        <a:pt x="17" y="49"/>
                      </a:lnTo>
                      <a:lnTo>
                        <a:pt x="22" y="47"/>
                      </a:lnTo>
                      <a:lnTo>
                        <a:pt x="24" y="47"/>
                      </a:lnTo>
                      <a:lnTo>
                        <a:pt x="24" y="45"/>
                      </a:lnTo>
                      <a:lnTo>
                        <a:pt x="26" y="42"/>
                      </a:lnTo>
                      <a:lnTo>
                        <a:pt x="26" y="40"/>
                      </a:lnTo>
                      <a:lnTo>
                        <a:pt x="24" y="40"/>
                      </a:lnTo>
                      <a:lnTo>
                        <a:pt x="24" y="35"/>
                      </a:lnTo>
                      <a:lnTo>
                        <a:pt x="26" y="35"/>
                      </a:lnTo>
                      <a:lnTo>
                        <a:pt x="29" y="38"/>
                      </a:lnTo>
                      <a:lnTo>
                        <a:pt x="31" y="40"/>
                      </a:lnTo>
                      <a:lnTo>
                        <a:pt x="33" y="38"/>
                      </a:lnTo>
                      <a:lnTo>
                        <a:pt x="36" y="35"/>
                      </a:lnTo>
                      <a:lnTo>
                        <a:pt x="36" y="33"/>
                      </a:lnTo>
                      <a:lnTo>
                        <a:pt x="38" y="28"/>
                      </a:lnTo>
                      <a:lnTo>
                        <a:pt x="38" y="23"/>
                      </a:lnTo>
                      <a:lnTo>
                        <a:pt x="40" y="21"/>
                      </a:lnTo>
                      <a:lnTo>
                        <a:pt x="43" y="21"/>
                      </a:lnTo>
                      <a:lnTo>
                        <a:pt x="45" y="21"/>
                      </a:lnTo>
                      <a:lnTo>
                        <a:pt x="48" y="21"/>
                      </a:lnTo>
                      <a:lnTo>
                        <a:pt x="48" y="19"/>
                      </a:lnTo>
                      <a:lnTo>
                        <a:pt x="50" y="19"/>
                      </a:lnTo>
                      <a:lnTo>
                        <a:pt x="50" y="16"/>
                      </a:lnTo>
                      <a:lnTo>
                        <a:pt x="50" y="14"/>
                      </a:lnTo>
                      <a:lnTo>
                        <a:pt x="52" y="14"/>
                      </a:lnTo>
                      <a:lnTo>
                        <a:pt x="52" y="12"/>
                      </a:lnTo>
                      <a:lnTo>
                        <a:pt x="55" y="12"/>
                      </a:lnTo>
                      <a:lnTo>
                        <a:pt x="55" y="9"/>
                      </a:lnTo>
                      <a:lnTo>
                        <a:pt x="55" y="7"/>
                      </a:lnTo>
                      <a:lnTo>
                        <a:pt x="55" y="4"/>
                      </a:lnTo>
                      <a:lnTo>
                        <a:pt x="52" y="2"/>
                      </a:lnTo>
                      <a:lnTo>
                        <a:pt x="52" y="0"/>
                      </a:lnTo>
                      <a:lnTo>
                        <a:pt x="50" y="0"/>
                      </a:lnTo>
                      <a:lnTo>
                        <a:pt x="50" y="2"/>
                      </a:lnTo>
                      <a:lnTo>
                        <a:pt x="45" y="4"/>
                      </a:lnTo>
                      <a:lnTo>
                        <a:pt x="43" y="4"/>
                      </a:lnTo>
                      <a:lnTo>
                        <a:pt x="40" y="4"/>
                      </a:lnTo>
                      <a:lnTo>
                        <a:pt x="38" y="2"/>
                      </a:lnTo>
                      <a:lnTo>
                        <a:pt x="36" y="2"/>
                      </a:lnTo>
                      <a:lnTo>
                        <a:pt x="33" y="2"/>
                      </a:lnTo>
                      <a:lnTo>
                        <a:pt x="31" y="4"/>
                      </a:lnTo>
                      <a:lnTo>
                        <a:pt x="29" y="4"/>
                      </a:lnTo>
                      <a:lnTo>
                        <a:pt x="26" y="7"/>
                      </a:lnTo>
                      <a:lnTo>
                        <a:pt x="26" y="9"/>
                      </a:lnTo>
                      <a:lnTo>
                        <a:pt x="24" y="9"/>
                      </a:lnTo>
                      <a:lnTo>
                        <a:pt x="22" y="12"/>
                      </a:lnTo>
                      <a:lnTo>
                        <a:pt x="19" y="12"/>
                      </a:lnTo>
                      <a:lnTo>
                        <a:pt x="19" y="9"/>
                      </a:lnTo>
                      <a:lnTo>
                        <a:pt x="17" y="9"/>
                      </a:lnTo>
                      <a:lnTo>
                        <a:pt x="12" y="9"/>
                      </a:lnTo>
                      <a:lnTo>
                        <a:pt x="10" y="9"/>
                      </a:lnTo>
                      <a:lnTo>
                        <a:pt x="10" y="12"/>
                      </a:lnTo>
                      <a:lnTo>
                        <a:pt x="10" y="14"/>
                      </a:lnTo>
                      <a:lnTo>
                        <a:pt x="7" y="14"/>
                      </a:lnTo>
                      <a:lnTo>
                        <a:pt x="5" y="14"/>
                      </a:lnTo>
                      <a:lnTo>
                        <a:pt x="3" y="16"/>
                      </a:lnTo>
                      <a:lnTo>
                        <a:pt x="0" y="19"/>
                      </a:lnTo>
                      <a:lnTo>
                        <a:pt x="0" y="21"/>
                      </a:lnTo>
                      <a:lnTo>
                        <a:pt x="0" y="23"/>
                      </a:lnTo>
                      <a:lnTo>
                        <a:pt x="3" y="26"/>
                      </a:lnTo>
                      <a:lnTo>
                        <a:pt x="5" y="26"/>
                      </a:lnTo>
                      <a:lnTo>
                        <a:pt x="7" y="26"/>
                      </a:lnTo>
                      <a:lnTo>
                        <a:pt x="7" y="28"/>
                      </a:lnTo>
                      <a:lnTo>
                        <a:pt x="7" y="30"/>
                      </a:lnTo>
                      <a:lnTo>
                        <a:pt x="7" y="35"/>
                      </a:lnTo>
                      <a:lnTo>
                        <a:pt x="5" y="38"/>
                      </a:lnTo>
                      <a:lnTo>
                        <a:pt x="5" y="40"/>
                      </a:lnTo>
                      <a:lnTo>
                        <a:pt x="7" y="42"/>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6" name="Slovakia">
                  <a:extLst>
                    <a:ext uri="{FF2B5EF4-FFF2-40B4-BE49-F238E27FC236}">
                      <a16:creationId xmlns:a16="http://schemas.microsoft.com/office/drawing/2014/main" id="{10E20A99-5CAD-81F8-0251-C5CDE9EB27FA}"/>
                    </a:ext>
                  </a:extLst>
                </p:cNvPr>
                <p:cNvSpPr>
                  <a:spLocks/>
                </p:cNvSpPr>
                <p:nvPr/>
              </p:nvSpPr>
              <p:spPr bwMode="auto">
                <a:xfrm>
                  <a:off x="3266150" y="2140282"/>
                  <a:ext cx="113862" cy="49492"/>
                </a:xfrm>
                <a:custGeom>
                  <a:avLst/>
                  <a:gdLst>
                    <a:gd name="T0" fmla="*/ 169863 w 111"/>
                    <a:gd name="T1" fmla="*/ 46038 h 48"/>
                    <a:gd name="T2" fmla="*/ 165100 w 111"/>
                    <a:gd name="T3" fmla="*/ 60325 h 48"/>
                    <a:gd name="T4" fmla="*/ 158750 w 111"/>
                    <a:gd name="T5" fmla="*/ 60325 h 48"/>
                    <a:gd name="T6" fmla="*/ 153988 w 111"/>
                    <a:gd name="T7" fmla="*/ 57150 h 48"/>
                    <a:gd name="T8" fmla="*/ 150813 w 111"/>
                    <a:gd name="T9" fmla="*/ 52388 h 48"/>
                    <a:gd name="T10" fmla="*/ 146050 w 111"/>
                    <a:gd name="T11" fmla="*/ 52388 h 48"/>
                    <a:gd name="T12" fmla="*/ 139700 w 111"/>
                    <a:gd name="T13" fmla="*/ 52388 h 48"/>
                    <a:gd name="T14" fmla="*/ 128588 w 111"/>
                    <a:gd name="T15" fmla="*/ 52388 h 48"/>
                    <a:gd name="T16" fmla="*/ 120650 w 111"/>
                    <a:gd name="T17" fmla="*/ 57150 h 48"/>
                    <a:gd name="T18" fmla="*/ 109538 w 111"/>
                    <a:gd name="T19" fmla="*/ 60325 h 48"/>
                    <a:gd name="T20" fmla="*/ 101600 w 111"/>
                    <a:gd name="T21" fmla="*/ 63500 h 48"/>
                    <a:gd name="T22" fmla="*/ 101600 w 111"/>
                    <a:gd name="T23" fmla="*/ 63500 h 48"/>
                    <a:gd name="T24" fmla="*/ 98425 w 111"/>
                    <a:gd name="T25" fmla="*/ 63500 h 48"/>
                    <a:gd name="T26" fmla="*/ 93663 w 111"/>
                    <a:gd name="T27" fmla="*/ 63500 h 48"/>
                    <a:gd name="T28" fmla="*/ 90488 w 111"/>
                    <a:gd name="T29" fmla="*/ 60325 h 48"/>
                    <a:gd name="T30" fmla="*/ 87313 w 111"/>
                    <a:gd name="T31" fmla="*/ 60325 h 48"/>
                    <a:gd name="T32" fmla="*/ 79375 w 111"/>
                    <a:gd name="T33" fmla="*/ 60325 h 48"/>
                    <a:gd name="T34" fmla="*/ 65088 w 111"/>
                    <a:gd name="T35" fmla="*/ 63500 h 48"/>
                    <a:gd name="T36" fmla="*/ 60325 w 111"/>
                    <a:gd name="T37" fmla="*/ 63500 h 48"/>
                    <a:gd name="T38" fmla="*/ 65088 w 111"/>
                    <a:gd name="T39" fmla="*/ 76200 h 48"/>
                    <a:gd name="T40" fmla="*/ 57150 w 111"/>
                    <a:gd name="T41" fmla="*/ 76200 h 48"/>
                    <a:gd name="T42" fmla="*/ 38100 w 111"/>
                    <a:gd name="T43" fmla="*/ 71438 h 48"/>
                    <a:gd name="T44" fmla="*/ 30163 w 111"/>
                    <a:gd name="T45" fmla="*/ 71438 h 48"/>
                    <a:gd name="T46" fmla="*/ 23813 w 111"/>
                    <a:gd name="T47" fmla="*/ 71438 h 48"/>
                    <a:gd name="T48" fmla="*/ 19050 w 111"/>
                    <a:gd name="T49" fmla="*/ 68263 h 48"/>
                    <a:gd name="T50" fmla="*/ 11113 w 111"/>
                    <a:gd name="T51" fmla="*/ 63500 h 48"/>
                    <a:gd name="T52" fmla="*/ 4763 w 111"/>
                    <a:gd name="T53" fmla="*/ 52388 h 48"/>
                    <a:gd name="T54" fmla="*/ 0 w 111"/>
                    <a:gd name="T55" fmla="*/ 52388 h 48"/>
                    <a:gd name="T56" fmla="*/ 0 w 111"/>
                    <a:gd name="T57" fmla="*/ 49213 h 48"/>
                    <a:gd name="T58" fmla="*/ 0 w 111"/>
                    <a:gd name="T59" fmla="*/ 46038 h 48"/>
                    <a:gd name="T60" fmla="*/ 4763 w 111"/>
                    <a:gd name="T61" fmla="*/ 38100 h 48"/>
                    <a:gd name="T62" fmla="*/ 7938 w 111"/>
                    <a:gd name="T63" fmla="*/ 34925 h 48"/>
                    <a:gd name="T64" fmla="*/ 11113 w 111"/>
                    <a:gd name="T65" fmla="*/ 26988 h 48"/>
                    <a:gd name="T66" fmla="*/ 15875 w 111"/>
                    <a:gd name="T67" fmla="*/ 26988 h 48"/>
                    <a:gd name="T68" fmla="*/ 23813 w 111"/>
                    <a:gd name="T69" fmla="*/ 15875 h 48"/>
                    <a:gd name="T70" fmla="*/ 34925 w 111"/>
                    <a:gd name="T71" fmla="*/ 7938 h 48"/>
                    <a:gd name="T72" fmla="*/ 46038 w 111"/>
                    <a:gd name="T73" fmla="*/ 11113 h 48"/>
                    <a:gd name="T74" fmla="*/ 52388 w 111"/>
                    <a:gd name="T75" fmla="*/ 7938 h 48"/>
                    <a:gd name="T76" fmla="*/ 52388 w 111"/>
                    <a:gd name="T77" fmla="*/ 7938 h 48"/>
                    <a:gd name="T78" fmla="*/ 60325 w 111"/>
                    <a:gd name="T79" fmla="*/ 11113 h 48"/>
                    <a:gd name="T80" fmla="*/ 71438 w 111"/>
                    <a:gd name="T81" fmla="*/ 19050 h 48"/>
                    <a:gd name="T82" fmla="*/ 82550 w 111"/>
                    <a:gd name="T83" fmla="*/ 22225 h 48"/>
                    <a:gd name="T84" fmla="*/ 87313 w 111"/>
                    <a:gd name="T85" fmla="*/ 22225 h 48"/>
                    <a:gd name="T86" fmla="*/ 90488 w 111"/>
                    <a:gd name="T87" fmla="*/ 19050 h 48"/>
                    <a:gd name="T88" fmla="*/ 93663 w 111"/>
                    <a:gd name="T89" fmla="*/ 15875 h 48"/>
                    <a:gd name="T90" fmla="*/ 98425 w 111"/>
                    <a:gd name="T91" fmla="*/ 11113 h 48"/>
                    <a:gd name="T92" fmla="*/ 106363 w 111"/>
                    <a:gd name="T93" fmla="*/ 11113 h 48"/>
                    <a:gd name="T94" fmla="*/ 112713 w 111"/>
                    <a:gd name="T95" fmla="*/ 7938 h 48"/>
                    <a:gd name="T96" fmla="*/ 120650 w 111"/>
                    <a:gd name="T97" fmla="*/ 4763 h 48"/>
                    <a:gd name="T98" fmla="*/ 123825 w 111"/>
                    <a:gd name="T99" fmla="*/ 0 h 48"/>
                    <a:gd name="T100" fmla="*/ 128588 w 111"/>
                    <a:gd name="T101" fmla="*/ 0 h 48"/>
                    <a:gd name="T102" fmla="*/ 131763 w 111"/>
                    <a:gd name="T103" fmla="*/ 0 h 48"/>
                    <a:gd name="T104" fmla="*/ 139700 w 111"/>
                    <a:gd name="T105" fmla="*/ 7938 h 48"/>
                    <a:gd name="T106" fmla="*/ 142875 w 111"/>
                    <a:gd name="T107" fmla="*/ 11113 h 48"/>
                    <a:gd name="T108" fmla="*/ 146050 w 111"/>
                    <a:gd name="T109" fmla="*/ 11113 h 48"/>
                    <a:gd name="T110" fmla="*/ 150813 w 111"/>
                    <a:gd name="T111" fmla="*/ 11113 h 48"/>
                    <a:gd name="T112" fmla="*/ 153988 w 111"/>
                    <a:gd name="T113" fmla="*/ 15875 h 48"/>
                    <a:gd name="T114" fmla="*/ 158750 w 111"/>
                    <a:gd name="T115" fmla="*/ 22225 h 48"/>
                    <a:gd name="T116" fmla="*/ 165100 w 111"/>
                    <a:gd name="T117" fmla="*/ 26988 h 48"/>
                    <a:gd name="T118" fmla="*/ 165100 w 111"/>
                    <a:gd name="T119" fmla="*/ 34925 h 48"/>
                    <a:gd name="T120" fmla="*/ 173038 w 111"/>
                    <a:gd name="T121" fmla="*/ 41275 h 48"/>
                    <a:gd name="T122" fmla="*/ 176213 w 111"/>
                    <a:gd name="T123" fmla="*/ 46038 h 48"/>
                    <a:gd name="T124" fmla="*/ 176213 w 111"/>
                    <a:gd name="T125" fmla="*/ 46038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
                    <a:gd name="T190" fmla="*/ 0 h 48"/>
                    <a:gd name="T191" fmla="*/ 111 w 111"/>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 h="48">
                      <a:moveTo>
                        <a:pt x="111" y="29"/>
                      </a:moveTo>
                      <a:lnTo>
                        <a:pt x="107" y="29"/>
                      </a:lnTo>
                      <a:lnTo>
                        <a:pt x="104" y="38"/>
                      </a:lnTo>
                      <a:lnTo>
                        <a:pt x="102" y="38"/>
                      </a:lnTo>
                      <a:lnTo>
                        <a:pt x="100" y="38"/>
                      </a:lnTo>
                      <a:lnTo>
                        <a:pt x="100" y="36"/>
                      </a:lnTo>
                      <a:lnTo>
                        <a:pt x="97" y="36"/>
                      </a:lnTo>
                      <a:lnTo>
                        <a:pt x="95" y="36"/>
                      </a:lnTo>
                      <a:lnTo>
                        <a:pt x="95" y="33"/>
                      </a:lnTo>
                      <a:lnTo>
                        <a:pt x="92" y="33"/>
                      </a:lnTo>
                      <a:lnTo>
                        <a:pt x="88" y="33"/>
                      </a:lnTo>
                      <a:lnTo>
                        <a:pt x="85" y="33"/>
                      </a:lnTo>
                      <a:lnTo>
                        <a:pt x="81" y="33"/>
                      </a:lnTo>
                      <a:lnTo>
                        <a:pt x="78" y="33"/>
                      </a:lnTo>
                      <a:lnTo>
                        <a:pt x="76" y="36"/>
                      </a:lnTo>
                      <a:lnTo>
                        <a:pt x="71" y="36"/>
                      </a:lnTo>
                      <a:lnTo>
                        <a:pt x="69" y="38"/>
                      </a:lnTo>
                      <a:lnTo>
                        <a:pt x="67" y="38"/>
                      </a:lnTo>
                      <a:lnTo>
                        <a:pt x="64" y="40"/>
                      </a:lnTo>
                      <a:lnTo>
                        <a:pt x="62" y="40"/>
                      </a:lnTo>
                      <a:lnTo>
                        <a:pt x="59" y="40"/>
                      </a:lnTo>
                      <a:lnTo>
                        <a:pt x="59" y="38"/>
                      </a:lnTo>
                      <a:lnTo>
                        <a:pt x="57" y="38"/>
                      </a:lnTo>
                      <a:lnTo>
                        <a:pt x="55" y="38"/>
                      </a:lnTo>
                      <a:lnTo>
                        <a:pt x="50" y="38"/>
                      </a:lnTo>
                      <a:lnTo>
                        <a:pt x="45" y="40"/>
                      </a:lnTo>
                      <a:lnTo>
                        <a:pt x="41" y="40"/>
                      </a:lnTo>
                      <a:lnTo>
                        <a:pt x="38" y="40"/>
                      </a:lnTo>
                      <a:lnTo>
                        <a:pt x="41" y="48"/>
                      </a:lnTo>
                      <a:lnTo>
                        <a:pt x="38" y="48"/>
                      </a:lnTo>
                      <a:lnTo>
                        <a:pt x="36" y="48"/>
                      </a:lnTo>
                      <a:lnTo>
                        <a:pt x="31" y="48"/>
                      </a:lnTo>
                      <a:lnTo>
                        <a:pt x="24" y="45"/>
                      </a:lnTo>
                      <a:lnTo>
                        <a:pt x="22" y="45"/>
                      </a:lnTo>
                      <a:lnTo>
                        <a:pt x="19" y="45"/>
                      </a:lnTo>
                      <a:lnTo>
                        <a:pt x="17" y="45"/>
                      </a:lnTo>
                      <a:lnTo>
                        <a:pt x="15" y="45"/>
                      </a:lnTo>
                      <a:lnTo>
                        <a:pt x="12" y="45"/>
                      </a:lnTo>
                      <a:lnTo>
                        <a:pt x="12" y="43"/>
                      </a:lnTo>
                      <a:lnTo>
                        <a:pt x="10" y="43"/>
                      </a:lnTo>
                      <a:lnTo>
                        <a:pt x="7" y="40"/>
                      </a:lnTo>
                      <a:lnTo>
                        <a:pt x="5" y="40"/>
                      </a:lnTo>
                      <a:lnTo>
                        <a:pt x="3" y="33"/>
                      </a:lnTo>
                      <a:lnTo>
                        <a:pt x="0" y="33"/>
                      </a:lnTo>
                      <a:lnTo>
                        <a:pt x="0" y="31"/>
                      </a:lnTo>
                      <a:lnTo>
                        <a:pt x="0" y="29"/>
                      </a:lnTo>
                      <a:lnTo>
                        <a:pt x="0" y="26"/>
                      </a:lnTo>
                      <a:lnTo>
                        <a:pt x="3" y="24"/>
                      </a:lnTo>
                      <a:lnTo>
                        <a:pt x="5" y="22"/>
                      </a:lnTo>
                      <a:lnTo>
                        <a:pt x="5" y="19"/>
                      </a:lnTo>
                      <a:lnTo>
                        <a:pt x="7" y="17"/>
                      </a:lnTo>
                      <a:lnTo>
                        <a:pt x="10" y="17"/>
                      </a:lnTo>
                      <a:lnTo>
                        <a:pt x="12" y="12"/>
                      </a:lnTo>
                      <a:lnTo>
                        <a:pt x="15" y="10"/>
                      </a:lnTo>
                      <a:lnTo>
                        <a:pt x="19" y="7"/>
                      </a:lnTo>
                      <a:lnTo>
                        <a:pt x="22" y="5"/>
                      </a:lnTo>
                      <a:lnTo>
                        <a:pt x="22" y="7"/>
                      </a:lnTo>
                      <a:lnTo>
                        <a:pt x="29" y="7"/>
                      </a:lnTo>
                      <a:lnTo>
                        <a:pt x="31" y="7"/>
                      </a:lnTo>
                      <a:lnTo>
                        <a:pt x="33" y="5"/>
                      </a:lnTo>
                      <a:lnTo>
                        <a:pt x="36" y="5"/>
                      </a:lnTo>
                      <a:lnTo>
                        <a:pt x="38" y="7"/>
                      </a:lnTo>
                      <a:lnTo>
                        <a:pt x="43" y="10"/>
                      </a:lnTo>
                      <a:lnTo>
                        <a:pt x="45" y="12"/>
                      </a:lnTo>
                      <a:lnTo>
                        <a:pt x="50" y="12"/>
                      </a:lnTo>
                      <a:lnTo>
                        <a:pt x="52" y="14"/>
                      </a:lnTo>
                      <a:lnTo>
                        <a:pt x="55" y="14"/>
                      </a:lnTo>
                      <a:lnTo>
                        <a:pt x="57" y="12"/>
                      </a:lnTo>
                      <a:lnTo>
                        <a:pt x="59" y="10"/>
                      </a:lnTo>
                      <a:lnTo>
                        <a:pt x="59" y="7"/>
                      </a:lnTo>
                      <a:lnTo>
                        <a:pt x="62" y="7"/>
                      </a:lnTo>
                      <a:lnTo>
                        <a:pt x="64" y="7"/>
                      </a:lnTo>
                      <a:lnTo>
                        <a:pt x="67" y="7"/>
                      </a:lnTo>
                      <a:lnTo>
                        <a:pt x="69" y="7"/>
                      </a:lnTo>
                      <a:lnTo>
                        <a:pt x="71" y="5"/>
                      </a:lnTo>
                      <a:lnTo>
                        <a:pt x="74" y="5"/>
                      </a:lnTo>
                      <a:lnTo>
                        <a:pt x="76" y="3"/>
                      </a:lnTo>
                      <a:lnTo>
                        <a:pt x="78" y="0"/>
                      </a:lnTo>
                      <a:lnTo>
                        <a:pt x="81" y="0"/>
                      </a:lnTo>
                      <a:lnTo>
                        <a:pt x="83" y="0"/>
                      </a:lnTo>
                      <a:lnTo>
                        <a:pt x="85" y="3"/>
                      </a:lnTo>
                      <a:lnTo>
                        <a:pt x="88" y="5"/>
                      </a:lnTo>
                      <a:lnTo>
                        <a:pt x="88" y="7"/>
                      </a:lnTo>
                      <a:lnTo>
                        <a:pt x="90" y="7"/>
                      </a:lnTo>
                      <a:lnTo>
                        <a:pt x="92" y="7"/>
                      </a:lnTo>
                      <a:lnTo>
                        <a:pt x="95" y="7"/>
                      </a:lnTo>
                      <a:lnTo>
                        <a:pt x="97" y="10"/>
                      </a:lnTo>
                      <a:lnTo>
                        <a:pt x="100" y="12"/>
                      </a:lnTo>
                      <a:lnTo>
                        <a:pt x="100" y="14"/>
                      </a:lnTo>
                      <a:lnTo>
                        <a:pt x="102" y="14"/>
                      </a:lnTo>
                      <a:lnTo>
                        <a:pt x="104" y="17"/>
                      </a:lnTo>
                      <a:lnTo>
                        <a:pt x="104" y="22"/>
                      </a:lnTo>
                      <a:lnTo>
                        <a:pt x="107" y="24"/>
                      </a:lnTo>
                      <a:lnTo>
                        <a:pt x="109" y="26"/>
                      </a:lnTo>
                      <a:lnTo>
                        <a:pt x="111" y="29"/>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7" name="Romania">
                  <a:extLst>
                    <a:ext uri="{FF2B5EF4-FFF2-40B4-BE49-F238E27FC236}">
                      <a16:creationId xmlns:a16="http://schemas.microsoft.com/office/drawing/2014/main" id="{882197B6-171F-4C93-ECFE-52DC37D0800A}"/>
                    </a:ext>
                  </a:extLst>
                </p:cNvPr>
                <p:cNvSpPr>
                  <a:spLocks/>
                </p:cNvSpPr>
                <p:nvPr/>
              </p:nvSpPr>
              <p:spPr bwMode="auto">
                <a:xfrm>
                  <a:off x="3339652" y="2177401"/>
                  <a:ext cx="135323" cy="107232"/>
                </a:xfrm>
                <a:custGeom>
                  <a:avLst/>
                  <a:gdLst>
                    <a:gd name="T0" fmla="*/ 206375 w 133"/>
                    <a:gd name="T1" fmla="*/ 112713 h 104"/>
                    <a:gd name="T2" fmla="*/ 198438 w 133"/>
                    <a:gd name="T3" fmla="*/ 115888 h 104"/>
                    <a:gd name="T4" fmla="*/ 192088 w 133"/>
                    <a:gd name="T5" fmla="*/ 112713 h 104"/>
                    <a:gd name="T6" fmla="*/ 184150 w 133"/>
                    <a:gd name="T7" fmla="*/ 107950 h 104"/>
                    <a:gd name="T8" fmla="*/ 176213 w 133"/>
                    <a:gd name="T9" fmla="*/ 101600 h 104"/>
                    <a:gd name="T10" fmla="*/ 180975 w 133"/>
                    <a:gd name="T11" fmla="*/ 93663 h 104"/>
                    <a:gd name="T12" fmla="*/ 176213 w 133"/>
                    <a:gd name="T13" fmla="*/ 88900 h 104"/>
                    <a:gd name="T14" fmla="*/ 180975 w 133"/>
                    <a:gd name="T15" fmla="*/ 82550 h 104"/>
                    <a:gd name="T16" fmla="*/ 180975 w 133"/>
                    <a:gd name="T17" fmla="*/ 74613 h 104"/>
                    <a:gd name="T18" fmla="*/ 180975 w 133"/>
                    <a:gd name="T19" fmla="*/ 66675 h 104"/>
                    <a:gd name="T20" fmla="*/ 176213 w 133"/>
                    <a:gd name="T21" fmla="*/ 60325 h 104"/>
                    <a:gd name="T22" fmla="*/ 176213 w 133"/>
                    <a:gd name="T23" fmla="*/ 55563 h 104"/>
                    <a:gd name="T24" fmla="*/ 173038 w 133"/>
                    <a:gd name="T25" fmla="*/ 41275 h 104"/>
                    <a:gd name="T26" fmla="*/ 157163 w 133"/>
                    <a:gd name="T27" fmla="*/ 22225 h 104"/>
                    <a:gd name="T28" fmla="*/ 150813 w 133"/>
                    <a:gd name="T29" fmla="*/ 6350 h 104"/>
                    <a:gd name="T30" fmla="*/ 139700 w 133"/>
                    <a:gd name="T31" fmla="*/ 0 h 104"/>
                    <a:gd name="T32" fmla="*/ 131763 w 133"/>
                    <a:gd name="T33" fmla="*/ 3175 h 104"/>
                    <a:gd name="T34" fmla="*/ 128588 w 133"/>
                    <a:gd name="T35" fmla="*/ 11113 h 104"/>
                    <a:gd name="T36" fmla="*/ 115888 w 133"/>
                    <a:gd name="T37" fmla="*/ 14288 h 104"/>
                    <a:gd name="T38" fmla="*/ 109538 w 133"/>
                    <a:gd name="T39" fmla="*/ 22225 h 104"/>
                    <a:gd name="T40" fmla="*/ 101600 w 133"/>
                    <a:gd name="T41" fmla="*/ 25400 h 104"/>
                    <a:gd name="T42" fmla="*/ 93663 w 133"/>
                    <a:gd name="T43" fmla="*/ 19050 h 104"/>
                    <a:gd name="T44" fmla="*/ 82550 w 133"/>
                    <a:gd name="T45" fmla="*/ 14288 h 104"/>
                    <a:gd name="T46" fmla="*/ 68263 w 133"/>
                    <a:gd name="T47" fmla="*/ 14288 h 104"/>
                    <a:gd name="T48" fmla="*/ 60325 w 133"/>
                    <a:gd name="T49" fmla="*/ 6350 h 104"/>
                    <a:gd name="T50" fmla="*/ 52388 w 133"/>
                    <a:gd name="T51" fmla="*/ 3175 h 104"/>
                    <a:gd name="T52" fmla="*/ 52388 w 133"/>
                    <a:gd name="T53" fmla="*/ 22225 h 104"/>
                    <a:gd name="T54" fmla="*/ 49213 w 133"/>
                    <a:gd name="T55" fmla="*/ 33338 h 104"/>
                    <a:gd name="T56" fmla="*/ 33338 w 133"/>
                    <a:gd name="T57" fmla="*/ 41275 h 104"/>
                    <a:gd name="T58" fmla="*/ 30163 w 133"/>
                    <a:gd name="T59" fmla="*/ 55563 h 104"/>
                    <a:gd name="T60" fmla="*/ 26988 w 133"/>
                    <a:gd name="T61" fmla="*/ 77788 h 104"/>
                    <a:gd name="T62" fmla="*/ 15875 w 133"/>
                    <a:gd name="T63" fmla="*/ 96838 h 104"/>
                    <a:gd name="T64" fmla="*/ 4763 w 133"/>
                    <a:gd name="T65" fmla="*/ 101600 h 104"/>
                    <a:gd name="T66" fmla="*/ 7938 w 133"/>
                    <a:gd name="T67" fmla="*/ 107950 h 104"/>
                    <a:gd name="T68" fmla="*/ 11113 w 133"/>
                    <a:gd name="T69" fmla="*/ 123825 h 104"/>
                    <a:gd name="T70" fmla="*/ 11113 w 133"/>
                    <a:gd name="T71" fmla="*/ 127000 h 104"/>
                    <a:gd name="T72" fmla="*/ 22225 w 133"/>
                    <a:gd name="T73" fmla="*/ 130175 h 104"/>
                    <a:gd name="T74" fmla="*/ 26988 w 133"/>
                    <a:gd name="T75" fmla="*/ 134938 h 104"/>
                    <a:gd name="T76" fmla="*/ 33338 w 133"/>
                    <a:gd name="T77" fmla="*/ 127000 h 104"/>
                    <a:gd name="T78" fmla="*/ 46038 w 133"/>
                    <a:gd name="T79" fmla="*/ 130175 h 104"/>
                    <a:gd name="T80" fmla="*/ 52388 w 133"/>
                    <a:gd name="T81" fmla="*/ 134938 h 104"/>
                    <a:gd name="T82" fmla="*/ 46038 w 133"/>
                    <a:gd name="T83" fmla="*/ 134938 h 104"/>
                    <a:gd name="T84" fmla="*/ 41275 w 133"/>
                    <a:gd name="T85" fmla="*/ 138113 h 104"/>
                    <a:gd name="T86" fmla="*/ 49213 w 133"/>
                    <a:gd name="T87" fmla="*/ 146050 h 104"/>
                    <a:gd name="T88" fmla="*/ 60325 w 133"/>
                    <a:gd name="T89" fmla="*/ 149225 h 104"/>
                    <a:gd name="T90" fmla="*/ 68263 w 133"/>
                    <a:gd name="T91" fmla="*/ 153988 h 104"/>
                    <a:gd name="T92" fmla="*/ 68263 w 133"/>
                    <a:gd name="T93" fmla="*/ 157163 h 104"/>
                    <a:gd name="T94" fmla="*/ 68263 w 133"/>
                    <a:gd name="T95" fmla="*/ 165100 h 104"/>
                    <a:gd name="T96" fmla="*/ 79375 w 133"/>
                    <a:gd name="T97" fmla="*/ 165100 h 104"/>
                    <a:gd name="T98" fmla="*/ 87313 w 133"/>
                    <a:gd name="T99" fmla="*/ 160338 h 104"/>
                    <a:gd name="T100" fmla="*/ 93663 w 133"/>
                    <a:gd name="T101" fmla="*/ 165100 h 104"/>
                    <a:gd name="T102" fmla="*/ 120650 w 133"/>
                    <a:gd name="T103" fmla="*/ 160338 h 104"/>
                    <a:gd name="T104" fmla="*/ 131763 w 133"/>
                    <a:gd name="T105" fmla="*/ 153988 h 104"/>
                    <a:gd name="T106" fmla="*/ 139700 w 133"/>
                    <a:gd name="T107" fmla="*/ 146050 h 104"/>
                    <a:gd name="T108" fmla="*/ 146050 w 133"/>
                    <a:gd name="T109" fmla="*/ 149225 h 104"/>
                    <a:gd name="T110" fmla="*/ 157163 w 133"/>
                    <a:gd name="T111" fmla="*/ 153988 h 104"/>
                    <a:gd name="T112" fmla="*/ 176213 w 133"/>
                    <a:gd name="T113" fmla="*/ 149225 h 104"/>
                    <a:gd name="T114" fmla="*/ 187325 w 133"/>
                    <a:gd name="T115" fmla="*/ 153988 h 104"/>
                    <a:gd name="T116" fmla="*/ 195263 w 133"/>
                    <a:gd name="T117" fmla="*/ 146050 h 104"/>
                    <a:gd name="T118" fmla="*/ 203200 w 133"/>
                    <a:gd name="T119" fmla="*/ 138113 h 104"/>
                    <a:gd name="T120" fmla="*/ 203200 w 133"/>
                    <a:gd name="T121" fmla="*/ 119063 h 104"/>
                    <a:gd name="T122" fmla="*/ 211138 w 133"/>
                    <a:gd name="T123" fmla="*/ 112713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
                    <a:gd name="T187" fmla="*/ 0 h 104"/>
                    <a:gd name="T188" fmla="*/ 133 w 133"/>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 h="104">
                      <a:moveTo>
                        <a:pt x="133" y="71"/>
                      </a:moveTo>
                      <a:lnTo>
                        <a:pt x="133" y="71"/>
                      </a:lnTo>
                      <a:lnTo>
                        <a:pt x="130" y="71"/>
                      </a:lnTo>
                      <a:lnTo>
                        <a:pt x="128" y="71"/>
                      </a:lnTo>
                      <a:lnTo>
                        <a:pt x="125" y="73"/>
                      </a:lnTo>
                      <a:lnTo>
                        <a:pt x="123" y="73"/>
                      </a:lnTo>
                      <a:lnTo>
                        <a:pt x="121" y="71"/>
                      </a:lnTo>
                      <a:lnTo>
                        <a:pt x="118" y="68"/>
                      </a:lnTo>
                      <a:lnTo>
                        <a:pt x="116" y="68"/>
                      </a:lnTo>
                      <a:lnTo>
                        <a:pt x="114" y="66"/>
                      </a:lnTo>
                      <a:lnTo>
                        <a:pt x="111" y="64"/>
                      </a:lnTo>
                      <a:lnTo>
                        <a:pt x="114" y="61"/>
                      </a:lnTo>
                      <a:lnTo>
                        <a:pt x="114" y="59"/>
                      </a:lnTo>
                      <a:lnTo>
                        <a:pt x="111" y="59"/>
                      </a:lnTo>
                      <a:lnTo>
                        <a:pt x="111" y="56"/>
                      </a:lnTo>
                      <a:lnTo>
                        <a:pt x="111" y="54"/>
                      </a:lnTo>
                      <a:lnTo>
                        <a:pt x="114" y="52"/>
                      </a:lnTo>
                      <a:lnTo>
                        <a:pt x="114" y="49"/>
                      </a:lnTo>
                      <a:lnTo>
                        <a:pt x="111" y="47"/>
                      </a:lnTo>
                      <a:lnTo>
                        <a:pt x="114" y="47"/>
                      </a:lnTo>
                      <a:lnTo>
                        <a:pt x="114" y="45"/>
                      </a:lnTo>
                      <a:lnTo>
                        <a:pt x="114" y="42"/>
                      </a:lnTo>
                      <a:lnTo>
                        <a:pt x="111" y="42"/>
                      </a:lnTo>
                      <a:lnTo>
                        <a:pt x="111" y="40"/>
                      </a:lnTo>
                      <a:lnTo>
                        <a:pt x="111" y="38"/>
                      </a:lnTo>
                      <a:lnTo>
                        <a:pt x="111" y="35"/>
                      </a:lnTo>
                      <a:lnTo>
                        <a:pt x="111" y="33"/>
                      </a:lnTo>
                      <a:lnTo>
                        <a:pt x="111" y="30"/>
                      </a:lnTo>
                      <a:lnTo>
                        <a:pt x="109" y="28"/>
                      </a:lnTo>
                      <a:lnTo>
                        <a:pt x="109" y="26"/>
                      </a:lnTo>
                      <a:lnTo>
                        <a:pt x="104" y="21"/>
                      </a:lnTo>
                      <a:lnTo>
                        <a:pt x="102" y="19"/>
                      </a:lnTo>
                      <a:lnTo>
                        <a:pt x="102" y="16"/>
                      </a:lnTo>
                      <a:lnTo>
                        <a:pt x="99" y="14"/>
                      </a:lnTo>
                      <a:lnTo>
                        <a:pt x="99" y="12"/>
                      </a:lnTo>
                      <a:lnTo>
                        <a:pt x="97" y="9"/>
                      </a:lnTo>
                      <a:lnTo>
                        <a:pt x="97" y="7"/>
                      </a:lnTo>
                      <a:lnTo>
                        <a:pt x="95" y="4"/>
                      </a:lnTo>
                      <a:lnTo>
                        <a:pt x="92" y="2"/>
                      </a:lnTo>
                      <a:lnTo>
                        <a:pt x="90" y="0"/>
                      </a:lnTo>
                      <a:lnTo>
                        <a:pt x="88" y="0"/>
                      </a:lnTo>
                      <a:lnTo>
                        <a:pt x="85" y="0"/>
                      </a:lnTo>
                      <a:lnTo>
                        <a:pt x="83" y="2"/>
                      </a:lnTo>
                      <a:lnTo>
                        <a:pt x="83" y="4"/>
                      </a:lnTo>
                      <a:lnTo>
                        <a:pt x="81" y="7"/>
                      </a:lnTo>
                      <a:lnTo>
                        <a:pt x="78" y="9"/>
                      </a:lnTo>
                      <a:lnTo>
                        <a:pt x="76" y="9"/>
                      </a:lnTo>
                      <a:lnTo>
                        <a:pt x="73" y="9"/>
                      </a:lnTo>
                      <a:lnTo>
                        <a:pt x="71" y="9"/>
                      </a:lnTo>
                      <a:lnTo>
                        <a:pt x="71" y="12"/>
                      </a:lnTo>
                      <a:lnTo>
                        <a:pt x="69" y="14"/>
                      </a:lnTo>
                      <a:lnTo>
                        <a:pt x="66" y="14"/>
                      </a:lnTo>
                      <a:lnTo>
                        <a:pt x="64" y="16"/>
                      </a:lnTo>
                      <a:lnTo>
                        <a:pt x="62" y="16"/>
                      </a:lnTo>
                      <a:lnTo>
                        <a:pt x="62" y="14"/>
                      </a:lnTo>
                      <a:lnTo>
                        <a:pt x="59" y="14"/>
                      </a:lnTo>
                      <a:lnTo>
                        <a:pt x="59" y="12"/>
                      </a:lnTo>
                      <a:lnTo>
                        <a:pt x="57" y="12"/>
                      </a:lnTo>
                      <a:lnTo>
                        <a:pt x="57" y="9"/>
                      </a:lnTo>
                      <a:lnTo>
                        <a:pt x="55" y="9"/>
                      </a:lnTo>
                      <a:lnTo>
                        <a:pt x="52" y="9"/>
                      </a:lnTo>
                      <a:lnTo>
                        <a:pt x="50" y="9"/>
                      </a:lnTo>
                      <a:lnTo>
                        <a:pt x="45" y="9"/>
                      </a:lnTo>
                      <a:lnTo>
                        <a:pt x="43" y="9"/>
                      </a:lnTo>
                      <a:lnTo>
                        <a:pt x="40" y="7"/>
                      </a:lnTo>
                      <a:lnTo>
                        <a:pt x="38" y="7"/>
                      </a:lnTo>
                      <a:lnTo>
                        <a:pt x="38" y="4"/>
                      </a:lnTo>
                      <a:lnTo>
                        <a:pt x="36" y="2"/>
                      </a:lnTo>
                      <a:lnTo>
                        <a:pt x="33" y="2"/>
                      </a:lnTo>
                      <a:lnTo>
                        <a:pt x="33" y="4"/>
                      </a:lnTo>
                      <a:lnTo>
                        <a:pt x="33" y="9"/>
                      </a:lnTo>
                      <a:lnTo>
                        <a:pt x="33" y="14"/>
                      </a:lnTo>
                      <a:lnTo>
                        <a:pt x="31" y="16"/>
                      </a:lnTo>
                      <a:lnTo>
                        <a:pt x="31" y="19"/>
                      </a:lnTo>
                      <a:lnTo>
                        <a:pt x="31" y="21"/>
                      </a:lnTo>
                      <a:lnTo>
                        <a:pt x="29" y="21"/>
                      </a:lnTo>
                      <a:lnTo>
                        <a:pt x="26" y="23"/>
                      </a:lnTo>
                      <a:lnTo>
                        <a:pt x="21" y="26"/>
                      </a:lnTo>
                      <a:lnTo>
                        <a:pt x="19" y="28"/>
                      </a:lnTo>
                      <a:lnTo>
                        <a:pt x="19" y="30"/>
                      </a:lnTo>
                      <a:lnTo>
                        <a:pt x="19" y="35"/>
                      </a:lnTo>
                      <a:lnTo>
                        <a:pt x="17" y="38"/>
                      </a:lnTo>
                      <a:lnTo>
                        <a:pt x="17" y="42"/>
                      </a:lnTo>
                      <a:lnTo>
                        <a:pt x="17" y="45"/>
                      </a:lnTo>
                      <a:lnTo>
                        <a:pt x="17" y="49"/>
                      </a:lnTo>
                      <a:lnTo>
                        <a:pt x="14" y="54"/>
                      </a:lnTo>
                      <a:lnTo>
                        <a:pt x="12" y="56"/>
                      </a:lnTo>
                      <a:lnTo>
                        <a:pt x="10" y="59"/>
                      </a:lnTo>
                      <a:lnTo>
                        <a:pt x="10" y="61"/>
                      </a:lnTo>
                      <a:lnTo>
                        <a:pt x="7" y="61"/>
                      </a:lnTo>
                      <a:lnTo>
                        <a:pt x="5" y="64"/>
                      </a:lnTo>
                      <a:lnTo>
                        <a:pt x="3" y="64"/>
                      </a:lnTo>
                      <a:lnTo>
                        <a:pt x="0" y="64"/>
                      </a:lnTo>
                      <a:lnTo>
                        <a:pt x="3" y="68"/>
                      </a:lnTo>
                      <a:lnTo>
                        <a:pt x="5" y="68"/>
                      </a:lnTo>
                      <a:lnTo>
                        <a:pt x="5" y="71"/>
                      </a:lnTo>
                      <a:lnTo>
                        <a:pt x="7" y="73"/>
                      </a:lnTo>
                      <a:lnTo>
                        <a:pt x="7" y="75"/>
                      </a:lnTo>
                      <a:lnTo>
                        <a:pt x="7" y="78"/>
                      </a:lnTo>
                      <a:lnTo>
                        <a:pt x="5" y="78"/>
                      </a:lnTo>
                      <a:lnTo>
                        <a:pt x="7" y="80"/>
                      </a:lnTo>
                      <a:lnTo>
                        <a:pt x="10" y="80"/>
                      </a:lnTo>
                      <a:lnTo>
                        <a:pt x="12" y="80"/>
                      </a:lnTo>
                      <a:lnTo>
                        <a:pt x="14" y="82"/>
                      </a:lnTo>
                      <a:lnTo>
                        <a:pt x="14" y="85"/>
                      </a:lnTo>
                      <a:lnTo>
                        <a:pt x="17" y="85"/>
                      </a:lnTo>
                      <a:lnTo>
                        <a:pt x="19" y="85"/>
                      </a:lnTo>
                      <a:lnTo>
                        <a:pt x="19" y="82"/>
                      </a:lnTo>
                      <a:lnTo>
                        <a:pt x="21" y="82"/>
                      </a:lnTo>
                      <a:lnTo>
                        <a:pt x="21" y="80"/>
                      </a:lnTo>
                      <a:lnTo>
                        <a:pt x="24" y="80"/>
                      </a:lnTo>
                      <a:lnTo>
                        <a:pt x="26" y="80"/>
                      </a:lnTo>
                      <a:lnTo>
                        <a:pt x="29" y="82"/>
                      </a:lnTo>
                      <a:lnTo>
                        <a:pt x="31" y="85"/>
                      </a:lnTo>
                      <a:lnTo>
                        <a:pt x="33" y="85"/>
                      </a:lnTo>
                      <a:lnTo>
                        <a:pt x="31" y="85"/>
                      </a:lnTo>
                      <a:lnTo>
                        <a:pt x="29" y="85"/>
                      </a:lnTo>
                      <a:lnTo>
                        <a:pt x="26" y="85"/>
                      </a:lnTo>
                      <a:lnTo>
                        <a:pt x="26" y="87"/>
                      </a:lnTo>
                      <a:lnTo>
                        <a:pt x="29" y="89"/>
                      </a:lnTo>
                      <a:lnTo>
                        <a:pt x="31" y="92"/>
                      </a:lnTo>
                      <a:lnTo>
                        <a:pt x="33" y="94"/>
                      </a:lnTo>
                      <a:lnTo>
                        <a:pt x="36" y="94"/>
                      </a:lnTo>
                      <a:lnTo>
                        <a:pt x="38" y="94"/>
                      </a:lnTo>
                      <a:lnTo>
                        <a:pt x="40" y="94"/>
                      </a:lnTo>
                      <a:lnTo>
                        <a:pt x="43" y="97"/>
                      </a:lnTo>
                      <a:lnTo>
                        <a:pt x="43" y="99"/>
                      </a:lnTo>
                      <a:lnTo>
                        <a:pt x="40" y="99"/>
                      </a:lnTo>
                      <a:lnTo>
                        <a:pt x="40" y="101"/>
                      </a:lnTo>
                      <a:lnTo>
                        <a:pt x="43" y="104"/>
                      </a:lnTo>
                      <a:lnTo>
                        <a:pt x="45" y="104"/>
                      </a:lnTo>
                      <a:lnTo>
                        <a:pt x="47" y="104"/>
                      </a:lnTo>
                      <a:lnTo>
                        <a:pt x="50" y="104"/>
                      </a:lnTo>
                      <a:lnTo>
                        <a:pt x="52" y="104"/>
                      </a:lnTo>
                      <a:lnTo>
                        <a:pt x="55" y="101"/>
                      </a:lnTo>
                      <a:lnTo>
                        <a:pt x="57" y="104"/>
                      </a:lnTo>
                      <a:lnTo>
                        <a:pt x="59" y="104"/>
                      </a:lnTo>
                      <a:lnTo>
                        <a:pt x="64" y="104"/>
                      </a:lnTo>
                      <a:lnTo>
                        <a:pt x="66" y="104"/>
                      </a:lnTo>
                      <a:lnTo>
                        <a:pt x="71" y="104"/>
                      </a:lnTo>
                      <a:lnTo>
                        <a:pt x="76" y="101"/>
                      </a:lnTo>
                      <a:lnTo>
                        <a:pt x="78" y="101"/>
                      </a:lnTo>
                      <a:lnTo>
                        <a:pt x="81" y="99"/>
                      </a:lnTo>
                      <a:lnTo>
                        <a:pt x="83" y="97"/>
                      </a:lnTo>
                      <a:lnTo>
                        <a:pt x="85" y="94"/>
                      </a:lnTo>
                      <a:lnTo>
                        <a:pt x="88" y="94"/>
                      </a:lnTo>
                      <a:lnTo>
                        <a:pt x="88" y="92"/>
                      </a:lnTo>
                      <a:lnTo>
                        <a:pt x="90" y="94"/>
                      </a:lnTo>
                      <a:lnTo>
                        <a:pt x="92" y="94"/>
                      </a:lnTo>
                      <a:lnTo>
                        <a:pt x="95" y="97"/>
                      </a:lnTo>
                      <a:lnTo>
                        <a:pt x="97" y="97"/>
                      </a:lnTo>
                      <a:lnTo>
                        <a:pt x="99" y="97"/>
                      </a:lnTo>
                      <a:lnTo>
                        <a:pt x="102" y="97"/>
                      </a:lnTo>
                      <a:lnTo>
                        <a:pt x="107" y="94"/>
                      </a:lnTo>
                      <a:lnTo>
                        <a:pt x="109" y="94"/>
                      </a:lnTo>
                      <a:lnTo>
                        <a:pt x="111" y="94"/>
                      </a:lnTo>
                      <a:lnTo>
                        <a:pt x="114" y="94"/>
                      </a:lnTo>
                      <a:lnTo>
                        <a:pt x="116" y="97"/>
                      </a:lnTo>
                      <a:lnTo>
                        <a:pt x="118" y="99"/>
                      </a:lnTo>
                      <a:lnTo>
                        <a:pt x="118" y="97"/>
                      </a:lnTo>
                      <a:lnTo>
                        <a:pt x="121" y="97"/>
                      </a:lnTo>
                      <a:lnTo>
                        <a:pt x="123" y="94"/>
                      </a:lnTo>
                      <a:lnTo>
                        <a:pt x="123" y="92"/>
                      </a:lnTo>
                      <a:lnTo>
                        <a:pt x="121" y="89"/>
                      </a:lnTo>
                      <a:lnTo>
                        <a:pt x="125" y="89"/>
                      </a:lnTo>
                      <a:lnTo>
                        <a:pt x="128" y="89"/>
                      </a:lnTo>
                      <a:lnTo>
                        <a:pt x="128" y="87"/>
                      </a:lnTo>
                      <a:lnTo>
                        <a:pt x="130" y="85"/>
                      </a:lnTo>
                      <a:lnTo>
                        <a:pt x="128" y="80"/>
                      </a:lnTo>
                      <a:lnTo>
                        <a:pt x="128" y="75"/>
                      </a:lnTo>
                      <a:lnTo>
                        <a:pt x="128" y="73"/>
                      </a:lnTo>
                      <a:lnTo>
                        <a:pt x="133" y="73"/>
                      </a:lnTo>
                      <a:lnTo>
                        <a:pt x="133" y="71"/>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8" name="Portugal">
                  <a:extLst>
                    <a:ext uri="{FF2B5EF4-FFF2-40B4-BE49-F238E27FC236}">
                      <a16:creationId xmlns:a16="http://schemas.microsoft.com/office/drawing/2014/main" id="{D9EC2123-C302-3E9F-9EDB-6FD1E2621608}"/>
                    </a:ext>
                  </a:extLst>
                </p:cNvPr>
                <p:cNvSpPr>
                  <a:spLocks/>
                </p:cNvSpPr>
                <p:nvPr/>
              </p:nvSpPr>
              <p:spPr bwMode="auto">
                <a:xfrm>
                  <a:off x="2835344" y="2322783"/>
                  <a:ext cx="49459" cy="112387"/>
                </a:xfrm>
                <a:custGeom>
                  <a:avLst/>
                  <a:gdLst>
                    <a:gd name="T0" fmla="*/ 58738 w 45"/>
                    <a:gd name="T1" fmla="*/ 165100 h 109"/>
                    <a:gd name="T2" fmla="*/ 58738 w 45"/>
                    <a:gd name="T3" fmla="*/ 158750 h 109"/>
                    <a:gd name="T4" fmla="*/ 63500 w 45"/>
                    <a:gd name="T5" fmla="*/ 150813 h 109"/>
                    <a:gd name="T6" fmla="*/ 58738 w 45"/>
                    <a:gd name="T7" fmla="*/ 147638 h 109"/>
                    <a:gd name="T8" fmla="*/ 52388 w 45"/>
                    <a:gd name="T9" fmla="*/ 147638 h 109"/>
                    <a:gd name="T10" fmla="*/ 52388 w 45"/>
                    <a:gd name="T11" fmla="*/ 139700 h 109"/>
                    <a:gd name="T12" fmla="*/ 55563 w 45"/>
                    <a:gd name="T13" fmla="*/ 128588 h 109"/>
                    <a:gd name="T14" fmla="*/ 58738 w 45"/>
                    <a:gd name="T15" fmla="*/ 120650 h 109"/>
                    <a:gd name="T16" fmla="*/ 52388 w 45"/>
                    <a:gd name="T17" fmla="*/ 109538 h 109"/>
                    <a:gd name="T18" fmla="*/ 55563 w 45"/>
                    <a:gd name="T19" fmla="*/ 101600 h 109"/>
                    <a:gd name="T20" fmla="*/ 58738 w 45"/>
                    <a:gd name="T21" fmla="*/ 95250 h 109"/>
                    <a:gd name="T22" fmla="*/ 58738 w 45"/>
                    <a:gd name="T23" fmla="*/ 87313 h 109"/>
                    <a:gd name="T24" fmla="*/ 55563 w 45"/>
                    <a:gd name="T25" fmla="*/ 71438 h 109"/>
                    <a:gd name="T26" fmla="*/ 58738 w 45"/>
                    <a:gd name="T27" fmla="*/ 68263 h 109"/>
                    <a:gd name="T28" fmla="*/ 66675 w 45"/>
                    <a:gd name="T29" fmla="*/ 60325 h 109"/>
                    <a:gd name="T30" fmla="*/ 63500 w 45"/>
                    <a:gd name="T31" fmla="*/ 49213 h 109"/>
                    <a:gd name="T32" fmla="*/ 58738 w 45"/>
                    <a:gd name="T33" fmla="*/ 38100 h 109"/>
                    <a:gd name="T34" fmla="*/ 55563 w 45"/>
                    <a:gd name="T35" fmla="*/ 34925 h 109"/>
                    <a:gd name="T36" fmla="*/ 63500 w 45"/>
                    <a:gd name="T37" fmla="*/ 26988 h 109"/>
                    <a:gd name="T38" fmla="*/ 66675 w 45"/>
                    <a:gd name="T39" fmla="*/ 19050 h 109"/>
                    <a:gd name="T40" fmla="*/ 71438 w 45"/>
                    <a:gd name="T41" fmla="*/ 12700 h 109"/>
                    <a:gd name="T42" fmla="*/ 63500 w 45"/>
                    <a:gd name="T43" fmla="*/ 12700 h 109"/>
                    <a:gd name="T44" fmla="*/ 63500 w 45"/>
                    <a:gd name="T45" fmla="*/ 7938 h 109"/>
                    <a:gd name="T46" fmla="*/ 58738 w 45"/>
                    <a:gd name="T47" fmla="*/ 7938 h 109"/>
                    <a:gd name="T48" fmla="*/ 47625 w 45"/>
                    <a:gd name="T49" fmla="*/ 7938 h 109"/>
                    <a:gd name="T50" fmla="*/ 33338 w 45"/>
                    <a:gd name="T51" fmla="*/ 7938 h 109"/>
                    <a:gd name="T52" fmla="*/ 33338 w 45"/>
                    <a:gd name="T53" fmla="*/ 7938 h 109"/>
                    <a:gd name="T54" fmla="*/ 33338 w 45"/>
                    <a:gd name="T55" fmla="*/ 4763 h 109"/>
                    <a:gd name="T56" fmla="*/ 30163 w 45"/>
                    <a:gd name="T57" fmla="*/ 0 h 109"/>
                    <a:gd name="T58" fmla="*/ 14288 w 45"/>
                    <a:gd name="T59" fmla="*/ 7938 h 109"/>
                    <a:gd name="T60" fmla="*/ 17463 w 45"/>
                    <a:gd name="T61" fmla="*/ 30163 h 109"/>
                    <a:gd name="T62" fmla="*/ 22225 w 45"/>
                    <a:gd name="T63" fmla="*/ 49213 h 109"/>
                    <a:gd name="T64" fmla="*/ 11113 w 45"/>
                    <a:gd name="T65" fmla="*/ 68263 h 109"/>
                    <a:gd name="T66" fmla="*/ 6350 w 45"/>
                    <a:gd name="T67" fmla="*/ 90488 h 109"/>
                    <a:gd name="T68" fmla="*/ 0 w 45"/>
                    <a:gd name="T69" fmla="*/ 98425 h 109"/>
                    <a:gd name="T70" fmla="*/ 3175 w 45"/>
                    <a:gd name="T71" fmla="*/ 117475 h 109"/>
                    <a:gd name="T72" fmla="*/ 11113 w 45"/>
                    <a:gd name="T73" fmla="*/ 112713 h 109"/>
                    <a:gd name="T74" fmla="*/ 6350 w 45"/>
                    <a:gd name="T75" fmla="*/ 120650 h 109"/>
                    <a:gd name="T76" fmla="*/ 6350 w 45"/>
                    <a:gd name="T77" fmla="*/ 123825 h 109"/>
                    <a:gd name="T78" fmla="*/ 14288 w 45"/>
                    <a:gd name="T79" fmla="*/ 139700 h 109"/>
                    <a:gd name="T80" fmla="*/ 14288 w 45"/>
                    <a:gd name="T81" fmla="*/ 153988 h 109"/>
                    <a:gd name="T82" fmla="*/ 14288 w 45"/>
                    <a:gd name="T83" fmla="*/ 173038 h 109"/>
                    <a:gd name="T84" fmla="*/ 33338 w 45"/>
                    <a:gd name="T85" fmla="*/ 173038 h 109"/>
                    <a:gd name="T86" fmla="*/ 55563 w 45"/>
                    <a:gd name="T87" fmla="*/ 173038 h 109"/>
                    <a:gd name="T88" fmla="*/ 63500 w 45"/>
                    <a:gd name="T89" fmla="*/ 169863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109"/>
                    <a:gd name="T137" fmla="*/ 45 w 45"/>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109">
                      <a:moveTo>
                        <a:pt x="40" y="107"/>
                      </a:moveTo>
                      <a:lnTo>
                        <a:pt x="37" y="107"/>
                      </a:lnTo>
                      <a:lnTo>
                        <a:pt x="37" y="104"/>
                      </a:lnTo>
                      <a:lnTo>
                        <a:pt x="37" y="102"/>
                      </a:lnTo>
                      <a:lnTo>
                        <a:pt x="37" y="100"/>
                      </a:lnTo>
                      <a:lnTo>
                        <a:pt x="37" y="97"/>
                      </a:lnTo>
                      <a:lnTo>
                        <a:pt x="40" y="95"/>
                      </a:lnTo>
                      <a:lnTo>
                        <a:pt x="37" y="95"/>
                      </a:lnTo>
                      <a:lnTo>
                        <a:pt x="37" y="93"/>
                      </a:lnTo>
                      <a:lnTo>
                        <a:pt x="35" y="93"/>
                      </a:lnTo>
                      <a:lnTo>
                        <a:pt x="33" y="93"/>
                      </a:lnTo>
                      <a:lnTo>
                        <a:pt x="33" y="90"/>
                      </a:lnTo>
                      <a:lnTo>
                        <a:pt x="33" y="88"/>
                      </a:lnTo>
                      <a:lnTo>
                        <a:pt x="33" y="85"/>
                      </a:lnTo>
                      <a:lnTo>
                        <a:pt x="33" y="83"/>
                      </a:lnTo>
                      <a:lnTo>
                        <a:pt x="35" y="81"/>
                      </a:lnTo>
                      <a:lnTo>
                        <a:pt x="35" y="78"/>
                      </a:lnTo>
                      <a:lnTo>
                        <a:pt x="37" y="76"/>
                      </a:lnTo>
                      <a:lnTo>
                        <a:pt x="35" y="74"/>
                      </a:lnTo>
                      <a:lnTo>
                        <a:pt x="33" y="71"/>
                      </a:lnTo>
                      <a:lnTo>
                        <a:pt x="33" y="69"/>
                      </a:lnTo>
                      <a:lnTo>
                        <a:pt x="33" y="67"/>
                      </a:lnTo>
                      <a:lnTo>
                        <a:pt x="35" y="64"/>
                      </a:lnTo>
                      <a:lnTo>
                        <a:pt x="37" y="62"/>
                      </a:lnTo>
                      <a:lnTo>
                        <a:pt x="37" y="60"/>
                      </a:lnTo>
                      <a:lnTo>
                        <a:pt x="37" y="57"/>
                      </a:lnTo>
                      <a:lnTo>
                        <a:pt x="37" y="55"/>
                      </a:lnTo>
                      <a:lnTo>
                        <a:pt x="37" y="50"/>
                      </a:lnTo>
                      <a:lnTo>
                        <a:pt x="35" y="48"/>
                      </a:lnTo>
                      <a:lnTo>
                        <a:pt x="35" y="45"/>
                      </a:lnTo>
                      <a:lnTo>
                        <a:pt x="37" y="45"/>
                      </a:lnTo>
                      <a:lnTo>
                        <a:pt x="37" y="43"/>
                      </a:lnTo>
                      <a:lnTo>
                        <a:pt x="40" y="41"/>
                      </a:lnTo>
                      <a:lnTo>
                        <a:pt x="42" y="38"/>
                      </a:lnTo>
                      <a:lnTo>
                        <a:pt x="42" y="36"/>
                      </a:lnTo>
                      <a:lnTo>
                        <a:pt x="42" y="34"/>
                      </a:lnTo>
                      <a:lnTo>
                        <a:pt x="40" y="31"/>
                      </a:lnTo>
                      <a:lnTo>
                        <a:pt x="40" y="29"/>
                      </a:lnTo>
                      <a:lnTo>
                        <a:pt x="37" y="26"/>
                      </a:lnTo>
                      <a:lnTo>
                        <a:pt x="37" y="24"/>
                      </a:lnTo>
                      <a:lnTo>
                        <a:pt x="35" y="24"/>
                      </a:lnTo>
                      <a:lnTo>
                        <a:pt x="35" y="22"/>
                      </a:lnTo>
                      <a:lnTo>
                        <a:pt x="37" y="19"/>
                      </a:lnTo>
                      <a:lnTo>
                        <a:pt x="40" y="17"/>
                      </a:lnTo>
                      <a:lnTo>
                        <a:pt x="42" y="15"/>
                      </a:lnTo>
                      <a:lnTo>
                        <a:pt x="42" y="12"/>
                      </a:lnTo>
                      <a:lnTo>
                        <a:pt x="45" y="10"/>
                      </a:lnTo>
                      <a:lnTo>
                        <a:pt x="45" y="8"/>
                      </a:lnTo>
                      <a:lnTo>
                        <a:pt x="42" y="8"/>
                      </a:lnTo>
                      <a:lnTo>
                        <a:pt x="40" y="8"/>
                      </a:lnTo>
                      <a:lnTo>
                        <a:pt x="40" y="5"/>
                      </a:lnTo>
                      <a:lnTo>
                        <a:pt x="37" y="5"/>
                      </a:lnTo>
                      <a:lnTo>
                        <a:pt x="35" y="5"/>
                      </a:lnTo>
                      <a:lnTo>
                        <a:pt x="33" y="5"/>
                      </a:lnTo>
                      <a:lnTo>
                        <a:pt x="30" y="5"/>
                      </a:lnTo>
                      <a:lnTo>
                        <a:pt x="28" y="5"/>
                      </a:lnTo>
                      <a:lnTo>
                        <a:pt x="23" y="5"/>
                      </a:lnTo>
                      <a:lnTo>
                        <a:pt x="21" y="5"/>
                      </a:lnTo>
                      <a:lnTo>
                        <a:pt x="21" y="3"/>
                      </a:lnTo>
                      <a:lnTo>
                        <a:pt x="19" y="0"/>
                      </a:lnTo>
                      <a:lnTo>
                        <a:pt x="16" y="0"/>
                      </a:lnTo>
                      <a:lnTo>
                        <a:pt x="14" y="3"/>
                      </a:lnTo>
                      <a:lnTo>
                        <a:pt x="9" y="5"/>
                      </a:lnTo>
                      <a:lnTo>
                        <a:pt x="9" y="12"/>
                      </a:lnTo>
                      <a:lnTo>
                        <a:pt x="11" y="19"/>
                      </a:lnTo>
                      <a:lnTo>
                        <a:pt x="14" y="24"/>
                      </a:lnTo>
                      <a:lnTo>
                        <a:pt x="14" y="26"/>
                      </a:lnTo>
                      <a:lnTo>
                        <a:pt x="14" y="31"/>
                      </a:lnTo>
                      <a:lnTo>
                        <a:pt x="14" y="36"/>
                      </a:lnTo>
                      <a:lnTo>
                        <a:pt x="9" y="38"/>
                      </a:lnTo>
                      <a:lnTo>
                        <a:pt x="7" y="43"/>
                      </a:lnTo>
                      <a:lnTo>
                        <a:pt x="4" y="50"/>
                      </a:lnTo>
                      <a:lnTo>
                        <a:pt x="4" y="55"/>
                      </a:lnTo>
                      <a:lnTo>
                        <a:pt x="4" y="57"/>
                      </a:lnTo>
                      <a:lnTo>
                        <a:pt x="2" y="57"/>
                      </a:lnTo>
                      <a:lnTo>
                        <a:pt x="0" y="62"/>
                      </a:lnTo>
                      <a:lnTo>
                        <a:pt x="0" y="67"/>
                      </a:lnTo>
                      <a:lnTo>
                        <a:pt x="2" y="69"/>
                      </a:lnTo>
                      <a:lnTo>
                        <a:pt x="2" y="74"/>
                      </a:lnTo>
                      <a:lnTo>
                        <a:pt x="4" y="71"/>
                      </a:lnTo>
                      <a:lnTo>
                        <a:pt x="7" y="71"/>
                      </a:lnTo>
                      <a:lnTo>
                        <a:pt x="7" y="74"/>
                      </a:lnTo>
                      <a:lnTo>
                        <a:pt x="4" y="74"/>
                      </a:lnTo>
                      <a:lnTo>
                        <a:pt x="4" y="76"/>
                      </a:lnTo>
                      <a:lnTo>
                        <a:pt x="4" y="78"/>
                      </a:lnTo>
                      <a:lnTo>
                        <a:pt x="4" y="81"/>
                      </a:lnTo>
                      <a:lnTo>
                        <a:pt x="9" y="85"/>
                      </a:lnTo>
                      <a:lnTo>
                        <a:pt x="9" y="88"/>
                      </a:lnTo>
                      <a:lnTo>
                        <a:pt x="9" y="90"/>
                      </a:lnTo>
                      <a:lnTo>
                        <a:pt x="9" y="95"/>
                      </a:lnTo>
                      <a:lnTo>
                        <a:pt x="9" y="97"/>
                      </a:lnTo>
                      <a:lnTo>
                        <a:pt x="7" y="104"/>
                      </a:lnTo>
                      <a:lnTo>
                        <a:pt x="7" y="109"/>
                      </a:lnTo>
                      <a:lnTo>
                        <a:pt x="9" y="109"/>
                      </a:lnTo>
                      <a:lnTo>
                        <a:pt x="14" y="109"/>
                      </a:lnTo>
                      <a:lnTo>
                        <a:pt x="16" y="109"/>
                      </a:lnTo>
                      <a:lnTo>
                        <a:pt x="21" y="109"/>
                      </a:lnTo>
                      <a:lnTo>
                        <a:pt x="26" y="109"/>
                      </a:lnTo>
                      <a:lnTo>
                        <a:pt x="30" y="109"/>
                      </a:lnTo>
                      <a:lnTo>
                        <a:pt x="35" y="109"/>
                      </a:lnTo>
                      <a:lnTo>
                        <a:pt x="40" y="107"/>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199" name="Poland">
                  <a:extLst>
                    <a:ext uri="{FF2B5EF4-FFF2-40B4-BE49-F238E27FC236}">
                      <a16:creationId xmlns:a16="http://schemas.microsoft.com/office/drawing/2014/main" id="{DE08FECB-2905-7EA7-93E6-F741606CFB91}"/>
                    </a:ext>
                  </a:extLst>
                </p:cNvPr>
                <p:cNvSpPr>
                  <a:spLocks/>
                </p:cNvSpPr>
                <p:nvPr/>
              </p:nvSpPr>
              <p:spPr bwMode="auto">
                <a:xfrm>
                  <a:off x="3219755" y="2023770"/>
                  <a:ext cx="179656" cy="146413"/>
                </a:xfrm>
                <a:custGeom>
                  <a:avLst/>
                  <a:gdLst>
                    <a:gd name="T0" fmla="*/ 131763 w 172"/>
                    <a:gd name="T1" fmla="*/ 11113 h 142"/>
                    <a:gd name="T2" fmla="*/ 131763 w 172"/>
                    <a:gd name="T3" fmla="*/ 7938 h 142"/>
                    <a:gd name="T4" fmla="*/ 107950 w 172"/>
                    <a:gd name="T5" fmla="*/ 19050 h 142"/>
                    <a:gd name="T6" fmla="*/ 107950 w 172"/>
                    <a:gd name="T7" fmla="*/ 7938 h 142"/>
                    <a:gd name="T8" fmla="*/ 112713 w 172"/>
                    <a:gd name="T9" fmla="*/ 7938 h 142"/>
                    <a:gd name="T10" fmla="*/ 104775 w 172"/>
                    <a:gd name="T11" fmla="*/ 3175 h 142"/>
                    <a:gd name="T12" fmla="*/ 90488 w 172"/>
                    <a:gd name="T13" fmla="*/ 3175 h 142"/>
                    <a:gd name="T14" fmla="*/ 60325 w 172"/>
                    <a:gd name="T15" fmla="*/ 19050 h 142"/>
                    <a:gd name="T16" fmla="*/ 25400 w 172"/>
                    <a:gd name="T17" fmla="*/ 30163 h 142"/>
                    <a:gd name="T18" fmla="*/ 7938 w 172"/>
                    <a:gd name="T19" fmla="*/ 33338 h 142"/>
                    <a:gd name="T20" fmla="*/ 3175 w 172"/>
                    <a:gd name="T21" fmla="*/ 41275 h 142"/>
                    <a:gd name="T22" fmla="*/ 0 w 172"/>
                    <a:gd name="T23" fmla="*/ 55563 h 142"/>
                    <a:gd name="T24" fmla="*/ 3175 w 172"/>
                    <a:gd name="T25" fmla="*/ 66675 h 142"/>
                    <a:gd name="T26" fmla="*/ 7938 w 172"/>
                    <a:gd name="T27" fmla="*/ 79375 h 142"/>
                    <a:gd name="T28" fmla="*/ 11113 w 172"/>
                    <a:gd name="T29" fmla="*/ 104775 h 142"/>
                    <a:gd name="T30" fmla="*/ 11113 w 172"/>
                    <a:gd name="T31" fmla="*/ 138113 h 142"/>
                    <a:gd name="T32" fmla="*/ 33338 w 172"/>
                    <a:gd name="T33" fmla="*/ 146050 h 142"/>
                    <a:gd name="T34" fmla="*/ 41275 w 172"/>
                    <a:gd name="T35" fmla="*/ 149225 h 142"/>
                    <a:gd name="T36" fmla="*/ 49213 w 172"/>
                    <a:gd name="T37" fmla="*/ 149225 h 142"/>
                    <a:gd name="T38" fmla="*/ 55563 w 172"/>
                    <a:gd name="T39" fmla="*/ 157163 h 142"/>
                    <a:gd name="T40" fmla="*/ 74613 w 172"/>
                    <a:gd name="T41" fmla="*/ 165100 h 142"/>
                    <a:gd name="T42" fmla="*/ 82550 w 172"/>
                    <a:gd name="T43" fmla="*/ 165100 h 142"/>
                    <a:gd name="T44" fmla="*/ 85725 w 172"/>
                    <a:gd name="T45" fmla="*/ 173038 h 142"/>
                    <a:gd name="T46" fmla="*/ 93663 w 172"/>
                    <a:gd name="T47" fmla="*/ 176213 h 142"/>
                    <a:gd name="T48" fmla="*/ 93663 w 172"/>
                    <a:gd name="T49" fmla="*/ 176213 h 142"/>
                    <a:gd name="T50" fmla="*/ 101600 w 172"/>
                    <a:gd name="T51" fmla="*/ 187325 h 142"/>
                    <a:gd name="T52" fmla="*/ 115888 w 172"/>
                    <a:gd name="T53" fmla="*/ 190500 h 142"/>
                    <a:gd name="T54" fmla="*/ 123825 w 172"/>
                    <a:gd name="T55" fmla="*/ 187325 h 142"/>
                    <a:gd name="T56" fmla="*/ 146050 w 172"/>
                    <a:gd name="T57" fmla="*/ 201613 h 142"/>
                    <a:gd name="T58" fmla="*/ 157163 w 172"/>
                    <a:gd name="T59" fmla="*/ 201613 h 142"/>
                    <a:gd name="T60" fmla="*/ 165100 w 172"/>
                    <a:gd name="T61" fmla="*/ 195263 h 142"/>
                    <a:gd name="T62" fmla="*/ 176213 w 172"/>
                    <a:gd name="T63" fmla="*/ 190500 h 142"/>
                    <a:gd name="T64" fmla="*/ 190500 w 172"/>
                    <a:gd name="T65" fmla="*/ 179388 h 142"/>
                    <a:gd name="T66" fmla="*/ 198438 w 172"/>
                    <a:gd name="T67" fmla="*/ 179388 h 142"/>
                    <a:gd name="T68" fmla="*/ 209550 w 172"/>
                    <a:gd name="T69" fmla="*/ 190500 h 142"/>
                    <a:gd name="T70" fmla="*/ 217488 w 172"/>
                    <a:gd name="T71" fmla="*/ 190500 h 142"/>
                    <a:gd name="T72" fmla="*/ 225425 w 172"/>
                    <a:gd name="T73" fmla="*/ 198438 h 142"/>
                    <a:gd name="T74" fmla="*/ 231775 w 172"/>
                    <a:gd name="T75" fmla="*/ 206375 h 142"/>
                    <a:gd name="T76" fmla="*/ 242888 w 172"/>
                    <a:gd name="T77" fmla="*/ 225425 h 142"/>
                    <a:gd name="T78" fmla="*/ 254000 w 172"/>
                    <a:gd name="T79" fmla="*/ 220663 h 142"/>
                    <a:gd name="T80" fmla="*/ 258763 w 172"/>
                    <a:gd name="T81" fmla="*/ 214313 h 142"/>
                    <a:gd name="T82" fmla="*/ 254000 w 172"/>
                    <a:gd name="T83" fmla="*/ 201613 h 142"/>
                    <a:gd name="T84" fmla="*/ 258763 w 172"/>
                    <a:gd name="T85" fmla="*/ 190500 h 142"/>
                    <a:gd name="T86" fmla="*/ 269875 w 172"/>
                    <a:gd name="T87" fmla="*/ 173038 h 142"/>
                    <a:gd name="T88" fmla="*/ 261938 w 172"/>
                    <a:gd name="T89" fmla="*/ 153988 h 142"/>
                    <a:gd name="T90" fmla="*/ 261938 w 172"/>
                    <a:gd name="T91" fmla="*/ 142875 h 142"/>
                    <a:gd name="T92" fmla="*/ 266700 w 172"/>
                    <a:gd name="T93" fmla="*/ 131763 h 142"/>
                    <a:gd name="T94" fmla="*/ 266700 w 172"/>
                    <a:gd name="T95" fmla="*/ 123825 h 142"/>
                    <a:gd name="T96" fmla="*/ 266700 w 172"/>
                    <a:gd name="T97" fmla="*/ 120650 h 142"/>
                    <a:gd name="T98" fmla="*/ 261938 w 172"/>
                    <a:gd name="T99" fmla="*/ 112713 h 142"/>
                    <a:gd name="T100" fmla="*/ 261938 w 172"/>
                    <a:gd name="T101" fmla="*/ 104775 h 142"/>
                    <a:gd name="T102" fmla="*/ 266700 w 172"/>
                    <a:gd name="T103" fmla="*/ 85725 h 142"/>
                    <a:gd name="T104" fmla="*/ 269875 w 172"/>
                    <a:gd name="T105" fmla="*/ 74613 h 142"/>
                    <a:gd name="T106" fmla="*/ 273050 w 172"/>
                    <a:gd name="T107" fmla="*/ 63500 h 142"/>
                    <a:gd name="T108" fmla="*/ 269875 w 172"/>
                    <a:gd name="T109" fmla="*/ 55563 h 142"/>
                    <a:gd name="T110" fmla="*/ 261938 w 172"/>
                    <a:gd name="T111" fmla="*/ 41275 h 142"/>
                    <a:gd name="T112" fmla="*/ 261938 w 172"/>
                    <a:gd name="T113" fmla="*/ 33338 h 142"/>
                    <a:gd name="T114" fmla="*/ 254000 w 172"/>
                    <a:gd name="T115" fmla="*/ 30163 h 142"/>
                    <a:gd name="T116" fmla="*/ 231775 w 172"/>
                    <a:gd name="T117" fmla="*/ 25400 h 142"/>
                    <a:gd name="T118" fmla="*/ 201613 w 172"/>
                    <a:gd name="T119" fmla="*/ 30163 h 142"/>
                    <a:gd name="T120" fmla="*/ 168275 w 172"/>
                    <a:gd name="T121" fmla="*/ 25400 h 142"/>
                    <a:gd name="T122" fmla="*/ 149225 w 172"/>
                    <a:gd name="T123" fmla="*/ 19050 h 142"/>
                    <a:gd name="T124" fmla="*/ 138113 w 172"/>
                    <a:gd name="T125" fmla="*/ 14288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2"/>
                    <a:gd name="T190" fmla="*/ 0 h 142"/>
                    <a:gd name="T191" fmla="*/ 172 w 172"/>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2" h="142">
                      <a:moveTo>
                        <a:pt x="87" y="9"/>
                      </a:moveTo>
                      <a:lnTo>
                        <a:pt x="85" y="9"/>
                      </a:lnTo>
                      <a:lnTo>
                        <a:pt x="83" y="7"/>
                      </a:lnTo>
                      <a:lnTo>
                        <a:pt x="83" y="5"/>
                      </a:lnTo>
                      <a:lnTo>
                        <a:pt x="80" y="5"/>
                      </a:lnTo>
                      <a:lnTo>
                        <a:pt x="75" y="9"/>
                      </a:lnTo>
                      <a:lnTo>
                        <a:pt x="73" y="12"/>
                      </a:lnTo>
                      <a:lnTo>
                        <a:pt x="68" y="12"/>
                      </a:lnTo>
                      <a:lnTo>
                        <a:pt x="68" y="9"/>
                      </a:lnTo>
                      <a:lnTo>
                        <a:pt x="66" y="5"/>
                      </a:lnTo>
                      <a:lnTo>
                        <a:pt x="68" y="5"/>
                      </a:lnTo>
                      <a:lnTo>
                        <a:pt x="71" y="5"/>
                      </a:lnTo>
                      <a:lnTo>
                        <a:pt x="68" y="2"/>
                      </a:lnTo>
                      <a:lnTo>
                        <a:pt x="66" y="2"/>
                      </a:lnTo>
                      <a:lnTo>
                        <a:pt x="64" y="0"/>
                      </a:lnTo>
                      <a:lnTo>
                        <a:pt x="61" y="0"/>
                      </a:lnTo>
                      <a:lnTo>
                        <a:pt x="59" y="0"/>
                      </a:lnTo>
                      <a:lnTo>
                        <a:pt x="57" y="2"/>
                      </a:lnTo>
                      <a:lnTo>
                        <a:pt x="54" y="2"/>
                      </a:lnTo>
                      <a:lnTo>
                        <a:pt x="49" y="5"/>
                      </a:lnTo>
                      <a:lnTo>
                        <a:pt x="45" y="7"/>
                      </a:lnTo>
                      <a:lnTo>
                        <a:pt x="38" y="12"/>
                      </a:lnTo>
                      <a:lnTo>
                        <a:pt x="31" y="14"/>
                      </a:lnTo>
                      <a:lnTo>
                        <a:pt x="23" y="16"/>
                      </a:lnTo>
                      <a:lnTo>
                        <a:pt x="21" y="19"/>
                      </a:lnTo>
                      <a:lnTo>
                        <a:pt x="16" y="19"/>
                      </a:lnTo>
                      <a:lnTo>
                        <a:pt x="14" y="19"/>
                      </a:lnTo>
                      <a:lnTo>
                        <a:pt x="9" y="21"/>
                      </a:lnTo>
                      <a:lnTo>
                        <a:pt x="7" y="21"/>
                      </a:lnTo>
                      <a:lnTo>
                        <a:pt x="5" y="21"/>
                      </a:lnTo>
                      <a:lnTo>
                        <a:pt x="2" y="21"/>
                      </a:lnTo>
                      <a:lnTo>
                        <a:pt x="2" y="26"/>
                      </a:lnTo>
                      <a:lnTo>
                        <a:pt x="2" y="28"/>
                      </a:lnTo>
                      <a:lnTo>
                        <a:pt x="2" y="31"/>
                      </a:lnTo>
                      <a:lnTo>
                        <a:pt x="2" y="33"/>
                      </a:lnTo>
                      <a:lnTo>
                        <a:pt x="0" y="35"/>
                      </a:lnTo>
                      <a:lnTo>
                        <a:pt x="0" y="38"/>
                      </a:lnTo>
                      <a:lnTo>
                        <a:pt x="0" y="40"/>
                      </a:lnTo>
                      <a:lnTo>
                        <a:pt x="2" y="42"/>
                      </a:lnTo>
                      <a:lnTo>
                        <a:pt x="5" y="45"/>
                      </a:lnTo>
                      <a:lnTo>
                        <a:pt x="5" y="47"/>
                      </a:lnTo>
                      <a:lnTo>
                        <a:pt x="5" y="50"/>
                      </a:lnTo>
                      <a:lnTo>
                        <a:pt x="2" y="52"/>
                      </a:lnTo>
                      <a:lnTo>
                        <a:pt x="2" y="57"/>
                      </a:lnTo>
                      <a:lnTo>
                        <a:pt x="5" y="61"/>
                      </a:lnTo>
                      <a:lnTo>
                        <a:pt x="7" y="66"/>
                      </a:lnTo>
                      <a:lnTo>
                        <a:pt x="7" y="71"/>
                      </a:lnTo>
                      <a:lnTo>
                        <a:pt x="7" y="78"/>
                      </a:lnTo>
                      <a:lnTo>
                        <a:pt x="7" y="83"/>
                      </a:lnTo>
                      <a:lnTo>
                        <a:pt x="7" y="87"/>
                      </a:lnTo>
                      <a:lnTo>
                        <a:pt x="12" y="90"/>
                      </a:lnTo>
                      <a:lnTo>
                        <a:pt x="14" y="90"/>
                      </a:lnTo>
                      <a:lnTo>
                        <a:pt x="21" y="90"/>
                      </a:lnTo>
                      <a:lnTo>
                        <a:pt x="21" y="92"/>
                      </a:lnTo>
                      <a:lnTo>
                        <a:pt x="23" y="92"/>
                      </a:lnTo>
                      <a:lnTo>
                        <a:pt x="26" y="94"/>
                      </a:lnTo>
                      <a:lnTo>
                        <a:pt x="28" y="94"/>
                      </a:lnTo>
                      <a:lnTo>
                        <a:pt x="31" y="94"/>
                      </a:lnTo>
                      <a:lnTo>
                        <a:pt x="33" y="94"/>
                      </a:lnTo>
                      <a:lnTo>
                        <a:pt x="33" y="97"/>
                      </a:lnTo>
                      <a:lnTo>
                        <a:pt x="35" y="99"/>
                      </a:lnTo>
                      <a:lnTo>
                        <a:pt x="40" y="102"/>
                      </a:lnTo>
                      <a:lnTo>
                        <a:pt x="42" y="104"/>
                      </a:lnTo>
                      <a:lnTo>
                        <a:pt x="45" y="104"/>
                      </a:lnTo>
                      <a:lnTo>
                        <a:pt x="47" y="104"/>
                      </a:lnTo>
                      <a:lnTo>
                        <a:pt x="49" y="104"/>
                      </a:lnTo>
                      <a:lnTo>
                        <a:pt x="49" y="102"/>
                      </a:lnTo>
                      <a:lnTo>
                        <a:pt x="49" y="104"/>
                      </a:lnTo>
                      <a:lnTo>
                        <a:pt x="52" y="104"/>
                      </a:lnTo>
                      <a:lnTo>
                        <a:pt x="54" y="106"/>
                      </a:lnTo>
                      <a:lnTo>
                        <a:pt x="54" y="109"/>
                      </a:lnTo>
                      <a:lnTo>
                        <a:pt x="57" y="109"/>
                      </a:lnTo>
                      <a:lnTo>
                        <a:pt x="57" y="111"/>
                      </a:lnTo>
                      <a:lnTo>
                        <a:pt x="59" y="111"/>
                      </a:lnTo>
                      <a:lnTo>
                        <a:pt x="61" y="113"/>
                      </a:lnTo>
                      <a:lnTo>
                        <a:pt x="64" y="118"/>
                      </a:lnTo>
                      <a:lnTo>
                        <a:pt x="64" y="120"/>
                      </a:lnTo>
                      <a:lnTo>
                        <a:pt x="71" y="120"/>
                      </a:lnTo>
                      <a:lnTo>
                        <a:pt x="73" y="120"/>
                      </a:lnTo>
                      <a:lnTo>
                        <a:pt x="75" y="118"/>
                      </a:lnTo>
                      <a:lnTo>
                        <a:pt x="78" y="118"/>
                      </a:lnTo>
                      <a:lnTo>
                        <a:pt x="80" y="120"/>
                      </a:lnTo>
                      <a:lnTo>
                        <a:pt x="85" y="123"/>
                      </a:lnTo>
                      <a:lnTo>
                        <a:pt x="90" y="125"/>
                      </a:lnTo>
                      <a:lnTo>
                        <a:pt x="92" y="127"/>
                      </a:lnTo>
                      <a:lnTo>
                        <a:pt x="97" y="127"/>
                      </a:lnTo>
                      <a:lnTo>
                        <a:pt x="99" y="127"/>
                      </a:lnTo>
                      <a:lnTo>
                        <a:pt x="101" y="125"/>
                      </a:lnTo>
                      <a:lnTo>
                        <a:pt x="101" y="123"/>
                      </a:lnTo>
                      <a:lnTo>
                        <a:pt x="104" y="123"/>
                      </a:lnTo>
                      <a:lnTo>
                        <a:pt x="104" y="120"/>
                      </a:lnTo>
                      <a:lnTo>
                        <a:pt x="106" y="120"/>
                      </a:lnTo>
                      <a:lnTo>
                        <a:pt x="111" y="120"/>
                      </a:lnTo>
                      <a:lnTo>
                        <a:pt x="113" y="118"/>
                      </a:lnTo>
                      <a:lnTo>
                        <a:pt x="116" y="118"/>
                      </a:lnTo>
                      <a:lnTo>
                        <a:pt x="118" y="116"/>
                      </a:lnTo>
                      <a:lnTo>
                        <a:pt x="120" y="113"/>
                      </a:lnTo>
                      <a:lnTo>
                        <a:pt x="123" y="113"/>
                      </a:lnTo>
                      <a:lnTo>
                        <a:pt x="125" y="113"/>
                      </a:lnTo>
                      <a:lnTo>
                        <a:pt x="127" y="116"/>
                      </a:lnTo>
                      <a:lnTo>
                        <a:pt x="130" y="118"/>
                      </a:lnTo>
                      <a:lnTo>
                        <a:pt x="132" y="120"/>
                      </a:lnTo>
                      <a:lnTo>
                        <a:pt x="134" y="120"/>
                      </a:lnTo>
                      <a:lnTo>
                        <a:pt x="137" y="120"/>
                      </a:lnTo>
                      <a:lnTo>
                        <a:pt x="139" y="120"/>
                      </a:lnTo>
                      <a:lnTo>
                        <a:pt x="139" y="123"/>
                      </a:lnTo>
                      <a:lnTo>
                        <a:pt x="142" y="125"/>
                      </a:lnTo>
                      <a:lnTo>
                        <a:pt x="144" y="127"/>
                      </a:lnTo>
                      <a:lnTo>
                        <a:pt x="146" y="127"/>
                      </a:lnTo>
                      <a:lnTo>
                        <a:pt x="146" y="130"/>
                      </a:lnTo>
                      <a:lnTo>
                        <a:pt x="149" y="135"/>
                      </a:lnTo>
                      <a:lnTo>
                        <a:pt x="149" y="137"/>
                      </a:lnTo>
                      <a:lnTo>
                        <a:pt x="151" y="139"/>
                      </a:lnTo>
                      <a:lnTo>
                        <a:pt x="153" y="142"/>
                      </a:lnTo>
                      <a:lnTo>
                        <a:pt x="156" y="142"/>
                      </a:lnTo>
                      <a:lnTo>
                        <a:pt x="160" y="139"/>
                      </a:lnTo>
                      <a:lnTo>
                        <a:pt x="163" y="137"/>
                      </a:lnTo>
                      <a:lnTo>
                        <a:pt x="163" y="135"/>
                      </a:lnTo>
                      <a:lnTo>
                        <a:pt x="163" y="132"/>
                      </a:lnTo>
                      <a:lnTo>
                        <a:pt x="160" y="130"/>
                      </a:lnTo>
                      <a:lnTo>
                        <a:pt x="160" y="127"/>
                      </a:lnTo>
                      <a:lnTo>
                        <a:pt x="160" y="125"/>
                      </a:lnTo>
                      <a:lnTo>
                        <a:pt x="163" y="123"/>
                      </a:lnTo>
                      <a:lnTo>
                        <a:pt x="163" y="120"/>
                      </a:lnTo>
                      <a:lnTo>
                        <a:pt x="165" y="118"/>
                      </a:lnTo>
                      <a:lnTo>
                        <a:pt x="165" y="116"/>
                      </a:lnTo>
                      <a:lnTo>
                        <a:pt x="165" y="113"/>
                      </a:lnTo>
                      <a:lnTo>
                        <a:pt x="170" y="109"/>
                      </a:lnTo>
                      <a:lnTo>
                        <a:pt x="170" y="104"/>
                      </a:lnTo>
                      <a:lnTo>
                        <a:pt x="168" y="99"/>
                      </a:lnTo>
                      <a:lnTo>
                        <a:pt x="165" y="97"/>
                      </a:lnTo>
                      <a:lnTo>
                        <a:pt x="165" y="94"/>
                      </a:lnTo>
                      <a:lnTo>
                        <a:pt x="165" y="92"/>
                      </a:lnTo>
                      <a:lnTo>
                        <a:pt x="165" y="90"/>
                      </a:lnTo>
                      <a:lnTo>
                        <a:pt x="168" y="87"/>
                      </a:lnTo>
                      <a:lnTo>
                        <a:pt x="168" y="85"/>
                      </a:lnTo>
                      <a:lnTo>
                        <a:pt x="168" y="83"/>
                      </a:lnTo>
                      <a:lnTo>
                        <a:pt x="168" y="80"/>
                      </a:lnTo>
                      <a:lnTo>
                        <a:pt x="168" y="78"/>
                      </a:lnTo>
                      <a:lnTo>
                        <a:pt x="168" y="76"/>
                      </a:lnTo>
                      <a:lnTo>
                        <a:pt x="170" y="76"/>
                      </a:lnTo>
                      <a:lnTo>
                        <a:pt x="168" y="76"/>
                      </a:lnTo>
                      <a:lnTo>
                        <a:pt x="168" y="73"/>
                      </a:lnTo>
                      <a:lnTo>
                        <a:pt x="165" y="73"/>
                      </a:lnTo>
                      <a:lnTo>
                        <a:pt x="165" y="71"/>
                      </a:lnTo>
                      <a:lnTo>
                        <a:pt x="165" y="68"/>
                      </a:lnTo>
                      <a:lnTo>
                        <a:pt x="165" y="66"/>
                      </a:lnTo>
                      <a:lnTo>
                        <a:pt x="168" y="64"/>
                      </a:lnTo>
                      <a:lnTo>
                        <a:pt x="168" y="59"/>
                      </a:lnTo>
                      <a:lnTo>
                        <a:pt x="168" y="54"/>
                      </a:lnTo>
                      <a:lnTo>
                        <a:pt x="168" y="52"/>
                      </a:lnTo>
                      <a:lnTo>
                        <a:pt x="168" y="50"/>
                      </a:lnTo>
                      <a:lnTo>
                        <a:pt x="168" y="47"/>
                      </a:lnTo>
                      <a:lnTo>
                        <a:pt x="170" y="47"/>
                      </a:lnTo>
                      <a:lnTo>
                        <a:pt x="170" y="45"/>
                      </a:lnTo>
                      <a:lnTo>
                        <a:pt x="170" y="42"/>
                      </a:lnTo>
                      <a:lnTo>
                        <a:pt x="172" y="40"/>
                      </a:lnTo>
                      <a:lnTo>
                        <a:pt x="172" y="38"/>
                      </a:lnTo>
                      <a:lnTo>
                        <a:pt x="170" y="38"/>
                      </a:lnTo>
                      <a:lnTo>
                        <a:pt x="170" y="35"/>
                      </a:lnTo>
                      <a:lnTo>
                        <a:pt x="168" y="33"/>
                      </a:lnTo>
                      <a:lnTo>
                        <a:pt x="168" y="31"/>
                      </a:lnTo>
                      <a:lnTo>
                        <a:pt x="168" y="28"/>
                      </a:lnTo>
                      <a:lnTo>
                        <a:pt x="165" y="26"/>
                      </a:lnTo>
                      <a:lnTo>
                        <a:pt x="165" y="24"/>
                      </a:lnTo>
                      <a:lnTo>
                        <a:pt x="165" y="21"/>
                      </a:lnTo>
                      <a:lnTo>
                        <a:pt x="165" y="19"/>
                      </a:lnTo>
                      <a:lnTo>
                        <a:pt x="163" y="19"/>
                      </a:lnTo>
                      <a:lnTo>
                        <a:pt x="160" y="19"/>
                      </a:lnTo>
                      <a:lnTo>
                        <a:pt x="158" y="19"/>
                      </a:lnTo>
                      <a:lnTo>
                        <a:pt x="156" y="16"/>
                      </a:lnTo>
                      <a:lnTo>
                        <a:pt x="151" y="16"/>
                      </a:lnTo>
                      <a:lnTo>
                        <a:pt x="146" y="16"/>
                      </a:lnTo>
                      <a:lnTo>
                        <a:pt x="142" y="16"/>
                      </a:lnTo>
                      <a:lnTo>
                        <a:pt x="134" y="19"/>
                      </a:lnTo>
                      <a:lnTo>
                        <a:pt x="132" y="19"/>
                      </a:lnTo>
                      <a:lnTo>
                        <a:pt x="127" y="19"/>
                      </a:lnTo>
                      <a:lnTo>
                        <a:pt x="123" y="19"/>
                      </a:lnTo>
                      <a:lnTo>
                        <a:pt x="118" y="19"/>
                      </a:lnTo>
                      <a:lnTo>
                        <a:pt x="113" y="19"/>
                      </a:lnTo>
                      <a:lnTo>
                        <a:pt x="106" y="16"/>
                      </a:lnTo>
                      <a:lnTo>
                        <a:pt x="101" y="16"/>
                      </a:lnTo>
                      <a:lnTo>
                        <a:pt x="99" y="14"/>
                      </a:lnTo>
                      <a:lnTo>
                        <a:pt x="97" y="14"/>
                      </a:lnTo>
                      <a:lnTo>
                        <a:pt x="94" y="12"/>
                      </a:lnTo>
                      <a:lnTo>
                        <a:pt x="90" y="9"/>
                      </a:lnTo>
                      <a:lnTo>
                        <a:pt x="87" y="7"/>
                      </a:lnTo>
                      <a:lnTo>
                        <a:pt x="87" y="9"/>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0" name="Freeform 1575">
                  <a:extLst>
                    <a:ext uri="{FF2B5EF4-FFF2-40B4-BE49-F238E27FC236}">
                      <a16:creationId xmlns:a16="http://schemas.microsoft.com/office/drawing/2014/main" id="{F6E3F023-D0F1-1FD7-ADE7-4FF8A5F57E52}"/>
                    </a:ext>
                  </a:extLst>
                </p:cNvPr>
                <p:cNvSpPr>
                  <a:spLocks/>
                </p:cNvSpPr>
                <p:nvPr/>
              </p:nvSpPr>
              <p:spPr bwMode="auto">
                <a:xfrm>
                  <a:off x="3106901" y="1846424"/>
                  <a:ext cx="5107" cy="4124"/>
                </a:xfrm>
                <a:custGeom>
                  <a:avLst/>
                  <a:gdLst>
                    <a:gd name="T0" fmla="*/ 3175 w 5"/>
                    <a:gd name="T1" fmla="*/ 0 h 4"/>
                    <a:gd name="T2" fmla="*/ 3175 w 5"/>
                    <a:gd name="T3" fmla="*/ 0 h 4"/>
                    <a:gd name="T4" fmla="*/ 7938 w 5"/>
                    <a:gd name="T5" fmla="*/ 3175 h 4"/>
                    <a:gd name="T6" fmla="*/ 3175 w 5"/>
                    <a:gd name="T7" fmla="*/ 3175 h 4"/>
                    <a:gd name="T8" fmla="*/ 3175 w 5"/>
                    <a:gd name="T9" fmla="*/ 6350 h 4"/>
                    <a:gd name="T10" fmla="*/ 0 w 5"/>
                    <a:gd name="T11" fmla="*/ 6350 h 4"/>
                    <a:gd name="T12" fmla="*/ 0 w 5"/>
                    <a:gd name="T13" fmla="*/ 6350 h 4"/>
                    <a:gd name="T14" fmla="*/ 0 w 5"/>
                    <a:gd name="T15" fmla="*/ 6350 h 4"/>
                    <a:gd name="T16" fmla="*/ 0 w 5"/>
                    <a:gd name="T17" fmla="*/ 0 h 4"/>
                    <a:gd name="T18" fmla="*/ 0 w 5"/>
                    <a:gd name="T19" fmla="*/ 0 h 4"/>
                    <a:gd name="T20" fmla="*/ 0 w 5"/>
                    <a:gd name="T21" fmla="*/ 0 h 4"/>
                    <a:gd name="T22" fmla="*/ 0 w 5"/>
                    <a:gd name="T23" fmla="*/ 0 h 4"/>
                    <a:gd name="T24" fmla="*/ 3175 w 5"/>
                    <a:gd name="T25" fmla="*/ 0 h 4"/>
                    <a:gd name="T26" fmla="*/ 3175 w 5"/>
                    <a:gd name="T27" fmla="*/ 0 h 4"/>
                    <a:gd name="T28" fmla="*/ 3175 w 5"/>
                    <a:gd name="T29" fmla="*/ 0 h 4"/>
                    <a:gd name="T30" fmla="*/ 3175 w 5"/>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4"/>
                    <a:gd name="T50" fmla="*/ 5 w 5"/>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4">
                      <a:moveTo>
                        <a:pt x="2" y="0"/>
                      </a:moveTo>
                      <a:lnTo>
                        <a:pt x="2" y="0"/>
                      </a:lnTo>
                      <a:lnTo>
                        <a:pt x="5" y="2"/>
                      </a:lnTo>
                      <a:lnTo>
                        <a:pt x="2" y="2"/>
                      </a:lnTo>
                      <a:lnTo>
                        <a:pt x="2" y="4"/>
                      </a:lnTo>
                      <a:lnTo>
                        <a:pt x="0" y="4"/>
                      </a:lnTo>
                      <a:lnTo>
                        <a:pt x="0" y="0"/>
                      </a:lnTo>
                      <a:lnTo>
                        <a:pt x="2"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1" name="Freeform 1576">
                  <a:extLst>
                    <a:ext uri="{FF2B5EF4-FFF2-40B4-BE49-F238E27FC236}">
                      <a16:creationId xmlns:a16="http://schemas.microsoft.com/office/drawing/2014/main" id="{4C6ACD67-1CD1-390F-931D-3A9CF29114C5}"/>
                    </a:ext>
                  </a:extLst>
                </p:cNvPr>
                <p:cNvSpPr>
                  <a:spLocks/>
                </p:cNvSpPr>
                <p:nvPr/>
              </p:nvSpPr>
              <p:spPr bwMode="auto">
                <a:xfrm>
                  <a:off x="3087499" y="1846424"/>
                  <a:ext cx="14296" cy="9279"/>
                </a:xfrm>
                <a:custGeom>
                  <a:avLst/>
                  <a:gdLst>
                    <a:gd name="T0" fmla="*/ 14288 w 14"/>
                    <a:gd name="T1" fmla="*/ 0 h 9"/>
                    <a:gd name="T2" fmla="*/ 14288 w 14"/>
                    <a:gd name="T3" fmla="*/ 0 h 9"/>
                    <a:gd name="T4" fmla="*/ 19050 w 14"/>
                    <a:gd name="T5" fmla="*/ 0 h 9"/>
                    <a:gd name="T6" fmla="*/ 19050 w 14"/>
                    <a:gd name="T7" fmla="*/ 3175 h 9"/>
                    <a:gd name="T8" fmla="*/ 19050 w 14"/>
                    <a:gd name="T9" fmla="*/ 3175 h 9"/>
                    <a:gd name="T10" fmla="*/ 22225 w 14"/>
                    <a:gd name="T11" fmla="*/ 3175 h 9"/>
                    <a:gd name="T12" fmla="*/ 22225 w 14"/>
                    <a:gd name="T13" fmla="*/ 6350 h 9"/>
                    <a:gd name="T14" fmla="*/ 22225 w 14"/>
                    <a:gd name="T15" fmla="*/ 14288 h 9"/>
                    <a:gd name="T16" fmla="*/ 22225 w 14"/>
                    <a:gd name="T17" fmla="*/ 14288 h 9"/>
                    <a:gd name="T18" fmla="*/ 14288 w 14"/>
                    <a:gd name="T19" fmla="*/ 14288 h 9"/>
                    <a:gd name="T20" fmla="*/ 3175 w 14"/>
                    <a:gd name="T21" fmla="*/ 11113 h 9"/>
                    <a:gd name="T22" fmla="*/ 0 w 14"/>
                    <a:gd name="T23" fmla="*/ 6350 h 9"/>
                    <a:gd name="T24" fmla="*/ 0 w 14"/>
                    <a:gd name="T25" fmla="*/ 6350 h 9"/>
                    <a:gd name="T26" fmla="*/ 3175 w 14"/>
                    <a:gd name="T27" fmla="*/ 6350 h 9"/>
                    <a:gd name="T28" fmla="*/ 11113 w 14"/>
                    <a:gd name="T29" fmla="*/ 6350 h 9"/>
                    <a:gd name="T30" fmla="*/ 11113 w 14"/>
                    <a:gd name="T31" fmla="*/ 3175 h 9"/>
                    <a:gd name="T32" fmla="*/ 11113 w 14"/>
                    <a:gd name="T33" fmla="*/ 3175 h 9"/>
                    <a:gd name="T34" fmla="*/ 11113 w 14"/>
                    <a:gd name="T35" fmla="*/ 3175 h 9"/>
                    <a:gd name="T36" fmla="*/ 11113 w 14"/>
                    <a:gd name="T37" fmla="*/ 0 h 9"/>
                    <a:gd name="T38" fmla="*/ 11113 w 14"/>
                    <a:gd name="T39" fmla="*/ 0 h 9"/>
                    <a:gd name="T40" fmla="*/ 14288 w 14"/>
                    <a:gd name="T41" fmla="*/ 0 h 9"/>
                    <a:gd name="T42" fmla="*/ 14288 w 14"/>
                    <a:gd name="T43" fmla="*/ 0 h 9"/>
                    <a:gd name="T44" fmla="*/ 14288 w 14"/>
                    <a:gd name="T45" fmla="*/ 0 h 9"/>
                    <a:gd name="T46" fmla="*/ 14288 w 14"/>
                    <a:gd name="T47" fmla="*/ 0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9"/>
                    <a:gd name="T74" fmla="*/ 14 w 14"/>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9">
                      <a:moveTo>
                        <a:pt x="9" y="0"/>
                      </a:moveTo>
                      <a:lnTo>
                        <a:pt x="9" y="0"/>
                      </a:lnTo>
                      <a:lnTo>
                        <a:pt x="12" y="0"/>
                      </a:lnTo>
                      <a:lnTo>
                        <a:pt x="12" y="2"/>
                      </a:lnTo>
                      <a:lnTo>
                        <a:pt x="14" y="2"/>
                      </a:lnTo>
                      <a:lnTo>
                        <a:pt x="14" y="4"/>
                      </a:lnTo>
                      <a:lnTo>
                        <a:pt x="14" y="9"/>
                      </a:lnTo>
                      <a:lnTo>
                        <a:pt x="9" y="9"/>
                      </a:lnTo>
                      <a:lnTo>
                        <a:pt x="2" y="7"/>
                      </a:lnTo>
                      <a:lnTo>
                        <a:pt x="0" y="4"/>
                      </a:lnTo>
                      <a:lnTo>
                        <a:pt x="2" y="4"/>
                      </a:lnTo>
                      <a:lnTo>
                        <a:pt x="7" y="4"/>
                      </a:lnTo>
                      <a:lnTo>
                        <a:pt x="7" y="2"/>
                      </a:lnTo>
                      <a:lnTo>
                        <a:pt x="7" y="0"/>
                      </a:lnTo>
                      <a:lnTo>
                        <a:pt x="9"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2" name="Freeform 1577">
                  <a:extLst>
                    <a:ext uri="{FF2B5EF4-FFF2-40B4-BE49-F238E27FC236}">
                      <a16:creationId xmlns:a16="http://schemas.microsoft.com/office/drawing/2014/main" id="{C1E4B8FB-88A6-9567-E8D1-72AA8F53B864}"/>
                    </a:ext>
                  </a:extLst>
                </p:cNvPr>
                <p:cNvSpPr>
                  <a:spLocks/>
                </p:cNvSpPr>
                <p:nvPr/>
              </p:nvSpPr>
              <p:spPr bwMode="auto">
                <a:xfrm>
                  <a:off x="3108943" y="1821678"/>
                  <a:ext cx="3063" cy="5155"/>
                </a:xfrm>
                <a:custGeom>
                  <a:avLst/>
                  <a:gdLst>
                    <a:gd name="T0" fmla="*/ 4763 w 3"/>
                    <a:gd name="T1" fmla="*/ 0 h 5"/>
                    <a:gd name="T2" fmla="*/ 4763 w 3"/>
                    <a:gd name="T3" fmla="*/ 0 h 5"/>
                    <a:gd name="T4" fmla="*/ 4763 w 3"/>
                    <a:gd name="T5" fmla="*/ 0 h 5"/>
                    <a:gd name="T6" fmla="*/ 4763 w 3"/>
                    <a:gd name="T7" fmla="*/ 3175 h 5"/>
                    <a:gd name="T8" fmla="*/ 4763 w 3"/>
                    <a:gd name="T9" fmla="*/ 3175 h 5"/>
                    <a:gd name="T10" fmla="*/ 0 w 3"/>
                    <a:gd name="T11" fmla="*/ 7938 h 5"/>
                    <a:gd name="T12" fmla="*/ 0 w 3"/>
                    <a:gd name="T13" fmla="*/ 7938 h 5"/>
                    <a:gd name="T14" fmla="*/ 0 w 3"/>
                    <a:gd name="T15" fmla="*/ 3175 h 5"/>
                    <a:gd name="T16" fmla="*/ 0 w 3"/>
                    <a:gd name="T17" fmla="*/ 0 h 5"/>
                    <a:gd name="T18" fmla="*/ 0 w 3"/>
                    <a:gd name="T19" fmla="*/ 0 h 5"/>
                    <a:gd name="T20" fmla="*/ 0 w 3"/>
                    <a:gd name="T21" fmla="*/ 0 h 5"/>
                    <a:gd name="T22" fmla="*/ 0 w 3"/>
                    <a:gd name="T23" fmla="*/ 0 h 5"/>
                    <a:gd name="T24" fmla="*/ 4763 w 3"/>
                    <a:gd name="T25" fmla="*/ 0 h 5"/>
                    <a:gd name="T26" fmla="*/ 4763 w 3"/>
                    <a:gd name="T27" fmla="*/ 0 h 5"/>
                    <a:gd name="T28" fmla="*/ 4763 w 3"/>
                    <a:gd name="T29" fmla="*/ 0 h 5"/>
                    <a:gd name="T30" fmla="*/ 4763 w 3"/>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5"/>
                    <a:gd name="T50" fmla="*/ 3 w 3"/>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5">
                      <a:moveTo>
                        <a:pt x="3" y="0"/>
                      </a:moveTo>
                      <a:lnTo>
                        <a:pt x="3" y="0"/>
                      </a:lnTo>
                      <a:lnTo>
                        <a:pt x="3" y="2"/>
                      </a:lnTo>
                      <a:lnTo>
                        <a:pt x="0" y="5"/>
                      </a:lnTo>
                      <a:lnTo>
                        <a:pt x="0" y="2"/>
                      </a:lnTo>
                      <a:lnTo>
                        <a:pt x="0" y="0"/>
                      </a:lnTo>
                      <a:lnTo>
                        <a:pt x="3"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3" name="Netherlands">
                  <a:extLst>
                    <a:ext uri="{FF2B5EF4-FFF2-40B4-BE49-F238E27FC236}">
                      <a16:creationId xmlns:a16="http://schemas.microsoft.com/office/drawing/2014/main" id="{AACB11F2-3748-B8FF-2524-A0BDBE6C0943}"/>
                    </a:ext>
                  </a:extLst>
                </p:cNvPr>
                <p:cNvSpPr>
                  <a:spLocks/>
                </p:cNvSpPr>
                <p:nvPr/>
              </p:nvSpPr>
              <p:spPr bwMode="auto">
                <a:xfrm>
                  <a:off x="3048698" y="2059857"/>
                  <a:ext cx="65351" cy="56710"/>
                </a:xfrm>
                <a:custGeom>
                  <a:avLst/>
                  <a:gdLst>
                    <a:gd name="T0" fmla="*/ 98425 w 64"/>
                    <a:gd name="T1" fmla="*/ 15875 h 55"/>
                    <a:gd name="T2" fmla="*/ 98425 w 64"/>
                    <a:gd name="T3" fmla="*/ 11113 h 55"/>
                    <a:gd name="T4" fmla="*/ 90488 w 64"/>
                    <a:gd name="T5" fmla="*/ 4763 h 55"/>
                    <a:gd name="T6" fmla="*/ 71438 w 64"/>
                    <a:gd name="T7" fmla="*/ 0 h 55"/>
                    <a:gd name="T8" fmla="*/ 60325 w 64"/>
                    <a:gd name="T9" fmla="*/ 0 h 55"/>
                    <a:gd name="T10" fmla="*/ 52388 w 64"/>
                    <a:gd name="T11" fmla="*/ 7938 h 55"/>
                    <a:gd name="T12" fmla="*/ 41275 w 64"/>
                    <a:gd name="T13" fmla="*/ 15875 h 55"/>
                    <a:gd name="T14" fmla="*/ 33338 w 64"/>
                    <a:gd name="T15" fmla="*/ 19050 h 55"/>
                    <a:gd name="T16" fmla="*/ 30163 w 64"/>
                    <a:gd name="T17" fmla="*/ 23813 h 55"/>
                    <a:gd name="T18" fmla="*/ 26988 w 64"/>
                    <a:gd name="T19" fmla="*/ 34925 h 55"/>
                    <a:gd name="T20" fmla="*/ 26988 w 64"/>
                    <a:gd name="T21" fmla="*/ 57150 h 55"/>
                    <a:gd name="T22" fmla="*/ 19050 w 64"/>
                    <a:gd name="T23" fmla="*/ 68263 h 55"/>
                    <a:gd name="T24" fmla="*/ 7938 w 64"/>
                    <a:gd name="T25" fmla="*/ 68263 h 55"/>
                    <a:gd name="T26" fmla="*/ 0 w 64"/>
                    <a:gd name="T27" fmla="*/ 71438 h 55"/>
                    <a:gd name="T28" fmla="*/ 4763 w 64"/>
                    <a:gd name="T29" fmla="*/ 76200 h 55"/>
                    <a:gd name="T30" fmla="*/ 11113 w 64"/>
                    <a:gd name="T31" fmla="*/ 79375 h 55"/>
                    <a:gd name="T32" fmla="*/ 19050 w 64"/>
                    <a:gd name="T33" fmla="*/ 82550 h 55"/>
                    <a:gd name="T34" fmla="*/ 22225 w 64"/>
                    <a:gd name="T35" fmla="*/ 79375 h 55"/>
                    <a:gd name="T36" fmla="*/ 26988 w 64"/>
                    <a:gd name="T37" fmla="*/ 79375 h 55"/>
                    <a:gd name="T38" fmla="*/ 30163 w 64"/>
                    <a:gd name="T39" fmla="*/ 76200 h 55"/>
                    <a:gd name="T40" fmla="*/ 33338 w 64"/>
                    <a:gd name="T41" fmla="*/ 76200 h 55"/>
                    <a:gd name="T42" fmla="*/ 41275 w 64"/>
                    <a:gd name="T43" fmla="*/ 76200 h 55"/>
                    <a:gd name="T44" fmla="*/ 41275 w 64"/>
                    <a:gd name="T45" fmla="*/ 79375 h 55"/>
                    <a:gd name="T46" fmla="*/ 41275 w 64"/>
                    <a:gd name="T47" fmla="*/ 82550 h 55"/>
                    <a:gd name="T48" fmla="*/ 44450 w 64"/>
                    <a:gd name="T49" fmla="*/ 82550 h 55"/>
                    <a:gd name="T50" fmla="*/ 52388 w 64"/>
                    <a:gd name="T51" fmla="*/ 87313 h 55"/>
                    <a:gd name="T52" fmla="*/ 52388 w 64"/>
                    <a:gd name="T53" fmla="*/ 82550 h 55"/>
                    <a:gd name="T54" fmla="*/ 60325 w 64"/>
                    <a:gd name="T55" fmla="*/ 68263 h 55"/>
                    <a:gd name="T56" fmla="*/ 63500 w 64"/>
                    <a:gd name="T57" fmla="*/ 57150 h 55"/>
                    <a:gd name="T58" fmla="*/ 68263 w 64"/>
                    <a:gd name="T59" fmla="*/ 52388 h 55"/>
                    <a:gd name="T60" fmla="*/ 71438 w 64"/>
                    <a:gd name="T61" fmla="*/ 52388 h 55"/>
                    <a:gd name="T62" fmla="*/ 79375 w 64"/>
                    <a:gd name="T63" fmla="*/ 57150 h 55"/>
                    <a:gd name="T64" fmla="*/ 85725 w 64"/>
                    <a:gd name="T65" fmla="*/ 52388 h 55"/>
                    <a:gd name="T66" fmla="*/ 85725 w 64"/>
                    <a:gd name="T67" fmla="*/ 49213 h 55"/>
                    <a:gd name="T68" fmla="*/ 90488 w 64"/>
                    <a:gd name="T69" fmla="*/ 49213 h 55"/>
                    <a:gd name="T70" fmla="*/ 98425 w 64"/>
                    <a:gd name="T71" fmla="*/ 46038 h 55"/>
                    <a:gd name="T72" fmla="*/ 98425 w 64"/>
                    <a:gd name="T73" fmla="*/ 41275 h 55"/>
                    <a:gd name="T74" fmla="*/ 98425 w 64"/>
                    <a:gd name="T75" fmla="*/ 41275 h 55"/>
                    <a:gd name="T76" fmla="*/ 98425 w 64"/>
                    <a:gd name="T77" fmla="*/ 41275 h 55"/>
                    <a:gd name="T78" fmla="*/ 93663 w 64"/>
                    <a:gd name="T79" fmla="*/ 38100 h 55"/>
                    <a:gd name="T80" fmla="*/ 93663 w 64"/>
                    <a:gd name="T81" fmla="*/ 34925 h 55"/>
                    <a:gd name="T82" fmla="*/ 98425 w 64"/>
                    <a:gd name="T83" fmla="*/ 34925 h 55"/>
                    <a:gd name="T84" fmla="*/ 101600 w 64"/>
                    <a:gd name="T85" fmla="*/ 34925 h 55"/>
                    <a:gd name="T86" fmla="*/ 101600 w 64"/>
                    <a:gd name="T87" fmla="*/ 30163 h 55"/>
                    <a:gd name="T88" fmla="*/ 101600 w 64"/>
                    <a:gd name="T89" fmla="*/ 26988 h 55"/>
                    <a:gd name="T90" fmla="*/ 101600 w 64"/>
                    <a:gd name="T91" fmla="*/ 15875 h 55"/>
                    <a:gd name="T92" fmla="*/ 98425 w 64"/>
                    <a:gd name="T93" fmla="*/ 11113 h 55"/>
                    <a:gd name="T94" fmla="*/ 98425 w 64"/>
                    <a:gd name="T95" fmla="*/ 11113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55"/>
                    <a:gd name="T146" fmla="*/ 64 w 64"/>
                    <a:gd name="T147" fmla="*/ 55 h 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55">
                      <a:moveTo>
                        <a:pt x="62" y="7"/>
                      </a:moveTo>
                      <a:lnTo>
                        <a:pt x="62" y="10"/>
                      </a:lnTo>
                      <a:lnTo>
                        <a:pt x="62" y="7"/>
                      </a:lnTo>
                      <a:lnTo>
                        <a:pt x="62" y="5"/>
                      </a:lnTo>
                      <a:lnTo>
                        <a:pt x="57" y="3"/>
                      </a:lnTo>
                      <a:lnTo>
                        <a:pt x="50" y="3"/>
                      </a:lnTo>
                      <a:lnTo>
                        <a:pt x="45" y="0"/>
                      </a:lnTo>
                      <a:lnTo>
                        <a:pt x="43" y="0"/>
                      </a:lnTo>
                      <a:lnTo>
                        <a:pt x="38" y="0"/>
                      </a:lnTo>
                      <a:lnTo>
                        <a:pt x="36" y="3"/>
                      </a:lnTo>
                      <a:lnTo>
                        <a:pt x="33" y="5"/>
                      </a:lnTo>
                      <a:lnTo>
                        <a:pt x="33" y="10"/>
                      </a:lnTo>
                      <a:lnTo>
                        <a:pt x="26" y="10"/>
                      </a:lnTo>
                      <a:lnTo>
                        <a:pt x="21" y="12"/>
                      </a:lnTo>
                      <a:lnTo>
                        <a:pt x="21" y="15"/>
                      </a:lnTo>
                      <a:lnTo>
                        <a:pt x="19" y="15"/>
                      </a:lnTo>
                      <a:lnTo>
                        <a:pt x="19" y="17"/>
                      </a:lnTo>
                      <a:lnTo>
                        <a:pt x="17" y="22"/>
                      </a:lnTo>
                      <a:lnTo>
                        <a:pt x="17" y="26"/>
                      </a:lnTo>
                      <a:lnTo>
                        <a:pt x="17" y="36"/>
                      </a:lnTo>
                      <a:lnTo>
                        <a:pt x="14" y="43"/>
                      </a:lnTo>
                      <a:lnTo>
                        <a:pt x="12" y="43"/>
                      </a:lnTo>
                      <a:lnTo>
                        <a:pt x="7" y="43"/>
                      </a:lnTo>
                      <a:lnTo>
                        <a:pt x="5" y="43"/>
                      </a:lnTo>
                      <a:lnTo>
                        <a:pt x="0" y="45"/>
                      </a:lnTo>
                      <a:lnTo>
                        <a:pt x="3" y="48"/>
                      </a:lnTo>
                      <a:lnTo>
                        <a:pt x="5" y="50"/>
                      </a:lnTo>
                      <a:lnTo>
                        <a:pt x="7" y="50"/>
                      </a:lnTo>
                      <a:lnTo>
                        <a:pt x="10" y="52"/>
                      </a:lnTo>
                      <a:lnTo>
                        <a:pt x="12" y="52"/>
                      </a:lnTo>
                      <a:lnTo>
                        <a:pt x="14" y="50"/>
                      </a:lnTo>
                      <a:lnTo>
                        <a:pt x="17" y="50"/>
                      </a:lnTo>
                      <a:lnTo>
                        <a:pt x="19" y="48"/>
                      </a:lnTo>
                      <a:lnTo>
                        <a:pt x="21" y="48"/>
                      </a:lnTo>
                      <a:lnTo>
                        <a:pt x="24" y="48"/>
                      </a:lnTo>
                      <a:lnTo>
                        <a:pt x="26" y="48"/>
                      </a:lnTo>
                      <a:lnTo>
                        <a:pt x="26" y="50"/>
                      </a:lnTo>
                      <a:lnTo>
                        <a:pt x="26" y="52"/>
                      </a:lnTo>
                      <a:lnTo>
                        <a:pt x="28" y="52"/>
                      </a:lnTo>
                      <a:lnTo>
                        <a:pt x="31" y="52"/>
                      </a:lnTo>
                      <a:lnTo>
                        <a:pt x="33" y="55"/>
                      </a:lnTo>
                      <a:lnTo>
                        <a:pt x="33" y="52"/>
                      </a:lnTo>
                      <a:lnTo>
                        <a:pt x="36" y="48"/>
                      </a:lnTo>
                      <a:lnTo>
                        <a:pt x="38" y="43"/>
                      </a:lnTo>
                      <a:lnTo>
                        <a:pt x="38" y="38"/>
                      </a:lnTo>
                      <a:lnTo>
                        <a:pt x="40" y="36"/>
                      </a:lnTo>
                      <a:lnTo>
                        <a:pt x="40" y="33"/>
                      </a:lnTo>
                      <a:lnTo>
                        <a:pt x="43" y="33"/>
                      </a:lnTo>
                      <a:lnTo>
                        <a:pt x="45" y="33"/>
                      </a:lnTo>
                      <a:lnTo>
                        <a:pt x="47" y="33"/>
                      </a:lnTo>
                      <a:lnTo>
                        <a:pt x="50" y="36"/>
                      </a:lnTo>
                      <a:lnTo>
                        <a:pt x="52" y="36"/>
                      </a:lnTo>
                      <a:lnTo>
                        <a:pt x="54" y="33"/>
                      </a:lnTo>
                      <a:lnTo>
                        <a:pt x="54" y="31"/>
                      </a:lnTo>
                      <a:lnTo>
                        <a:pt x="57" y="31"/>
                      </a:lnTo>
                      <a:lnTo>
                        <a:pt x="59" y="29"/>
                      </a:lnTo>
                      <a:lnTo>
                        <a:pt x="62" y="29"/>
                      </a:lnTo>
                      <a:lnTo>
                        <a:pt x="62" y="26"/>
                      </a:lnTo>
                      <a:lnTo>
                        <a:pt x="59" y="24"/>
                      </a:lnTo>
                      <a:lnTo>
                        <a:pt x="59" y="22"/>
                      </a:lnTo>
                      <a:lnTo>
                        <a:pt x="62" y="22"/>
                      </a:lnTo>
                      <a:lnTo>
                        <a:pt x="64" y="22"/>
                      </a:lnTo>
                      <a:lnTo>
                        <a:pt x="64" y="19"/>
                      </a:lnTo>
                      <a:lnTo>
                        <a:pt x="64" y="17"/>
                      </a:lnTo>
                      <a:lnTo>
                        <a:pt x="64" y="15"/>
                      </a:lnTo>
                      <a:lnTo>
                        <a:pt x="64" y="10"/>
                      </a:lnTo>
                      <a:lnTo>
                        <a:pt x="62" y="7"/>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4" name="Monaco">
                  <a:extLst>
                    <a:ext uri="{FF2B5EF4-FFF2-40B4-BE49-F238E27FC236}">
                      <a16:creationId xmlns:a16="http://schemas.microsoft.com/office/drawing/2014/main" id="{B075CC2F-34ED-FA00-1175-72346B5E2410}"/>
                    </a:ext>
                  </a:extLst>
                </p:cNvPr>
                <p:cNvSpPr>
                  <a:spLocks/>
                </p:cNvSpPr>
                <p:nvPr/>
              </p:nvSpPr>
              <p:spPr bwMode="auto">
                <a:xfrm>
                  <a:off x="3096689" y="2286696"/>
                  <a:ext cx="12253" cy="9279"/>
                </a:xfrm>
                <a:custGeom>
                  <a:avLst/>
                  <a:gdLst>
                    <a:gd name="T0" fmla="*/ 19050 w 12"/>
                    <a:gd name="T1" fmla="*/ 3175 h 9"/>
                    <a:gd name="T2" fmla="*/ 4763 w 12"/>
                    <a:gd name="T3" fmla="*/ 0 h 9"/>
                    <a:gd name="T4" fmla="*/ 0 w 12"/>
                    <a:gd name="T5" fmla="*/ 3175 h 9"/>
                    <a:gd name="T6" fmla="*/ 7938 w 12"/>
                    <a:gd name="T7" fmla="*/ 14288 h 9"/>
                    <a:gd name="T8" fmla="*/ 7938 w 12"/>
                    <a:gd name="T9" fmla="*/ 11113 h 9"/>
                    <a:gd name="T10" fmla="*/ 11113 w 12"/>
                    <a:gd name="T11" fmla="*/ 11113 h 9"/>
                    <a:gd name="T12" fmla="*/ 11113 w 12"/>
                    <a:gd name="T13" fmla="*/ 7938 h 9"/>
                    <a:gd name="T14" fmla="*/ 11113 w 12"/>
                    <a:gd name="T15" fmla="*/ 7938 h 9"/>
                    <a:gd name="T16" fmla="*/ 15875 w 12"/>
                    <a:gd name="T17" fmla="*/ 3175 h 9"/>
                    <a:gd name="T18" fmla="*/ 15875 w 12"/>
                    <a:gd name="T19" fmla="*/ 3175 h 9"/>
                    <a:gd name="T20" fmla="*/ 19050 w 12"/>
                    <a:gd name="T21" fmla="*/ 3175 h 9"/>
                    <a:gd name="T22" fmla="*/ 19050 w 12"/>
                    <a:gd name="T23" fmla="*/ 3175 h 9"/>
                    <a:gd name="T24" fmla="*/ 19050 w 12"/>
                    <a:gd name="T25" fmla="*/ 3175 h 9"/>
                    <a:gd name="T26" fmla="*/ 19050 w 12"/>
                    <a:gd name="T27" fmla="*/ 3175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9"/>
                    <a:gd name="T44" fmla="*/ 12 w 1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9">
                      <a:moveTo>
                        <a:pt x="12" y="2"/>
                      </a:moveTo>
                      <a:lnTo>
                        <a:pt x="3" y="0"/>
                      </a:lnTo>
                      <a:lnTo>
                        <a:pt x="0" y="2"/>
                      </a:lnTo>
                      <a:lnTo>
                        <a:pt x="5" y="9"/>
                      </a:lnTo>
                      <a:lnTo>
                        <a:pt x="5" y="7"/>
                      </a:lnTo>
                      <a:lnTo>
                        <a:pt x="7" y="7"/>
                      </a:lnTo>
                      <a:lnTo>
                        <a:pt x="7" y="5"/>
                      </a:lnTo>
                      <a:lnTo>
                        <a:pt x="10" y="2"/>
                      </a:lnTo>
                      <a:lnTo>
                        <a:pt x="12" y="2"/>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5" name="Moldova">
                  <a:extLst>
                    <a:ext uri="{FF2B5EF4-FFF2-40B4-BE49-F238E27FC236}">
                      <a16:creationId xmlns:a16="http://schemas.microsoft.com/office/drawing/2014/main" id="{16C2D9D7-C8D6-1E32-0C97-45AD9A46B33F}"/>
                    </a:ext>
                  </a:extLst>
                </p:cNvPr>
                <p:cNvSpPr>
                  <a:spLocks/>
                </p:cNvSpPr>
                <p:nvPr/>
              </p:nvSpPr>
              <p:spPr bwMode="auto">
                <a:xfrm>
                  <a:off x="3429025" y="2170183"/>
                  <a:ext cx="60246" cy="77331"/>
                </a:xfrm>
                <a:custGeom>
                  <a:avLst/>
                  <a:gdLst>
                    <a:gd name="T0" fmla="*/ 47625 w 59"/>
                    <a:gd name="T1" fmla="*/ 119063 h 75"/>
                    <a:gd name="T2" fmla="*/ 55563 w 59"/>
                    <a:gd name="T3" fmla="*/ 107950 h 75"/>
                    <a:gd name="T4" fmla="*/ 58738 w 59"/>
                    <a:gd name="T5" fmla="*/ 96838 h 75"/>
                    <a:gd name="T6" fmla="*/ 66675 w 59"/>
                    <a:gd name="T7" fmla="*/ 88900 h 75"/>
                    <a:gd name="T8" fmla="*/ 71438 w 59"/>
                    <a:gd name="T9" fmla="*/ 88900 h 75"/>
                    <a:gd name="T10" fmla="*/ 74613 w 59"/>
                    <a:gd name="T11" fmla="*/ 88900 h 75"/>
                    <a:gd name="T12" fmla="*/ 74613 w 59"/>
                    <a:gd name="T13" fmla="*/ 93663 h 75"/>
                    <a:gd name="T14" fmla="*/ 82550 w 59"/>
                    <a:gd name="T15" fmla="*/ 93663 h 75"/>
                    <a:gd name="T16" fmla="*/ 93663 w 59"/>
                    <a:gd name="T17" fmla="*/ 96838 h 75"/>
                    <a:gd name="T18" fmla="*/ 82550 w 59"/>
                    <a:gd name="T19" fmla="*/ 77788 h 75"/>
                    <a:gd name="T20" fmla="*/ 74613 w 59"/>
                    <a:gd name="T21" fmla="*/ 74613 h 75"/>
                    <a:gd name="T22" fmla="*/ 71438 w 59"/>
                    <a:gd name="T23" fmla="*/ 71438 h 75"/>
                    <a:gd name="T24" fmla="*/ 71438 w 59"/>
                    <a:gd name="T25" fmla="*/ 63500 h 75"/>
                    <a:gd name="T26" fmla="*/ 71438 w 59"/>
                    <a:gd name="T27" fmla="*/ 55563 h 75"/>
                    <a:gd name="T28" fmla="*/ 66675 w 59"/>
                    <a:gd name="T29" fmla="*/ 47625 h 75"/>
                    <a:gd name="T30" fmla="*/ 63500 w 59"/>
                    <a:gd name="T31" fmla="*/ 44450 h 75"/>
                    <a:gd name="T32" fmla="*/ 63500 w 59"/>
                    <a:gd name="T33" fmla="*/ 41275 h 75"/>
                    <a:gd name="T34" fmla="*/ 63500 w 59"/>
                    <a:gd name="T35" fmla="*/ 36513 h 75"/>
                    <a:gd name="T36" fmla="*/ 63500 w 59"/>
                    <a:gd name="T37" fmla="*/ 30163 h 75"/>
                    <a:gd name="T38" fmla="*/ 58738 w 59"/>
                    <a:gd name="T39" fmla="*/ 25400 h 75"/>
                    <a:gd name="T40" fmla="*/ 52388 w 59"/>
                    <a:gd name="T41" fmla="*/ 17463 h 75"/>
                    <a:gd name="T42" fmla="*/ 41275 w 59"/>
                    <a:gd name="T43" fmla="*/ 11113 h 75"/>
                    <a:gd name="T44" fmla="*/ 30163 w 59"/>
                    <a:gd name="T45" fmla="*/ 3175 h 75"/>
                    <a:gd name="T46" fmla="*/ 22225 w 59"/>
                    <a:gd name="T47" fmla="*/ 0 h 75"/>
                    <a:gd name="T48" fmla="*/ 17463 w 59"/>
                    <a:gd name="T49" fmla="*/ 0 h 75"/>
                    <a:gd name="T50" fmla="*/ 14288 w 59"/>
                    <a:gd name="T51" fmla="*/ 3175 h 75"/>
                    <a:gd name="T52" fmla="*/ 6350 w 59"/>
                    <a:gd name="T53" fmla="*/ 3175 h 75"/>
                    <a:gd name="T54" fmla="*/ 3175 w 59"/>
                    <a:gd name="T55" fmla="*/ 6350 h 75"/>
                    <a:gd name="T56" fmla="*/ 0 w 59"/>
                    <a:gd name="T57" fmla="*/ 11113 h 75"/>
                    <a:gd name="T58" fmla="*/ 6350 w 59"/>
                    <a:gd name="T59" fmla="*/ 14288 h 75"/>
                    <a:gd name="T60" fmla="*/ 14288 w 59"/>
                    <a:gd name="T61" fmla="*/ 22225 h 75"/>
                    <a:gd name="T62" fmla="*/ 17463 w 59"/>
                    <a:gd name="T63" fmla="*/ 30163 h 75"/>
                    <a:gd name="T64" fmla="*/ 22225 w 59"/>
                    <a:gd name="T65" fmla="*/ 36513 h 75"/>
                    <a:gd name="T66" fmla="*/ 25400 w 59"/>
                    <a:gd name="T67" fmla="*/ 44450 h 75"/>
                    <a:gd name="T68" fmla="*/ 33338 w 59"/>
                    <a:gd name="T69" fmla="*/ 55563 h 75"/>
                    <a:gd name="T70" fmla="*/ 36513 w 59"/>
                    <a:gd name="T71" fmla="*/ 63500 h 75"/>
                    <a:gd name="T72" fmla="*/ 36513 w 59"/>
                    <a:gd name="T73" fmla="*/ 66675 h 75"/>
                    <a:gd name="T74" fmla="*/ 36513 w 59"/>
                    <a:gd name="T75" fmla="*/ 71438 h 75"/>
                    <a:gd name="T76" fmla="*/ 36513 w 59"/>
                    <a:gd name="T77" fmla="*/ 74613 h 75"/>
                    <a:gd name="T78" fmla="*/ 41275 w 59"/>
                    <a:gd name="T79" fmla="*/ 77788 h 75"/>
                    <a:gd name="T80" fmla="*/ 41275 w 59"/>
                    <a:gd name="T81" fmla="*/ 82550 h 75"/>
                    <a:gd name="T82" fmla="*/ 41275 w 59"/>
                    <a:gd name="T83" fmla="*/ 85725 h 75"/>
                    <a:gd name="T84" fmla="*/ 36513 w 59"/>
                    <a:gd name="T85" fmla="*/ 85725 h 75"/>
                    <a:gd name="T86" fmla="*/ 41275 w 59"/>
                    <a:gd name="T87" fmla="*/ 88900 h 75"/>
                    <a:gd name="T88" fmla="*/ 41275 w 59"/>
                    <a:gd name="T89" fmla="*/ 93663 h 75"/>
                    <a:gd name="T90" fmla="*/ 36513 w 59"/>
                    <a:gd name="T91" fmla="*/ 100013 h 75"/>
                    <a:gd name="T92" fmla="*/ 36513 w 59"/>
                    <a:gd name="T93" fmla="*/ 104775 h 75"/>
                    <a:gd name="T94" fmla="*/ 41275 w 59"/>
                    <a:gd name="T95" fmla="*/ 104775 h 75"/>
                    <a:gd name="T96" fmla="*/ 41275 w 59"/>
                    <a:gd name="T97" fmla="*/ 107950 h 75"/>
                    <a:gd name="T98" fmla="*/ 41275 w 59"/>
                    <a:gd name="T99" fmla="*/ 112713 h 75"/>
                    <a:gd name="T100" fmla="*/ 36513 w 59"/>
                    <a:gd name="T101" fmla="*/ 115888 h 75"/>
                    <a:gd name="T102" fmla="*/ 41275 w 59"/>
                    <a:gd name="T103" fmla="*/ 119063 h 75"/>
                    <a:gd name="T104" fmla="*/ 47625 w 59"/>
                    <a:gd name="T105" fmla="*/ 119063 h 75"/>
                    <a:gd name="T106" fmla="*/ 47625 w 59"/>
                    <a:gd name="T107" fmla="*/ 11906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
                    <a:gd name="T163" fmla="*/ 0 h 75"/>
                    <a:gd name="T164" fmla="*/ 59 w 59"/>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 h="75">
                      <a:moveTo>
                        <a:pt x="30" y="75"/>
                      </a:moveTo>
                      <a:lnTo>
                        <a:pt x="30" y="75"/>
                      </a:lnTo>
                      <a:lnTo>
                        <a:pt x="33" y="73"/>
                      </a:lnTo>
                      <a:lnTo>
                        <a:pt x="35" y="68"/>
                      </a:lnTo>
                      <a:lnTo>
                        <a:pt x="35" y="66"/>
                      </a:lnTo>
                      <a:lnTo>
                        <a:pt x="37" y="61"/>
                      </a:lnTo>
                      <a:lnTo>
                        <a:pt x="42" y="56"/>
                      </a:lnTo>
                      <a:lnTo>
                        <a:pt x="45" y="56"/>
                      </a:lnTo>
                      <a:lnTo>
                        <a:pt x="47" y="56"/>
                      </a:lnTo>
                      <a:lnTo>
                        <a:pt x="47" y="59"/>
                      </a:lnTo>
                      <a:lnTo>
                        <a:pt x="49" y="59"/>
                      </a:lnTo>
                      <a:lnTo>
                        <a:pt x="52" y="59"/>
                      </a:lnTo>
                      <a:lnTo>
                        <a:pt x="54" y="61"/>
                      </a:lnTo>
                      <a:lnTo>
                        <a:pt x="59" y="61"/>
                      </a:lnTo>
                      <a:lnTo>
                        <a:pt x="59" y="63"/>
                      </a:lnTo>
                      <a:lnTo>
                        <a:pt x="52" y="49"/>
                      </a:lnTo>
                      <a:lnTo>
                        <a:pt x="49" y="49"/>
                      </a:lnTo>
                      <a:lnTo>
                        <a:pt x="47" y="47"/>
                      </a:lnTo>
                      <a:lnTo>
                        <a:pt x="45" y="45"/>
                      </a:lnTo>
                      <a:lnTo>
                        <a:pt x="45" y="42"/>
                      </a:lnTo>
                      <a:lnTo>
                        <a:pt x="45" y="40"/>
                      </a:lnTo>
                      <a:lnTo>
                        <a:pt x="45" y="37"/>
                      </a:lnTo>
                      <a:lnTo>
                        <a:pt x="45" y="35"/>
                      </a:lnTo>
                      <a:lnTo>
                        <a:pt x="42" y="30"/>
                      </a:lnTo>
                      <a:lnTo>
                        <a:pt x="40" y="28"/>
                      </a:lnTo>
                      <a:lnTo>
                        <a:pt x="40" y="26"/>
                      </a:lnTo>
                      <a:lnTo>
                        <a:pt x="40" y="23"/>
                      </a:lnTo>
                      <a:lnTo>
                        <a:pt x="40" y="21"/>
                      </a:lnTo>
                      <a:lnTo>
                        <a:pt x="40" y="19"/>
                      </a:lnTo>
                      <a:lnTo>
                        <a:pt x="37" y="19"/>
                      </a:lnTo>
                      <a:lnTo>
                        <a:pt x="37" y="16"/>
                      </a:lnTo>
                      <a:lnTo>
                        <a:pt x="35" y="14"/>
                      </a:lnTo>
                      <a:lnTo>
                        <a:pt x="33" y="11"/>
                      </a:lnTo>
                      <a:lnTo>
                        <a:pt x="30" y="9"/>
                      </a:lnTo>
                      <a:lnTo>
                        <a:pt x="26" y="7"/>
                      </a:lnTo>
                      <a:lnTo>
                        <a:pt x="23" y="4"/>
                      </a:lnTo>
                      <a:lnTo>
                        <a:pt x="19" y="2"/>
                      </a:lnTo>
                      <a:lnTo>
                        <a:pt x="16" y="2"/>
                      </a:lnTo>
                      <a:lnTo>
                        <a:pt x="14" y="0"/>
                      </a:lnTo>
                      <a:lnTo>
                        <a:pt x="11" y="0"/>
                      </a:lnTo>
                      <a:lnTo>
                        <a:pt x="9" y="2"/>
                      </a:lnTo>
                      <a:lnTo>
                        <a:pt x="7" y="2"/>
                      </a:lnTo>
                      <a:lnTo>
                        <a:pt x="4" y="2"/>
                      </a:lnTo>
                      <a:lnTo>
                        <a:pt x="2" y="4"/>
                      </a:lnTo>
                      <a:lnTo>
                        <a:pt x="0" y="4"/>
                      </a:lnTo>
                      <a:lnTo>
                        <a:pt x="0" y="7"/>
                      </a:lnTo>
                      <a:lnTo>
                        <a:pt x="2" y="7"/>
                      </a:lnTo>
                      <a:lnTo>
                        <a:pt x="4" y="9"/>
                      </a:lnTo>
                      <a:lnTo>
                        <a:pt x="7" y="11"/>
                      </a:lnTo>
                      <a:lnTo>
                        <a:pt x="9" y="14"/>
                      </a:lnTo>
                      <a:lnTo>
                        <a:pt x="11" y="16"/>
                      </a:lnTo>
                      <a:lnTo>
                        <a:pt x="11" y="19"/>
                      </a:lnTo>
                      <a:lnTo>
                        <a:pt x="11" y="21"/>
                      </a:lnTo>
                      <a:lnTo>
                        <a:pt x="14" y="23"/>
                      </a:lnTo>
                      <a:lnTo>
                        <a:pt x="14" y="26"/>
                      </a:lnTo>
                      <a:lnTo>
                        <a:pt x="16" y="28"/>
                      </a:lnTo>
                      <a:lnTo>
                        <a:pt x="21" y="33"/>
                      </a:lnTo>
                      <a:lnTo>
                        <a:pt x="21" y="35"/>
                      </a:lnTo>
                      <a:lnTo>
                        <a:pt x="23" y="37"/>
                      </a:lnTo>
                      <a:lnTo>
                        <a:pt x="23" y="40"/>
                      </a:lnTo>
                      <a:lnTo>
                        <a:pt x="23" y="42"/>
                      </a:lnTo>
                      <a:lnTo>
                        <a:pt x="23" y="45"/>
                      </a:lnTo>
                      <a:lnTo>
                        <a:pt x="23" y="47"/>
                      </a:lnTo>
                      <a:lnTo>
                        <a:pt x="23" y="49"/>
                      </a:lnTo>
                      <a:lnTo>
                        <a:pt x="26" y="49"/>
                      </a:lnTo>
                      <a:lnTo>
                        <a:pt x="26" y="52"/>
                      </a:lnTo>
                      <a:lnTo>
                        <a:pt x="26" y="54"/>
                      </a:lnTo>
                      <a:lnTo>
                        <a:pt x="23" y="54"/>
                      </a:lnTo>
                      <a:lnTo>
                        <a:pt x="23" y="56"/>
                      </a:lnTo>
                      <a:lnTo>
                        <a:pt x="26" y="56"/>
                      </a:lnTo>
                      <a:lnTo>
                        <a:pt x="26" y="59"/>
                      </a:lnTo>
                      <a:lnTo>
                        <a:pt x="23" y="61"/>
                      </a:lnTo>
                      <a:lnTo>
                        <a:pt x="23" y="63"/>
                      </a:lnTo>
                      <a:lnTo>
                        <a:pt x="23" y="66"/>
                      </a:lnTo>
                      <a:lnTo>
                        <a:pt x="26" y="66"/>
                      </a:lnTo>
                      <a:lnTo>
                        <a:pt x="26" y="68"/>
                      </a:lnTo>
                      <a:lnTo>
                        <a:pt x="26" y="71"/>
                      </a:lnTo>
                      <a:lnTo>
                        <a:pt x="23" y="71"/>
                      </a:lnTo>
                      <a:lnTo>
                        <a:pt x="23" y="73"/>
                      </a:lnTo>
                      <a:lnTo>
                        <a:pt x="26" y="73"/>
                      </a:lnTo>
                      <a:lnTo>
                        <a:pt x="26" y="75"/>
                      </a:lnTo>
                      <a:lnTo>
                        <a:pt x="28" y="75"/>
                      </a:lnTo>
                      <a:lnTo>
                        <a:pt x="30" y="75"/>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6" name="Macedonia">
                  <a:extLst>
                    <a:ext uri="{FF2B5EF4-FFF2-40B4-BE49-F238E27FC236}">
                      <a16:creationId xmlns:a16="http://schemas.microsoft.com/office/drawing/2014/main" id="{2A351EF3-81F6-0112-BF0C-90FD366A6D5A}"/>
                    </a:ext>
                  </a:extLst>
                </p:cNvPr>
                <p:cNvSpPr>
                  <a:spLocks/>
                </p:cNvSpPr>
                <p:nvPr/>
              </p:nvSpPr>
              <p:spPr bwMode="auto">
                <a:xfrm>
                  <a:off x="3330463" y="2318659"/>
                  <a:ext cx="47508" cy="46398"/>
                </a:xfrm>
                <a:custGeom>
                  <a:avLst/>
                  <a:gdLst>
                    <a:gd name="T0" fmla="*/ 3175 w 47"/>
                    <a:gd name="T1" fmla="*/ 25400 h 45"/>
                    <a:gd name="T2" fmla="*/ 3175 w 47"/>
                    <a:gd name="T3" fmla="*/ 30163 h 45"/>
                    <a:gd name="T4" fmla="*/ 3175 w 47"/>
                    <a:gd name="T5" fmla="*/ 36513 h 45"/>
                    <a:gd name="T6" fmla="*/ 3175 w 47"/>
                    <a:gd name="T7" fmla="*/ 41275 h 45"/>
                    <a:gd name="T8" fmla="*/ 0 w 47"/>
                    <a:gd name="T9" fmla="*/ 47625 h 45"/>
                    <a:gd name="T10" fmla="*/ 0 w 47"/>
                    <a:gd name="T11" fmla="*/ 47625 h 45"/>
                    <a:gd name="T12" fmla="*/ 0 w 47"/>
                    <a:gd name="T13" fmla="*/ 52388 h 45"/>
                    <a:gd name="T14" fmla="*/ 0 w 47"/>
                    <a:gd name="T15" fmla="*/ 55563 h 45"/>
                    <a:gd name="T16" fmla="*/ 3175 w 47"/>
                    <a:gd name="T17" fmla="*/ 60325 h 45"/>
                    <a:gd name="T18" fmla="*/ 3175 w 47"/>
                    <a:gd name="T19" fmla="*/ 63500 h 45"/>
                    <a:gd name="T20" fmla="*/ 7938 w 47"/>
                    <a:gd name="T21" fmla="*/ 66675 h 45"/>
                    <a:gd name="T22" fmla="*/ 7938 w 47"/>
                    <a:gd name="T23" fmla="*/ 71438 h 45"/>
                    <a:gd name="T24" fmla="*/ 7938 w 47"/>
                    <a:gd name="T25" fmla="*/ 71438 h 45"/>
                    <a:gd name="T26" fmla="*/ 11113 w 47"/>
                    <a:gd name="T27" fmla="*/ 71438 h 45"/>
                    <a:gd name="T28" fmla="*/ 19050 w 47"/>
                    <a:gd name="T29" fmla="*/ 66675 h 45"/>
                    <a:gd name="T30" fmla="*/ 25400 w 47"/>
                    <a:gd name="T31" fmla="*/ 66675 h 45"/>
                    <a:gd name="T32" fmla="*/ 33338 w 47"/>
                    <a:gd name="T33" fmla="*/ 63500 h 45"/>
                    <a:gd name="T34" fmla="*/ 36513 w 47"/>
                    <a:gd name="T35" fmla="*/ 63500 h 45"/>
                    <a:gd name="T36" fmla="*/ 36513 w 47"/>
                    <a:gd name="T37" fmla="*/ 63500 h 45"/>
                    <a:gd name="T38" fmla="*/ 41275 w 47"/>
                    <a:gd name="T39" fmla="*/ 63500 h 45"/>
                    <a:gd name="T40" fmla="*/ 41275 w 47"/>
                    <a:gd name="T41" fmla="*/ 60325 h 45"/>
                    <a:gd name="T42" fmla="*/ 47625 w 47"/>
                    <a:gd name="T43" fmla="*/ 55563 h 45"/>
                    <a:gd name="T44" fmla="*/ 47625 w 47"/>
                    <a:gd name="T45" fmla="*/ 52388 h 45"/>
                    <a:gd name="T46" fmla="*/ 52388 w 47"/>
                    <a:gd name="T47" fmla="*/ 52388 h 45"/>
                    <a:gd name="T48" fmla="*/ 52388 w 47"/>
                    <a:gd name="T49" fmla="*/ 52388 h 45"/>
                    <a:gd name="T50" fmla="*/ 55563 w 47"/>
                    <a:gd name="T51" fmla="*/ 47625 h 45"/>
                    <a:gd name="T52" fmla="*/ 55563 w 47"/>
                    <a:gd name="T53" fmla="*/ 47625 h 45"/>
                    <a:gd name="T54" fmla="*/ 60325 w 47"/>
                    <a:gd name="T55" fmla="*/ 47625 h 45"/>
                    <a:gd name="T56" fmla="*/ 63500 w 47"/>
                    <a:gd name="T57" fmla="*/ 47625 h 45"/>
                    <a:gd name="T58" fmla="*/ 63500 w 47"/>
                    <a:gd name="T59" fmla="*/ 47625 h 45"/>
                    <a:gd name="T60" fmla="*/ 66675 w 47"/>
                    <a:gd name="T61" fmla="*/ 47625 h 45"/>
                    <a:gd name="T62" fmla="*/ 66675 w 47"/>
                    <a:gd name="T63" fmla="*/ 47625 h 45"/>
                    <a:gd name="T64" fmla="*/ 71438 w 47"/>
                    <a:gd name="T65" fmla="*/ 47625 h 45"/>
                    <a:gd name="T66" fmla="*/ 71438 w 47"/>
                    <a:gd name="T67" fmla="*/ 44450 h 45"/>
                    <a:gd name="T68" fmla="*/ 71438 w 47"/>
                    <a:gd name="T69" fmla="*/ 44450 h 45"/>
                    <a:gd name="T70" fmla="*/ 71438 w 47"/>
                    <a:gd name="T71" fmla="*/ 41275 h 45"/>
                    <a:gd name="T72" fmla="*/ 71438 w 47"/>
                    <a:gd name="T73" fmla="*/ 41275 h 45"/>
                    <a:gd name="T74" fmla="*/ 71438 w 47"/>
                    <a:gd name="T75" fmla="*/ 41275 h 45"/>
                    <a:gd name="T76" fmla="*/ 71438 w 47"/>
                    <a:gd name="T77" fmla="*/ 36513 h 45"/>
                    <a:gd name="T78" fmla="*/ 71438 w 47"/>
                    <a:gd name="T79" fmla="*/ 36513 h 45"/>
                    <a:gd name="T80" fmla="*/ 74613 w 47"/>
                    <a:gd name="T81" fmla="*/ 36513 h 45"/>
                    <a:gd name="T82" fmla="*/ 66675 w 47"/>
                    <a:gd name="T83" fmla="*/ 25400 h 45"/>
                    <a:gd name="T84" fmla="*/ 66675 w 47"/>
                    <a:gd name="T85" fmla="*/ 25400 h 45"/>
                    <a:gd name="T86" fmla="*/ 71438 w 47"/>
                    <a:gd name="T87" fmla="*/ 22225 h 45"/>
                    <a:gd name="T88" fmla="*/ 71438 w 47"/>
                    <a:gd name="T89" fmla="*/ 19050 h 45"/>
                    <a:gd name="T90" fmla="*/ 71438 w 47"/>
                    <a:gd name="T91" fmla="*/ 14288 h 45"/>
                    <a:gd name="T92" fmla="*/ 71438 w 47"/>
                    <a:gd name="T93" fmla="*/ 11113 h 45"/>
                    <a:gd name="T94" fmla="*/ 66675 w 47"/>
                    <a:gd name="T95" fmla="*/ 11113 h 45"/>
                    <a:gd name="T96" fmla="*/ 63500 w 47"/>
                    <a:gd name="T97" fmla="*/ 6350 h 45"/>
                    <a:gd name="T98" fmla="*/ 63500 w 47"/>
                    <a:gd name="T99" fmla="*/ 0 h 45"/>
                    <a:gd name="T100" fmla="*/ 36513 w 47"/>
                    <a:gd name="T101" fmla="*/ 11113 h 45"/>
                    <a:gd name="T102" fmla="*/ 25400 w 47"/>
                    <a:gd name="T103" fmla="*/ 19050 h 45"/>
                    <a:gd name="T104" fmla="*/ 14288 w 47"/>
                    <a:gd name="T105" fmla="*/ 19050 h 45"/>
                    <a:gd name="T106" fmla="*/ 3175 w 47"/>
                    <a:gd name="T107" fmla="*/ 25400 h 45"/>
                    <a:gd name="T108" fmla="*/ 3175 w 47"/>
                    <a:gd name="T109" fmla="*/ 25400 h 45"/>
                    <a:gd name="T110" fmla="*/ 3175 w 47"/>
                    <a:gd name="T111" fmla="*/ 25400 h 45"/>
                    <a:gd name="T112" fmla="*/ 3175 w 47"/>
                    <a:gd name="T113" fmla="*/ 25400 h 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
                    <a:gd name="T172" fmla="*/ 0 h 45"/>
                    <a:gd name="T173" fmla="*/ 47 w 47"/>
                    <a:gd name="T174" fmla="*/ 45 h 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 h="45">
                      <a:moveTo>
                        <a:pt x="2" y="16"/>
                      </a:moveTo>
                      <a:lnTo>
                        <a:pt x="2" y="19"/>
                      </a:lnTo>
                      <a:lnTo>
                        <a:pt x="2" y="23"/>
                      </a:lnTo>
                      <a:lnTo>
                        <a:pt x="2" y="26"/>
                      </a:lnTo>
                      <a:lnTo>
                        <a:pt x="0" y="30"/>
                      </a:lnTo>
                      <a:lnTo>
                        <a:pt x="0" y="33"/>
                      </a:lnTo>
                      <a:lnTo>
                        <a:pt x="0" y="35"/>
                      </a:lnTo>
                      <a:lnTo>
                        <a:pt x="2" y="38"/>
                      </a:lnTo>
                      <a:lnTo>
                        <a:pt x="2" y="40"/>
                      </a:lnTo>
                      <a:lnTo>
                        <a:pt x="5" y="42"/>
                      </a:lnTo>
                      <a:lnTo>
                        <a:pt x="5" y="45"/>
                      </a:lnTo>
                      <a:lnTo>
                        <a:pt x="7" y="45"/>
                      </a:lnTo>
                      <a:lnTo>
                        <a:pt x="12" y="42"/>
                      </a:lnTo>
                      <a:lnTo>
                        <a:pt x="16" y="42"/>
                      </a:lnTo>
                      <a:lnTo>
                        <a:pt x="21" y="40"/>
                      </a:lnTo>
                      <a:lnTo>
                        <a:pt x="23" y="40"/>
                      </a:lnTo>
                      <a:lnTo>
                        <a:pt x="26" y="40"/>
                      </a:lnTo>
                      <a:lnTo>
                        <a:pt x="26" y="38"/>
                      </a:lnTo>
                      <a:lnTo>
                        <a:pt x="30" y="35"/>
                      </a:lnTo>
                      <a:lnTo>
                        <a:pt x="30" y="33"/>
                      </a:lnTo>
                      <a:lnTo>
                        <a:pt x="33" y="33"/>
                      </a:lnTo>
                      <a:lnTo>
                        <a:pt x="35" y="30"/>
                      </a:lnTo>
                      <a:lnTo>
                        <a:pt x="38" y="30"/>
                      </a:lnTo>
                      <a:lnTo>
                        <a:pt x="40" y="30"/>
                      </a:lnTo>
                      <a:lnTo>
                        <a:pt x="42" y="30"/>
                      </a:lnTo>
                      <a:lnTo>
                        <a:pt x="45" y="30"/>
                      </a:lnTo>
                      <a:lnTo>
                        <a:pt x="45" y="28"/>
                      </a:lnTo>
                      <a:lnTo>
                        <a:pt x="45" y="26"/>
                      </a:lnTo>
                      <a:lnTo>
                        <a:pt x="45" y="23"/>
                      </a:lnTo>
                      <a:lnTo>
                        <a:pt x="47" y="23"/>
                      </a:lnTo>
                      <a:lnTo>
                        <a:pt x="42" y="16"/>
                      </a:lnTo>
                      <a:lnTo>
                        <a:pt x="45" y="14"/>
                      </a:lnTo>
                      <a:lnTo>
                        <a:pt x="45" y="12"/>
                      </a:lnTo>
                      <a:lnTo>
                        <a:pt x="45" y="9"/>
                      </a:lnTo>
                      <a:lnTo>
                        <a:pt x="45" y="7"/>
                      </a:lnTo>
                      <a:lnTo>
                        <a:pt x="42" y="7"/>
                      </a:lnTo>
                      <a:lnTo>
                        <a:pt x="40" y="4"/>
                      </a:lnTo>
                      <a:lnTo>
                        <a:pt x="40" y="0"/>
                      </a:lnTo>
                      <a:lnTo>
                        <a:pt x="23" y="7"/>
                      </a:lnTo>
                      <a:lnTo>
                        <a:pt x="16" y="12"/>
                      </a:lnTo>
                      <a:lnTo>
                        <a:pt x="9" y="12"/>
                      </a:lnTo>
                      <a:lnTo>
                        <a:pt x="2" y="16"/>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7" name="Luxembourg">
                  <a:extLst>
                    <a:ext uri="{FF2B5EF4-FFF2-40B4-BE49-F238E27FC236}">
                      <a16:creationId xmlns:a16="http://schemas.microsoft.com/office/drawing/2014/main" id="{646A739E-99E6-572E-B904-2CBF7F1D499C}"/>
                    </a:ext>
                  </a:extLst>
                </p:cNvPr>
                <p:cNvSpPr>
                  <a:spLocks/>
                </p:cNvSpPr>
                <p:nvPr/>
              </p:nvSpPr>
              <p:spPr bwMode="auto">
                <a:xfrm>
                  <a:off x="3085457" y="2136158"/>
                  <a:ext cx="11233" cy="18559"/>
                </a:xfrm>
                <a:custGeom>
                  <a:avLst/>
                  <a:gdLst>
                    <a:gd name="T0" fmla="*/ 0 w 11"/>
                    <a:gd name="T1" fmla="*/ 17463 h 18"/>
                    <a:gd name="T2" fmla="*/ 0 w 11"/>
                    <a:gd name="T3" fmla="*/ 17463 h 18"/>
                    <a:gd name="T4" fmla="*/ 0 w 11"/>
                    <a:gd name="T5" fmla="*/ 14288 h 18"/>
                    <a:gd name="T6" fmla="*/ 0 w 11"/>
                    <a:gd name="T7" fmla="*/ 14288 h 18"/>
                    <a:gd name="T8" fmla="*/ 0 w 11"/>
                    <a:gd name="T9" fmla="*/ 11113 h 18"/>
                    <a:gd name="T10" fmla="*/ 3175 w 11"/>
                    <a:gd name="T11" fmla="*/ 6350 h 18"/>
                    <a:gd name="T12" fmla="*/ 0 w 11"/>
                    <a:gd name="T13" fmla="*/ 3175 h 18"/>
                    <a:gd name="T14" fmla="*/ 0 w 11"/>
                    <a:gd name="T15" fmla="*/ 3175 h 18"/>
                    <a:gd name="T16" fmla="*/ 3175 w 11"/>
                    <a:gd name="T17" fmla="*/ 3175 h 18"/>
                    <a:gd name="T18" fmla="*/ 3175 w 11"/>
                    <a:gd name="T19" fmla="*/ 0 h 18"/>
                    <a:gd name="T20" fmla="*/ 6350 w 11"/>
                    <a:gd name="T21" fmla="*/ 0 h 18"/>
                    <a:gd name="T22" fmla="*/ 6350 w 11"/>
                    <a:gd name="T23" fmla="*/ 0 h 18"/>
                    <a:gd name="T24" fmla="*/ 6350 w 11"/>
                    <a:gd name="T25" fmla="*/ 0 h 18"/>
                    <a:gd name="T26" fmla="*/ 11113 w 11"/>
                    <a:gd name="T27" fmla="*/ 3175 h 18"/>
                    <a:gd name="T28" fmla="*/ 11113 w 11"/>
                    <a:gd name="T29" fmla="*/ 6350 h 18"/>
                    <a:gd name="T30" fmla="*/ 14288 w 11"/>
                    <a:gd name="T31" fmla="*/ 11113 h 18"/>
                    <a:gd name="T32" fmla="*/ 14288 w 11"/>
                    <a:gd name="T33" fmla="*/ 11113 h 18"/>
                    <a:gd name="T34" fmla="*/ 14288 w 11"/>
                    <a:gd name="T35" fmla="*/ 11113 h 18"/>
                    <a:gd name="T36" fmla="*/ 17463 w 11"/>
                    <a:gd name="T37" fmla="*/ 11113 h 18"/>
                    <a:gd name="T38" fmla="*/ 17463 w 11"/>
                    <a:gd name="T39" fmla="*/ 11113 h 18"/>
                    <a:gd name="T40" fmla="*/ 14288 w 11"/>
                    <a:gd name="T41" fmla="*/ 17463 h 18"/>
                    <a:gd name="T42" fmla="*/ 11113 w 11"/>
                    <a:gd name="T43" fmla="*/ 17463 h 18"/>
                    <a:gd name="T44" fmla="*/ 11113 w 11"/>
                    <a:gd name="T45" fmla="*/ 22225 h 18"/>
                    <a:gd name="T46" fmla="*/ 11113 w 11"/>
                    <a:gd name="T47" fmla="*/ 25400 h 18"/>
                    <a:gd name="T48" fmla="*/ 11113 w 11"/>
                    <a:gd name="T49" fmla="*/ 25400 h 18"/>
                    <a:gd name="T50" fmla="*/ 14288 w 11"/>
                    <a:gd name="T51" fmla="*/ 28575 h 18"/>
                    <a:gd name="T52" fmla="*/ 14288 w 11"/>
                    <a:gd name="T53" fmla="*/ 28575 h 18"/>
                    <a:gd name="T54" fmla="*/ 11113 w 11"/>
                    <a:gd name="T55" fmla="*/ 28575 h 18"/>
                    <a:gd name="T56" fmla="*/ 3175 w 11"/>
                    <a:gd name="T57" fmla="*/ 28575 h 18"/>
                    <a:gd name="T58" fmla="*/ 3175 w 11"/>
                    <a:gd name="T59" fmla="*/ 25400 h 18"/>
                    <a:gd name="T60" fmla="*/ 3175 w 11"/>
                    <a:gd name="T61" fmla="*/ 25400 h 18"/>
                    <a:gd name="T62" fmla="*/ 0 w 11"/>
                    <a:gd name="T63" fmla="*/ 25400 h 18"/>
                    <a:gd name="T64" fmla="*/ 0 w 11"/>
                    <a:gd name="T65" fmla="*/ 22225 h 18"/>
                    <a:gd name="T66" fmla="*/ 0 w 11"/>
                    <a:gd name="T67" fmla="*/ 17463 h 18"/>
                    <a:gd name="T68" fmla="*/ 0 w 11"/>
                    <a:gd name="T69" fmla="*/ 17463 h 18"/>
                    <a:gd name="T70" fmla="*/ 0 w 11"/>
                    <a:gd name="T71" fmla="*/ 17463 h 18"/>
                    <a:gd name="T72" fmla="*/ 0 w 11"/>
                    <a:gd name="T73" fmla="*/ 17463 h 18"/>
                    <a:gd name="T74" fmla="*/ 0 w 11"/>
                    <a:gd name="T75" fmla="*/ 17463 h 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
                    <a:gd name="T115" fmla="*/ 0 h 18"/>
                    <a:gd name="T116" fmla="*/ 11 w 11"/>
                    <a:gd name="T117" fmla="*/ 18 h 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 h="18">
                      <a:moveTo>
                        <a:pt x="0" y="11"/>
                      </a:moveTo>
                      <a:lnTo>
                        <a:pt x="0" y="11"/>
                      </a:lnTo>
                      <a:lnTo>
                        <a:pt x="0" y="9"/>
                      </a:lnTo>
                      <a:lnTo>
                        <a:pt x="0" y="7"/>
                      </a:lnTo>
                      <a:lnTo>
                        <a:pt x="2" y="4"/>
                      </a:lnTo>
                      <a:lnTo>
                        <a:pt x="0" y="2"/>
                      </a:lnTo>
                      <a:lnTo>
                        <a:pt x="2" y="2"/>
                      </a:lnTo>
                      <a:lnTo>
                        <a:pt x="2" y="0"/>
                      </a:lnTo>
                      <a:lnTo>
                        <a:pt x="4" y="0"/>
                      </a:lnTo>
                      <a:lnTo>
                        <a:pt x="7" y="2"/>
                      </a:lnTo>
                      <a:lnTo>
                        <a:pt x="7" y="4"/>
                      </a:lnTo>
                      <a:lnTo>
                        <a:pt x="9" y="7"/>
                      </a:lnTo>
                      <a:lnTo>
                        <a:pt x="11" y="7"/>
                      </a:lnTo>
                      <a:lnTo>
                        <a:pt x="9" y="11"/>
                      </a:lnTo>
                      <a:lnTo>
                        <a:pt x="7" y="11"/>
                      </a:lnTo>
                      <a:lnTo>
                        <a:pt x="7" y="14"/>
                      </a:lnTo>
                      <a:lnTo>
                        <a:pt x="7" y="16"/>
                      </a:lnTo>
                      <a:lnTo>
                        <a:pt x="9" y="18"/>
                      </a:lnTo>
                      <a:lnTo>
                        <a:pt x="7" y="18"/>
                      </a:lnTo>
                      <a:lnTo>
                        <a:pt x="2" y="18"/>
                      </a:lnTo>
                      <a:lnTo>
                        <a:pt x="2" y="16"/>
                      </a:lnTo>
                      <a:lnTo>
                        <a:pt x="0" y="16"/>
                      </a:lnTo>
                      <a:lnTo>
                        <a:pt x="0" y="14"/>
                      </a:lnTo>
                      <a:lnTo>
                        <a:pt x="0" y="11"/>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8" name="Lithuania">
                  <a:extLst>
                    <a:ext uri="{FF2B5EF4-FFF2-40B4-BE49-F238E27FC236}">
                      <a16:creationId xmlns:a16="http://schemas.microsoft.com/office/drawing/2014/main" id="{6B5A4B38-54D6-5318-5C6C-8FFF70115F8E}"/>
                    </a:ext>
                  </a:extLst>
                </p:cNvPr>
                <p:cNvSpPr>
                  <a:spLocks/>
                </p:cNvSpPr>
                <p:nvPr/>
              </p:nvSpPr>
              <p:spPr bwMode="auto">
                <a:xfrm>
                  <a:off x="3335567" y="1975309"/>
                  <a:ext cx="93457" cy="73207"/>
                </a:xfrm>
                <a:custGeom>
                  <a:avLst/>
                  <a:gdLst>
                    <a:gd name="T0" fmla="*/ 3175 w 92"/>
                    <a:gd name="T1" fmla="*/ 55563 h 71"/>
                    <a:gd name="T2" fmla="*/ 11113 w 92"/>
                    <a:gd name="T3" fmla="*/ 66675 h 71"/>
                    <a:gd name="T4" fmla="*/ 22225 w 92"/>
                    <a:gd name="T5" fmla="*/ 74613 h 71"/>
                    <a:gd name="T6" fmla="*/ 28575 w 92"/>
                    <a:gd name="T7" fmla="*/ 74613 h 71"/>
                    <a:gd name="T8" fmla="*/ 44450 w 92"/>
                    <a:gd name="T9" fmla="*/ 77788 h 71"/>
                    <a:gd name="T10" fmla="*/ 52388 w 92"/>
                    <a:gd name="T11" fmla="*/ 100013 h 71"/>
                    <a:gd name="T12" fmla="*/ 66675 w 92"/>
                    <a:gd name="T13" fmla="*/ 100013 h 71"/>
                    <a:gd name="T14" fmla="*/ 77788 w 92"/>
                    <a:gd name="T15" fmla="*/ 104775 h 71"/>
                    <a:gd name="T16" fmla="*/ 85725 w 92"/>
                    <a:gd name="T17" fmla="*/ 104775 h 71"/>
                    <a:gd name="T18" fmla="*/ 88900 w 92"/>
                    <a:gd name="T19" fmla="*/ 107950 h 71"/>
                    <a:gd name="T20" fmla="*/ 88900 w 92"/>
                    <a:gd name="T21" fmla="*/ 107950 h 71"/>
                    <a:gd name="T22" fmla="*/ 88900 w 92"/>
                    <a:gd name="T23" fmla="*/ 112713 h 71"/>
                    <a:gd name="T24" fmla="*/ 107950 w 92"/>
                    <a:gd name="T25" fmla="*/ 107950 h 71"/>
                    <a:gd name="T26" fmla="*/ 115888 w 92"/>
                    <a:gd name="T27" fmla="*/ 107950 h 71"/>
                    <a:gd name="T28" fmla="*/ 119063 w 92"/>
                    <a:gd name="T29" fmla="*/ 104775 h 71"/>
                    <a:gd name="T30" fmla="*/ 119063 w 92"/>
                    <a:gd name="T31" fmla="*/ 100013 h 71"/>
                    <a:gd name="T32" fmla="*/ 130175 w 92"/>
                    <a:gd name="T33" fmla="*/ 96838 h 71"/>
                    <a:gd name="T34" fmla="*/ 130175 w 92"/>
                    <a:gd name="T35" fmla="*/ 82550 h 71"/>
                    <a:gd name="T36" fmla="*/ 130175 w 92"/>
                    <a:gd name="T37" fmla="*/ 74613 h 71"/>
                    <a:gd name="T38" fmla="*/ 134938 w 92"/>
                    <a:gd name="T39" fmla="*/ 71438 h 71"/>
                    <a:gd name="T40" fmla="*/ 141288 w 92"/>
                    <a:gd name="T41" fmla="*/ 58738 h 71"/>
                    <a:gd name="T42" fmla="*/ 141288 w 92"/>
                    <a:gd name="T43" fmla="*/ 55563 h 71"/>
                    <a:gd name="T44" fmla="*/ 146050 w 92"/>
                    <a:gd name="T45" fmla="*/ 47625 h 71"/>
                    <a:gd name="T46" fmla="*/ 141288 w 92"/>
                    <a:gd name="T47" fmla="*/ 44450 h 71"/>
                    <a:gd name="T48" fmla="*/ 134938 w 92"/>
                    <a:gd name="T49" fmla="*/ 41275 h 71"/>
                    <a:gd name="T50" fmla="*/ 127000 w 92"/>
                    <a:gd name="T51" fmla="*/ 36513 h 71"/>
                    <a:gd name="T52" fmla="*/ 119063 w 92"/>
                    <a:gd name="T53" fmla="*/ 33338 h 71"/>
                    <a:gd name="T54" fmla="*/ 107950 w 92"/>
                    <a:gd name="T55" fmla="*/ 30163 h 71"/>
                    <a:gd name="T56" fmla="*/ 100013 w 92"/>
                    <a:gd name="T57" fmla="*/ 22225 h 71"/>
                    <a:gd name="T58" fmla="*/ 96838 w 92"/>
                    <a:gd name="T59" fmla="*/ 19050 h 71"/>
                    <a:gd name="T60" fmla="*/ 85725 w 92"/>
                    <a:gd name="T61" fmla="*/ 19050 h 71"/>
                    <a:gd name="T62" fmla="*/ 69850 w 92"/>
                    <a:gd name="T63" fmla="*/ 14288 h 71"/>
                    <a:gd name="T64" fmla="*/ 63500 w 92"/>
                    <a:gd name="T65" fmla="*/ 11113 h 71"/>
                    <a:gd name="T66" fmla="*/ 47625 w 92"/>
                    <a:gd name="T67" fmla="*/ 6350 h 71"/>
                    <a:gd name="T68" fmla="*/ 33338 w 92"/>
                    <a:gd name="T69" fmla="*/ 3175 h 71"/>
                    <a:gd name="T70" fmla="*/ 25400 w 92"/>
                    <a:gd name="T71" fmla="*/ 0 h 71"/>
                    <a:gd name="T72" fmla="*/ 14288 w 92"/>
                    <a:gd name="T73" fmla="*/ 3175 h 71"/>
                    <a:gd name="T74" fmla="*/ 3175 w 92"/>
                    <a:gd name="T75" fmla="*/ 6350 h 71"/>
                    <a:gd name="T76" fmla="*/ 3175 w 92"/>
                    <a:gd name="T77" fmla="*/ 14288 h 71"/>
                    <a:gd name="T78" fmla="*/ 3175 w 92"/>
                    <a:gd name="T79" fmla="*/ 25400 h 71"/>
                    <a:gd name="T80" fmla="*/ 3175 w 92"/>
                    <a:gd name="T81" fmla="*/ 41275 h 71"/>
                    <a:gd name="T82" fmla="*/ 0 w 92"/>
                    <a:gd name="T83" fmla="*/ 52388 h 71"/>
                    <a:gd name="T84" fmla="*/ 0 w 92"/>
                    <a:gd name="T85" fmla="*/ 52388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
                    <a:gd name="T130" fmla="*/ 0 h 71"/>
                    <a:gd name="T131" fmla="*/ 92 w 92"/>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 h="71">
                      <a:moveTo>
                        <a:pt x="0" y="33"/>
                      </a:moveTo>
                      <a:lnTo>
                        <a:pt x="2" y="35"/>
                      </a:lnTo>
                      <a:lnTo>
                        <a:pt x="4" y="37"/>
                      </a:lnTo>
                      <a:lnTo>
                        <a:pt x="7" y="42"/>
                      </a:lnTo>
                      <a:lnTo>
                        <a:pt x="11" y="45"/>
                      </a:lnTo>
                      <a:lnTo>
                        <a:pt x="14" y="47"/>
                      </a:lnTo>
                      <a:lnTo>
                        <a:pt x="16" y="47"/>
                      </a:lnTo>
                      <a:lnTo>
                        <a:pt x="18" y="47"/>
                      </a:lnTo>
                      <a:lnTo>
                        <a:pt x="23" y="47"/>
                      </a:lnTo>
                      <a:lnTo>
                        <a:pt x="28" y="49"/>
                      </a:lnTo>
                      <a:lnTo>
                        <a:pt x="30" y="49"/>
                      </a:lnTo>
                      <a:lnTo>
                        <a:pt x="33" y="63"/>
                      </a:lnTo>
                      <a:lnTo>
                        <a:pt x="37" y="63"/>
                      </a:lnTo>
                      <a:lnTo>
                        <a:pt x="42" y="63"/>
                      </a:lnTo>
                      <a:lnTo>
                        <a:pt x="47" y="63"/>
                      </a:lnTo>
                      <a:lnTo>
                        <a:pt x="49" y="66"/>
                      </a:lnTo>
                      <a:lnTo>
                        <a:pt x="51" y="66"/>
                      </a:lnTo>
                      <a:lnTo>
                        <a:pt x="54" y="66"/>
                      </a:lnTo>
                      <a:lnTo>
                        <a:pt x="56" y="66"/>
                      </a:lnTo>
                      <a:lnTo>
                        <a:pt x="56" y="68"/>
                      </a:lnTo>
                      <a:lnTo>
                        <a:pt x="56" y="71"/>
                      </a:lnTo>
                      <a:lnTo>
                        <a:pt x="63" y="68"/>
                      </a:lnTo>
                      <a:lnTo>
                        <a:pt x="68" y="68"/>
                      </a:lnTo>
                      <a:lnTo>
                        <a:pt x="73" y="68"/>
                      </a:lnTo>
                      <a:lnTo>
                        <a:pt x="75" y="68"/>
                      </a:lnTo>
                      <a:lnTo>
                        <a:pt x="75" y="66"/>
                      </a:lnTo>
                      <a:lnTo>
                        <a:pt x="75" y="63"/>
                      </a:lnTo>
                      <a:lnTo>
                        <a:pt x="82" y="61"/>
                      </a:lnTo>
                      <a:lnTo>
                        <a:pt x="82" y="59"/>
                      </a:lnTo>
                      <a:lnTo>
                        <a:pt x="82" y="52"/>
                      </a:lnTo>
                      <a:lnTo>
                        <a:pt x="82" y="49"/>
                      </a:lnTo>
                      <a:lnTo>
                        <a:pt x="82" y="47"/>
                      </a:lnTo>
                      <a:lnTo>
                        <a:pt x="82" y="45"/>
                      </a:lnTo>
                      <a:lnTo>
                        <a:pt x="85" y="45"/>
                      </a:lnTo>
                      <a:lnTo>
                        <a:pt x="85" y="40"/>
                      </a:lnTo>
                      <a:lnTo>
                        <a:pt x="89" y="37"/>
                      </a:lnTo>
                      <a:lnTo>
                        <a:pt x="89" y="35"/>
                      </a:lnTo>
                      <a:lnTo>
                        <a:pt x="92" y="33"/>
                      </a:lnTo>
                      <a:lnTo>
                        <a:pt x="92" y="30"/>
                      </a:lnTo>
                      <a:lnTo>
                        <a:pt x="89" y="30"/>
                      </a:lnTo>
                      <a:lnTo>
                        <a:pt x="89" y="28"/>
                      </a:lnTo>
                      <a:lnTo>
                        <a:pt x="85" y="26"/>
                      </a:lnTo>
                      <a:lnTo>
                        <a:pt x="80" y="23"/>
                      </a:lnTo>
                      <a:lnTo>
                        <a:pt x="77" y="23"/>
                      </a:lnTo>
                      <a:lnTo>
                        <a:pt x="75" y="21"/>
                      </a:lnTo>
                      <a:lnTo>
                        <a:pt x="73" y="19"/>
                      </a:lnTo>
                      <a:lnTo>
                        <a:pt x="68" y="19"/>
                      </a:lnTo>
                      <a:lnTo>
                        <a:pt x="63" y="16"/>
                      </a:lnTo>
                      <a:lnTo>
                        <a:pt x="63" y="14"/>
                      </a:lnTo>
                      <a:lnTo>
                        <a:pt x="63" y="12"/>
                      </a:lnTo>
                      <a:lnTo>
                        <a:pt x="61" y="12"/>
                      </a:lnTo>
                      <a:lnTo>
                        <a:pt x="59" y="12"/>
                      </a:lnTo>
                      <a:lnTo>
                        <a:pt x="54" y="12"/>
                      </a:lnTo>
                      <a:lnTo>
                        <a:pt x="49" y="9"/>
                      </a:lnTo>
                      <a:lnTo>
                        <a:pt x="44" y="9"/>
                      </a:lnTo>
                      <a:lnTo>
                        <a:pt x="42" y="7"/>
                      </a:lnTo>
                      <a:lnTo>
                        <a:pt x="40" y="7"/>
                      </a:lnTo>
                      <a:lnTo>
                        <a:pt x="35" y="7"/>
                      </a:lnTo>
                      <a:lnTo>
                        <a:pt x="30" y="4"/>
                      </a:lnTo>
                      <a:lnTo>
                        <a:pt x="25" y="4"/>
                      </a:lnTo>
                      <a:lnTo>
                        <a:pt x="21" y="2"/>
                      </a:lnTo>
                      <a:lnTo>
                        <a:pt x="18" y="0"/>
                      </a:lnTo>
                      <a:lnTo>
                        <a:pt x="16" y="0"/>
                      </a:lnTo>
                      <a:lnTo>
                        <a:pt x="11" y="2"/>
                      </a:lnTo>
                      <a:lnTo>
                        <a:pt x="9" y="2"/>
                      </a:lnTo>
                      <a:lnTo>
                        <a:pt x="4" y="4"/>
                      </a:lnTo>
                      <a:lnTo>
                        <a:pt x="2" y="4"/>
                      </a:lnTo>
                      <a:lnTo>
                        <a:pt x="2" y="7"/>
                      </a:lnTo>
                      <a:lnTo>
                        <a:pt x="2" y="9"/>
                      </a:lnTo>
                      <a:lnTo>
                        <a:pt x="2" y="14"/>
                      </a:lnTo>
                      <a:lnTo>
                        <a:pt x="2" y="16"/>
                      </a:lnTo>
                      <a:lnTo>
                        <a:pt x="2" y="21"/>
                      </a:lnTo>
                      <a:lnTo>
                        <a:pt x="2" y="26"/>
                      </a:lnTo>
                      <a:lnTo>
                        <a:pt x="2" y="33"/>
                      </a:lnTo>
                      <a:lnTo>
                        <a:pt x="0" y="33"/>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09" name="Latvia">
                  <a:extLst>
                    <a:ext uri="{FF2B5EF4-FFF2-40B4-BE49-F238E27FC236}">
                      <a16:creationId xmlns:a16="http://schemas.microsoft.com/office/drawing/2014/main" id="{7B996F38-70BC-B206-ED89-5AAF7018AF4E}"/>
                    </a:ext>
                  </a:extLst>
                </p:cNvPr>
                <p:cNvSpPr>
                  <a:spLocks/>
                </p:cNvSpPr>
                <p:nvPr/>
              </p:nvSpPr>
              <p:spPr bwMode="auto">
                <a:xfrm>
                  <a:off x="3337612" y="1930972"/>
                  <a:ext cx="122047" cy="73207"/>
                </a:xfrm>
                <a:custGeom>
                  <a:avLst/>
                  <a:gdLst>
                    <a:gd name="T0" fmla="*/ 77788 w 120"/>
                    <a:gd name="T1" fmla="*/ 15875 h 71"/>
                    <a:gd name="T2" fmla="*/ 74613 w 120"/>
                    <a:gd name="T3" fmla="*/ 33338 h 71"/>
                    <a:gd name="T4" fmla="*/ 60325 w 120"/>
                    <a:gd name="T5" fmla="*/ 41275 h 71"/>
                    <a:gd name="T6" fmla="*/ 44450 w 120"/>
                    <a:gd name="T7" fmla="*/ 33338 h 71"/>
                    <a:gd name="T8" fmla="*/ 33338 w 120"/>
                    <a:gd name="T9" fmla="*/ 11113 h 71"/>
                    <a:gd name="T10" fmla="*/ 19050 w 120"/>
                    <a:gd name="T11" fmla="*/ 22225 h 71"/>
                    <a:gd name="T12" fmla="*/ 19050 w 120"/>
                    <a:gd name="T13" fmla="*/ 30163 h 71"/>
                    <a:gd name="T14" fmla="*/ 14288 w 120"/>
                    <a:gd name="T15" fmla="*/ 46038 h 71"/>
                    <a:gd name="T16" fmla="*/ 11113 w 120"/>
                    <a:gd name="T17" fmla="*/ 57150 h 71"/>
                    <a:gd name="T18" fmla="*/ 0 w 120"/>
                    <a:gd name="T19" fmla="*/ 71438 h 71"/>
                    <a:gd name="T20" fmla="*/ 11113 w 120"/>
                    <a:gd name="T21" fmla="*/ 71438 h 71"/>
                    <a:gd name="T22" fmla="*/ 25400 w 120"/>
                    <a:gd name="T23" fmla="*/ 71438 h 71"/>
                    <a:gd name="T24" fmla="*/ 44450 w 120"/>
                    <a:gd name="T25" fmla="*/ 74613 h 71"/>
                    <a:gd name="T26" fmla="*/ 63500 w 120"/>
                    <a:gd name="T27" fmla="*/ 82550 h 71"/>
                    <a:gd name="T28" fmla="*/ 82550 w 120"/>
                    <a:gd name="T29" fmla="*/ 87313 h 71"/>
                    <a:gd name="T30" fmla="*/ 93663 w 120"/>
                    <a:gd name="T31" fmla="*/ 87313 h 71"/>
                    <a:gd name="T32" fmla="*/ 101600 w 120"/>
                    <a:gd name="T33" fmla="*/ 98425 h 71"/>
                    <a:gd name="T34" fmla="*/ 119063 w 120"/>
                    <a:gd name="T35" fmla="*/ 104775 h 71"/>
                    <a:gd name="T36" fmla="*/ 127000 w 120"/>
                    <a:gd name="T37" fmla="*/ 109538 h 71"/>
                    <a:gd name="T38" fmla="*/ 142875 w 120"/>
                    <a:gd name="T39" fmla="*/ 112713 h 71"/>
                    <a:gd name="T40" fmla="*/ 149225 w 120"/>
                    <a:gd name="T41" fmla="*/ 101600 h 71"/>
                    <a:gd name="T42" fmla="*/ 157163 w 120"/>
                    <a:gd name="T43" fmla="*/ 101600 h 71"/>
                    <a:gd name="T44" fmla="*/ 165100 w 120"/>
                    <a:gd name="T45" fmla="*/ 104775 h 71"/>
                    <a:gd name="T46" fmla="*/ 168275 w 120"/>
                    <a:gd name="T47" fmla="*/ 104775 h 71"/>
                    <a:gd name="T48" fmla="*/ 168275 w 120"/>
                    <a:gd name="T49" fmla="*/ 93663 h 71"/>
                    <a:gd name="T50" fmla="*/ 168275 w 120"/>
                    <a:gd name="T51" fmla="*/ 82550 h 71"/>
                    <a:gd name="T52" fmla="*/ 173038 w 120"/>
                    <a:gd name="T53" fmla="*/ 79375 h 71"/>
                    <a:gd name="T54" fmla="*/ 184150 w 120"/>
                    <a:gd name="T55" fmla="*/ 82550 h 71"/>
                    <a:gd name="T56" fmla="*/ 187325 w 120"/>
                    <a:gd name="T57" fmla="*/ 79375 h 71"/>
                    <a:gd name="T58" fmla="*/ 187325 w 120"/>
                    <a:gd name="T59" fmla="*/ 68263 h 71"/>
                    <a:gd name="T60" fmla="*/ 179388 w 120"/>
                    <a:gd name="T61" fmla="*/ 57150 h 71"/>
                    <a:gd name="T62" fmla="*/ 173038 w 120"/>
                    <a:gd name="T63" fmla="*/ 52388 h 71"/>
                    <a:gd name="T64" fmla="*/ 168275 w 120"/>
                    <a:gd name="T65" fmla="*/ 52388 h 71"/>
                    <a:gd name="T66" fmla="*/ 168275 w 120"/>
                    <a:gd name="T67" fmla="*/ 38100 h 71"/>
                    <a:gd name="T68" fmla="*/ 165100 w 120"/>
                    <a:gd name="T69" fmla="*/ 30163 h 71"/>
                    <a:gd name="T70" fmla="*/ 157163 w 120"/>
                    <a:gd name="T71" fmla="*/ 33338 h 71"/>
                    <a:gd name="T72" fmla="*/ 153988 w 120"/>
                    <a:gd name="T73" fmla="*/ 30163 h 71"/>
                    <a:gd name="T74" fmla="*/ 149225 w 120"/>
                    <a:gd name="T75" fmla="*/ 19050 h 71"/>
                    <a:gd name="T76" fmla="*/ 123825 w 120"/>
                    <a:gd name="T77" fmla="*/ 11113 h 71"/>
                    <a:gd name="T78" fmla="*/ 123825 w 120"/>
                    <a:gd name="T79" fmla="*/ 7938 h 71"/>
                    <a:gd name="T80" fmla="*/ 115888 w 120"/>
                    <a:gd name="T81" fmla="*/ 4763 h 71"/>
                    <a:gd name="T82" fmla="*/ 101600 w 120"/>
                    <a:gd name="T83" fmla="*/ 0 h 71"/>
                    <a:gd name="T84" fmla="*/ 96838 w 120"/>
                    <a:gd name="T85" fmla="*/ 0 h 71"/>
                    <a:gd name="T86" fmla="*/ 93663 w 120"/>
                    <a:gd name="T87" fmla="*/ 4763 h 71"/>
                    <a:gd name="T88" fmla="*/ 82550 w 120"/>
                    <a:gd name="T89" fmla="*/ 4763 h 71"/>
                    <a:gd name="T90" fmla="*/ 82550 w 120"/>
                    <a:gd name="T91" fmla="*/ 4763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71"/>
                    <a:gd name="T140" fmla="*/ 120 w 12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71">
                      <a:moveTo>
                        <a:pt x="52" y="3"/>
                      </a:moveTo>
                      <a:lnTo>
                        <a:pt x="52" y="7"/>
                      </a:lnTo>
                      <a:lnTo>
                        <a:pt x="49" y="10"/>
                      </a:lnTo>
                      <a:lnTo>
                        <a:pt x="49" y="14"/>
                      </a:lnTo>
                      <a:lnTo>
                        <a:pt x="49" y="17"/>
                      </a:lnTo>
                      <a:lnTo>
                        <a:pt x="47" y="21"/>
                      </a:lnTo>
                      <a:lnTo>
                        <a:pt x="45" y="26"/>
                      </a:lnTo>
                      <a:lnTo>
                        <a:pt x="42" y="26"/>
                      </a:lnTo>
                      <a:lnTo>
                        <a:pt x="38" y="26"/>
                      </a:lnTo>
                      <a:lnTo>
                        <a:pt x="33" y="26"/>
                      </a:lnTo>
                      <a:lnTo>
                        <a:pt x="31" y="26"/>
                      </a:lnTo>
                      <a:lnTo>
                        <a:pt x="28" y="21"/>
                      </a:lnTo>
                      <a:lnTo>
                        <a:pt x="26" y="17"/>
                      </a:lnTo>
                      <a:lnTo>
                        <a:pt x="23" y="12"/>
                      </a:lnTo>
                      <a:lnTo>
                        <a:pt x="21" y="7"/>
                      </a:lnTo>
                      <a:lnTo>
                        <a:pt x="16" y="10"/>
                      </a:lnTo>
                      <a:lnTo>
                        <a:pt x="12" y="12"/>
                      </a:lnTo>
                      <a:lnTo>
                        <a:pt x="12" y="14"/>
                      </a:lnTo>
                      <a:lnTo>
                        <a:pt x="9" y="17"/>
                      </a:lnTo>
                      <a:lnTo>
                        <a:pt x="12" y="17"/>
                      </a:lnTo>
                      <a:lnTo>
                        <a:pt x="12" y="19"/>
                      </a:lnTo>
                      <a:lnTo>
                        <a:pt x="12" y="24"/>
                      </a:lnTo>
                      <a:lnTo>
                        <a:pt x="12" y="26"/>
                      </a:lnTo>
                      <a:lnTo>
                        <a:pt x="9" y="29"/>
                      </a:lnTo>
                      <a:lnTo>
                        <a:pt x="9" y="31"/>
                      </a:lnTo>
                      <a:lnTo>
                        <a:pt x="7" y="33"/>
                      </a:lnTo>
                      <a:lnTo>
                        <a:pt x="7" y="36"/>
                      </a:lnTo>
                      <a:lnTo>
                        <a:pt x="2" y="38"/>
                      </a:lnTo>
                      <a:lnTo>
                        <a:pt x="2" y="43"/>
                      </a:lnTo>
                      <a:lnTo>
                        <a:pt x="0" y="45"/>
                      </a:lnTo>
                      <a:lnTo>
                        <a:pt x="0" y="47"/>
                      </a:lnTo>
                      <a:lnTo>
                        <a:pt x="2" y="47"/>
                      </a:lnTo>
                      <a:lnTo>
                        <a:pt x="7" y="45"/>
                      </a:lnTo>
                      <a:lnTo>
                        <a:pt x="9" y="45"/>
                      </a:lnTo>
                      <a:lnTo>
                        <a:pt x="14" y="43"/>
                      </a:lnTo>
                      <a:lnTo>
                        <a:pt x="16" y="45"/>
                      </a:lnTo>
                      <a:lnTo>
                        <a:pt x="19" y="45"/>
                      </a:lnTo>
                      <a:lnTo>
                        <a:pt x="23" y="47"/>
                      </a:lnTo>
                      <a:lnTo>
                        <a:pt x="28" y="47"/>
                      </a:lnTo>
                      <a:lnTo>
                        <a:pt x="33" y="50"/>
                      </a:lnTo>
                      <a:lnTo>
                        <a:pt x="38" y="50"/>
                      </a:lnTo>
                      <a:lnTo>
                        <a:pt x="40" y="52"/>
                      </a:lnTo>
                      <a:lnTo>
                        <a:pt x="42" y="52"/>
                      </a:lnTo>
                      <a:lnTo>
                        <a:pt x="47" y="52"/>
                      </a:lnTo>
                      <a:lnTo>
                        <a:pt x="52" y="55"/>
                      </a:lnTo>
                      <a:lnTo>
                        <a:pt x="57" y="55"/>
                      </a:lnTo>
                      <a:lnTo>
                        <a:pt x="59" y="55"/>
                      </a:lnTo>
                      <a:lnTo>
                        <a:pt x="61" y="57"/>
                      </a:lnTo>
                      <a:lnTo>
                        <a:pt x="61" y="59"/>
                      </a:lnTo>
                      <a:lnTo>
                        <a:pt x="64" y="62"/>
                      </a:lnTo>
                      <a:lnTo>
                        <a:pt x="68" y="62"/>
                      </a:lnTo>
                      <a:lnTo>
                        <a:pt x="73" y="64"/>
                      </a:lnTo>
                      <a:lnTo>
                        <a:pt x="75" y="66"/>
                      </a:lnTo>
                      <a:lnTo>
                        <a:pt x="78" y="66"/>
                      </a:lnTo>
                      <a:lnTo>
                        <a:pt x="78" y="69"/>
                      </a:lnTo>
                      <a:lnTo>
                        <a:pt x="80" y="69"/>
                      </a:lnTo>
                      <a:lnTo>
                        <a:pt x="85" y="71"/>
                      </a:lnTo>
                      <a:lnTo>
                        <a:pt x="87" y="71"/>
                      </a:lnTo>
                      <a:lnTo>
                        <a:pt x="90" y="71"/>
                      </a:lnTo>
                      <a:lnTo>
                        <a:pt x="92" y="66"/>
                      </a:lnTo>
                      <a:lnTo>
                        <a:pt x="94" y="66"/>
                      </a:lnTo>
                      <a:lnTo>
                        <a:pt x="94" y="64"/>
                      </a:lnTo>
                      <a:lnTo>
                        <a:pt x="97" y="64"/>
                      </a:lnTo>
                      <a:lnTo>
                        <a:pt x="99" y="64"/>
                      </a:lnTo>
                      <a:lnTo>
                        <a:pt x="101" y="66"/>
                      </a:lnTo>
                      <a:lnTo>
                        <a:pt x="104" y="66"/>
                      </a:lnTo>
                      <a:lnTo>
                        <a:pt x="106" y="66"/>
                      </a:lnTo>
                      <a:lnTo>
                        <a:pt x="106" y="64"/>
                      </a:lnTo>
                      <a:lnTo>
                        <a:pt x="106" y="62"/>
                      </a:lnTo>
                      <a:lnTo>
                        <a:pt x="106" y="59"/>
                      </a:lnTo>
                      <a:lnTo>
                        <a:pt x="106" y="57"/>
                      </a:lnTo>
                      <a:lnTo>
                        <a:pt x="106" y="55"/>
                      </a:lnTo>
                      <a:lnTo>
                        <a:pt x="106" y="52"/>
                      </a:lnTo>
                      <a:lnTo>
                        <a:pt x="109" y="50"/>
                      </a:lnTo>
                      <a:lnTo>
                        <a:pt x="111" y="50"/>
                      </a:lnTo>
                      <a:lnTo>
                        <a:pt x="113" y="52"/>
                      </a:lnTo>
                      <a:lnTo>
                        <a:pt x="116" y="52"/>
                      </a:lnTo>
                      <a:lnTo>
                        <a:pt x="118" y="52"/>
                      </a:lnTo>
                      <a:lnTo>
                        <a:pt x="118" y="50"/>
                      </a:lnTo>
                      <a:lnTo>
                        <a:pt x="120" y="50"/>
                      </a:lnTo>
                      <a:lnTo>
                        <a:pt x="118" y="43"/>
                      </a:lnTo>
                      <a:lnTo>
                        <a:pt x="116" y="40"/>
                      </a:lnTo>
                      <a:lnTo>
                        <a:pt x="113" y="36"/>
                      </a:lnTo>
                      <a:lnTo>
                        <a:pt x="111" y="33"/>
                      </a:lnTo>
                      <a:lnTo>
                        <a:pt x="109" y="33"/>
                      </a:lnTo>
                      <a:lnTo>
                        <a:pt x="106" y="33"/>
                      </a:lnTo>
                      <a:lnTo>
                        <a:pt x="106" y="31"/>
                      </a:lnTo>
                      <a:lnTo>
                        <a:pt x="106" y="29"/>
                      </a:lnTo>
                      <a:lnTo>
                        <a:pt x="106" y="24"/>
                      </a:lnTo>
                      <a:lnTo>
                        <a:pt x="106" y="21"/>
                      </a:lnTo>
                      <a:lnTo>
                        <a:pt x="106" y="19"/>
                      </a:lnTo>
                      <a:lnTo>
                        <a:pt x="104" y="19"/>
                      </a:lnTo>
                      <a:lnTo>
                        <a:pt x="101" y="21"/>
                      </a:lnTo>
                      <a:lnTo>
                        <a:pt x="99" y="21"/>
                      </a:lnTo>
                      <a:lnTo>
                        <a:pt x="99" y="19"/>
                      </a:lnTo>
                      <a:lnTo>
                        <a:pt x="97" y="19"/>
                      </a:lnTo>
                      <a:lnTo>
                        <a:pt x="97" y="14"/>
                      </a:lnTo>
                      <a:lnTo>
                        <a:pt x="94" y="12"/>
                      </a:lnTo>
                      <a:lnTo>
                        <a:pt x="87" y="14"/>
                      </a:lnTo>
                      <a:lnTo>
                        <a:pt x="83" y="7"/>
                      </a:lnTo>
                      <a:lnTo>
                        <a:pt x="78" y="7"/>
                      </a:lnTo>
                      <a:lnTo>
                        <a:pt x="78" y="5"/>
                      </a:lnTo>
                      <a:lnTo>
                        <a:pt x="75" y="3"/>
                      </a:lnTo>
                      <a:lnTo>
                        <a:pt x="73" y="3"/>
                      </a:lnTo>
                      <a:lnTo>
                        <a:pt x="68" y="0"/>
                      </a:lnTo>
                      <a:lnTo>
                        <a:pt x="66" y="0"/>
                      </a:lnTo>
                      <a:lnTo>
                        <a:pt x="64" y="0"/>
                      </a:lnTo>
                      <a:lnTo>
                        <a:pt x="61" y="0"/>
                      </a:lnTo>
                      <a:lnTo>
                        <a:pt x="61" y="3"/>
                      </a:lnTo>
                      <a:lnTo>
                        <a:pt x="59" y="3"/>
                      </a:lnTo>
                      <a:lnTo>
                        <a:pt x="57" y="3"/>
                      </a:lnTo>
                      <a:lnTo>
                        <a:pt x="54" y="3"/>
                      </a:lnTo>
                      <a:lnTo>
                        <a:pt x="52" y="3"/>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210" name="Italy">
                  <a:extLst>
                    <a:ext uri="{FF2B5EF4-FFF2-40B4-BE49-F238E27FC236}">
                      <a16:creationId xmlns:a16="http://schemas.microsoft.com/office/drawing/2014/main" id="{3AB6D3E2-4EE2-819D-AFEA-A85C18E8004F}"/>
                    </a:ext>
                  </a:extLst>
                </p:cNvPr>
                <p:cNvGrpSpPr/>
                <p:nvPr/>
              </p:nvGrpSpPr>
              <p:grpSpPr>
                <a:xfrm>
                  <a:off x="3099774" y="2211432"/>
                  <a:ext cx="189869" cy="236120"/>
                  <a:chOff x="4482803" y="1669797"/>
                  <a:chExt cx="288925" cy="363538"/>
                </a:xfrm>
                <a:solidFill>
                  <a:schemeClr val="bg2"/>
                </a:solidFill>
              </p:grpSpPr>
              <p:sp>
                <p:nvSpPr>
                  <p:cNvPr id="257" name="Freeform 2008">
                    <a:extLst>
                      <a:ext uri="{FF2B5EF4-FFF2-40B4-BE49-F238E27FC236}">
                        <a16:creationId xmlns:a16="http://schemas.microsoft.com/office/drawing/2014/main" id="{54041DDC-C728-FBDE-DF7A-879F8D7C8478}"/>
                      </a:ext>
                    </a:extLst>
                  </p:cNvPr>
                  <p:cNvSpPr>
                    <a:spLocks/>
                  </p:cNvSpPr>
                  <p:nvPr/>
                </p:nvSpPr>
                <p:spPr bwMode="auto">
                  <a:xfrm>
                    <a:off x="4524078" y="1879347"/>
                    <a:ext cx="44450" cy="79375"/>
                  </a:xfrm>
                  <a:custGeom>
                    <a:avLst/>
                    <a:gdLst>
                      <a:gd name="T0" fmla="*/ 19050 w 28"/>
                      <a:gd name="T1" fmla="*/ 0 h 50"/>
                      <a:gd name="T2" fmla="*/ 14288 w 28"/>
                      <a:gd name="T3" fmla="*/ 3175 h 50"/>
                      <a:gd name="T4" fmla="*/ 11113 w 28"/>
                      <a:gd name="T5" fmla="*/ 7938 h 50"/>
                      <a:gd name="T6" fmla="*/ 6350 w 28"/>
                      <a:gd name="T7" fmla="*/ 11113 h 50"/>
                      <a:gd name="T8" fmla="*/ 0 w 28"/>
                      <a:gd name="T9" fmla="*/ 11113 h 50"/>
                      <a:gd name="T10" fmla="*/ 3175 w 28"/>
                      <a:gd name="T11" fmla="*/ 26988 h 50"/>
                      <a:gd name="T12" fmla="*/ 3175 w 28"/>
                      <a:gd name="T13" fmla="*/ 41275 h 50"/>
                      <a:gd name="T14" fmla="*/ 3175 w 28"/>
                      <a:gd name="T15" fmla="*/ 49213 h 50"/>
                      <a:gd name="T16" fmla="*/ 3175 w 28"/>
                      <a:gd name="T17" fmla="*/ 57150 h 50"/>
                      <a:gd name="T18" fmla="*/ 6350 w 28"/>
                      <a:gd name="T19" fmla="*/ 63500 h 50"/>
                      <a:gd name="T20" fmla="*/ 6350 w 28"/>
                      <a:gd name="T21" fmla="*/ 71438 h 50"/>
                      <a:gd name="T22" fmla="*/ 11113 w 28"/>
                      <a:gd name="T23" fmla="*/ 74613 h 50"/>
                      <a:gd name="T24" fmla="*/ 14288 w 28"/>
                      <a:gd name="T25" fmla="*/ 79375 h 50"/>
                      <a:gd name="T26" fmla="*/ 19050 w 28"/>
                      <a:gd name="T27" fmla="*/ 79375 h 50"/>
                      <a:gd name="T28" fmla="*/ 22225 w 28"/>
                      <a:gd name="T29" fmla="*/ 79375 h 50"/>
                      <a:gd name="T30" fmla="*/ 25400 w 28"/>
                      <a:gd name="T31" fmla="*/ 79375 h 50"/>
                      <a:gd name="T32" fmla="*/ 25400 w 28"/>
                      <a:gd name="T33" fmla="*/ 74613 h 50"/>
                      <a:gd name="T34" fmla="*/ 25400 w 28"/>
                      <a:gd name="T35" fmla="*/ 74613 h 50"/>
                      <a:gd name="T36" fmla="*/ 22225 w 28"/>
                      <a:gd name="T37" fmla="*/ 74613 h 50"/>
                      <a:gd name="T38" fmla="*/ 36513 w 28"/>
                      <a:gd name="T39" fmla="*/ 71438 h 50"/>
                      <a:gd name="T40" fmla="*/ 36513 w 28"/>
                      <a:gd name="T41" fmla="*/ 60325 h 50"/>
                      <a:gd name="T42" fmla="*/ 36513 w 28"/>
                      <a:gd name="T43" fmla="*/ 52388 h 50"/>
                      <a:gd name="T44" fmla="*/ 36513 w 28"/>
                      <a:gd name="T45" fmla="*/ 49213 h 50"/>
                      <a:gd name="T46" fmla="*/ 41275 w 28"/>
                      <a:gd name="T47" fmla="*/ 41275 h 50"/>
                      <a:gd name="T48" fmla="*/ 41275 w 28"/>
                      <a:gd name="T49" fmla="*/ 38100 h 50"/>
                      <a:gd name="T50" fmla="*/ 41275 w 28"/>
                      <a:gd name="T51" fmla="*/ 33338 h 50"/>
                      <a:gd name="T52" fmla="*/ 41275 w 28"/>
                      <a:gd name="T53" fmla="*/ 22225 h 50"/>
                      <a:gd name="T54" fmla="*/ 44450 w 28"/>
                      <a:gd name="T55" fmla="*/ 19050 h 50"/>
                      <a:gd name="T56" fmla="*/ 41275 w 28"/>
                      <a:gd name="T57" fmla="*/ 19050 h 50"/>
                      <a:gd name="T58" fmla="*/ 36513 w 28"/>
                      <a:gd name="T59" fmla="*/ 11113 h 50"/>
                      <a:gd name="T60" fmla="*/ 33338 w 28"/>
                      <a:gd name="T61" fmla="*/ 3175 h 50"/>
                      <a:gd name="T62" fmla="*/ 30163 w 28"/>
                      <a:gd name="T63" fmla="*/ 0 h 50"/>
                      <a:gd name="T64" fmla="*/ 25400 w 28"/>
                      <a:gd name="T65" fmla="*/ 3175 h 50"/>
                      <a:gd name="T66" fmla="*/ 19050 w 28"/>
                      <a:gd name="T67" fmla="*/ 0 h 50"/>
                      <a:gd name="T68" fmla="*/ 19050 w 28"/>
                      <a:gd name="T69" fmla="*/ 0 h 50"/>
                      <a:gd name="T70" fmla="*/ 19050 w 28"/>
                      <a:gd name="T71" fmla="*/ 0 h 50"/>
                      <a:gd name="T72" fmla="*/ 19050 w 28"/>
                      <a:gd name="T73" fmla="*/ 0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50"/>
                      <a:gd name="T113" fmla="*/ 28 w 28"/>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50">
                        <a:moveTo>
                          <a:pt x="12" y="0"/>
                        </a:moveTo>
                        <a:lnTo>
                          <a:pt x="9" y="2"/>
                        </a:lnTo>
                        <a:lnTo>
                          <a:pt x="7" y="5"/>
                        </a:lnTo>
                        <a:lnTo>
                          <a:pt x="4" y="7"/>
                        </a:lnTo>
                        <a:lnTo>
                          <a:pt x="0" y="7"/>
                        </a:lnTo>
                        <a:lnTo>
                          <a:pt x="2" y="17"/>
                        </a:lnTo>
                        <a:lnTo>
                          <a:pt x="2" y="26"/>
                        </a:lnTo>
                        <a:lnTo>
                          <a:pt x="2" y="31"/>
                        </a:lnTo>
                        <a:lnTo>
                          <a:pt x="2" y="36"/>
                        </a:lnTo>
                        <a:lnTo>
                          <a:pt x="4" y="40"/>
                        </a:lnTo>
                        <a:lnTo>
                          <a:pt x="4" y="45"/>
                        </a:lnTo>
                        <a:lnTo>
                          <a:pt x="7" y="47"/>
                        </a:lnTo>
                        <a:lnTo>
                          <a:pt x="9" y="50"/>
                        </a:lnTo>
                        <a:lnTo>
                          <a:pt x="12" y="50"/>
                        </a:lnTo>
                        <a:lnTo>
                          <a:pt x="14" y="50"/>
                        </a:lnTo>
                        <a:lnTo>
                          <a:pt x="16" y="50"/>
                        </a:lnTo>
                        <a:lnTo>
                          <a:pt x="16" y="47"/>
                        </a:lnTo>
                        <a:lnTo>
                          <a:pt x="14" y="47"/>
                        </a:lnTo>
                        <a:lnTo>
                          <a:pt x="23" y="45"/>
                        </a:lnTo>
                        <a:lnTo>
                          <a:pt x="23" y="38"/>
                        </a:lnTo>
                        <a:lnTo>
                          <a:pt x="23" y="33"/>
                        </a:lnTo>
                        <a:lnTo>
                          <a:pt x="23" y="31"/>
                        </a:lnTo>
                        <a:lnTo>
                          <a:pt x="26" y="26"/>
                        </a:lnTo>
                        <a:lnTo>
                          <a:pt x="26" y="24"/>
                        </a:lnTo>
                        <a:lnTo>
                          <a:pt x="26" y="21"/>
                        </a:lnTo>
                        <a:lnTo>
                          <a:pt x="26" y="14"/>
                        </a:lnTo>
                        <a:lnTo>
                          <a:pt x="28" y="12"/>
                        </a:lnTo>
                        <a:lnTo>
                          <a:pt x="26" y="12"/>
                        </a:lnTo>
                        <a:lnTo>
                          <a:pt x="23" y="7"/>
                        </a:lnTo>
                        <a:lnTo>
                          <a:pt x="21" y="2"/>
                        </a:lnTo>
                        <a:lnTo>
                          <a:pt x="19" y="0"/>
                        </a:lnTo>
                        <a:lnTo>
                          <a:pt x="16" y="2"/>
                        </a:lnTo>
                        <a:lnTo>
                          <a:pt x="1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8" name="Freeform 2009">
                    <a:extLst>
                      <a:ext uri="{FF2B5EF4-FFF2-40B4-BE49-F238E27FC236}">
                        <a16:creationId xmlns:a16="http://schemas.microsoft.com/office/drawing/2014/main" id="{F41431B4-277C-4BE4-4095-D375D2517E21}"/>
                      </a:ext>
                    </a:extLst>
                  </p:cNvPr>
                  <p:cNvSpPr>
                    <a:spLocks/>
                  </p:cNvSpPr>
                  <p:nvPr/>
                </p:nvSpPr>
                <p:spPr bwMode="auto">
                  <a:xfrm>
                    <a:off x="4482803" y="1669797"/>
                    <a:ext cx="288925" cy="363538"/>
                  </a:xfrm>
                  <a:custGeom>
                    <a:avLst/>
                    <a:gdLst>
                      <a:gd name="T0" fmla="*/ 33338 w 182"/>
                      <a:gd name="T1" fmla="*/ 115888 h 229"/>
                      <a:gd name="T2" fmla="*/ 41275 w 182"/>
                      <a:gd name="T3" fmla="*/ 96838 h 229"/>
                      <a:gd name="T4" fmla="*/ 74613 w 182"/>
                      <a:gd name="T5" fmla="*/ 101600 h 229"/>
                      <a:gd name="T6" fmla="*/ 93663 w 182"/>
                      <a:gd name="T7" fmla="*/ 134938 h 229"/>
                      <a:gd name="T8" fmla="*/ 123825 w 182"/>
                      <a:gd name="T9" fmla="*/ 184150 h 229"/>
                      <a:gd name="T10" fmla="*/ 157163 w 182"/>
                      <a:gd name="T11" fmla="*/ 209550 h 229"/>
                      <a:gd name="T12" fmla="*/ 187325 w 182"/>
                      <a:gd name="T13" fmla="*/ 220663 h 229"/>
                      <a:gd name="T14" fmla="*/ 201613 w 182"/>
                      <a:gd name="T15" fmla="*/ 236538 h 229"/>
                      <a:gd name="T16" fmla="*/ 209550 w 182"/>
                      <a:gd name="T17" fmla="*/ 250825 h 229"/>
                      <a:gd name="T18" fmla="*/ 223838 w 182"/>
                      <a:gd name="T19" fmla="*/ 258763 h 229"/>
                      <a:gd name="T20" fmla="*/ 228600 w 182"/>
                      <a:gd name="T21" fmla="*/ 295275 h 229"/>
                      <a:gd name="T22" fmla="*/ 223838 w 182"/>
                      <a:gd name="T23" fmla="*/ 311150 h 229"/>
                      <a:gd name="T24" fmla="*/ 179388 w 182"/>
                      <a:gd name="T25" fmla="*/ 322263 h 229"/>
                      <a:gd name="T26" fmla="*/ 160338 w 182"/>
                      <a:gd name="T27" fmla="*/ 344488 h 229"/>
                      <a:gd name="T28" fmla="*/ 209550 w 182"/>
                      <a:gd name="T29" fmla="*/ 341313 h 229"/>
                      <a:gd name="T30" fmla="*/ 209550 w 182"/>
                      <a:gd name="T31" fmla="*/ 325438 h 229"/>
                      <a:gd name="T32" fmla="*/ 231775 w 182"/>
                      <a:gd name="T33" fmla="*/ 330200 h 229"/>
                      <a:gd name="T34" fmla="*/ 258763 w 182"/>
                      <a:gd name="T35" fmla="*/ 280988 h 229"/>
                      <a:gd name="T36" fmla="*/ 242888 w 182"/>
                      <a:gd name="T37" fmla="*/ 258763 h 229"/>
                      <a:gd name="T38" fmla="*/ 250825 w 182"/>
                      <a:gd name="T39" fmla="*/ 239713 h 229"/>
                      <a:gd name="T40" fmla="*/ 280988 w 182"/>
                      <a:gd name="T41" fmla="*/ 247650 h 229"/>
                      <a:gd name="T42" fmla="*/ 288925 w 182"/>
                      <a:gd name="T43" fmla="*/ 250825 h 229"/>
                      <a:gd name="T44" fmla="*/ 273050 w 182"/>
                      <a:gd name="T45" fmla="*/ 225425 h 229"/>
                      <a:gd name="T46" fmla="*/ 247650 w 182"/>
                      <a:gd name="T47" fmla="*/ 212725 h 229"/>
                      <a:gd name="T48" fmla="*/ 236538 w 182"/>
                      <a:gd name="T49" fmla="*/ 201613 h 229"/>
                      <a:gd name="T50" fmla="*/ 223838 w 182"/>
                      <a:gd name="T51" fmla="*/ 187325 h 229"/>
                      <a:gd name="T52" fmla="*/ 187325 w 182"/>
                      <a:gd name="T53" fmla="*/ 168275 h 229"/>
                      <a:gd name="T54" fmla="*/ 179388 w 182"/>
                      <a:gd name="T55" fmla="*/ 146050 h 229"/>
                      <a:gd name="T56" fmla="*/ 160338 w 182"/>
                      <a:gd name="T57" fmla="*/ 123825 h 229"/>
                      <a:gd name="T58" fmla="*/ 134938 w 182"/>
                      <a:gd name="T59" fmla="*/ 85725 h 229"/>
                      <a:gd name="T60" fmla="*/ 142875 w 182"/>
                      <a:gd name="T61" fmla="*/ 71438 h 229"/>
                      <a:gd name="T62" fmla="*/ 153988 w 182"/>
                      <a:gd name="T63" fmla="*/ 60325 h 229"/>
                      <a:gd name="T64" fmla="*/ 168275 w 182"/>
                      <a:gd name="T65" fmla="*/ 49213 h 229"/>
                      <a:gd name="T66" fmla="*/ 168275 w 182"/>
                      <a:gd name="T67" fmla="*/ 30163 h 229"/>
                      <a:gd name="T68" fmla="*/ 160338 w 182"/>
                      <a:gd name="T69" fmla="*/ 25400 h 229"/>
                      <a:gd name="T70" fmla="*/ 168275 w 182"/>
                      <a:gd name="T71" fmla="*/ 11113 h 229"/>
                      <a:gd name="T72" fmla="*/ 142875 w 182"/>
                      <a:gd name="T73" fmla="*/ 14288 h 229"/>
                      <a:gd name="T74" fmla="*/ 134938 w 182"/>
                      <a:gd name="T75" fmla="*/ 11113 h 229"/>
                      <a:gd name="T76" fmla="*/ 119063 w 182"/>
                      <a:gd name="T77" fmla="*/ 7938 h 229"/>
                      <a:gd name="T78" fmla="*/ 107950 w 182"/>
                      <a:gd name="T79" fmla="*/ 3175 h 229"/>
                      <a:gd name="T80" fmla="*/ 104775 w 182"/>
                      <a:gd name="T81" fmla="*/ 7938 h 229"/>
                      <a:gd name="T82" fmla="*/ 93663 w 182"/>
                      <a:gd name="T83" fmla="*/ 11113 h 229"/>
                      <a:gd name="T84" fmla="*/ 96838 w 182"/>
                      <a:gd name="T85" fmla="*/ 14288 h 229"/>
                      <a:gd name="T86" fmla="*/ 85725 w 182"/>
                      <a:gd name="T87" fmla="*/ 19050 h 229"/>
                      <a:gd name="T88" fmla="*/ 77788 w 182"/>
                      <a:gd name="T89" fmla="*/ 22225 h 229"/>
                      <a:gd name="T90" fmla="*/ 71438 w 182"/>
                      <a:gd name="T91" fmla="*/ 30163 h 229"/>
                      <a:gd name="T92" fmla="*/ 66675 w 182"/>
                      <a:gd name="T93" fmla="*/ 41275 h 229"/>
                      <a:gd name="T94" fmla="*/ 60325 w 182"/>
                      <a:gd name="T95" fmla="*/ 44450 h 229"/>
                      <a:gd name="T96" fmla="*/ 41275 w 182"/>
                      <a:gd name="T97" fmla="*/ 33338 h 229"/>
                      <a:gd name="T98" fmla="*/ 36513 w 182"/>
                      <a:gd name="T99" fmla="*/ 41275 h 229"/>
                      <a:gd name="T100" fmla="*/ 22225 w 182"/>
                      <a:gd name="T101" fmla="*/ 49213 h 229"/>
                      <a:gd name="T102" fmla="*/ 11113 w 182"/>
                      <a:gd name="T103" fmla="*/ 66675 h 229"/>
                      <a:gd name="T104" fmla="*/ 3175 w 182"/>
                      <a:gd name="T105" fmla="*/ 71438 h 229"/>
                      <a:gd name="T106" fmla="*/ 3175 w 182"/>
                      <a:gd name="T107" fmla="*/ 82550 h 229"/>
                      <a:gd name="T108" fmla="*/ 6350 w 182"/>
                      <a:gd name="T109" fmla="*/ 85725 h 229"/>
                      <a:gd name="T110" fmla="*/ 6350 w 182"/>
                      <a:gd name="T111" fmla="*/ 104775 h 229"/>
                      <a:gd name="T112" fmla="*/ 19050 w 182"/>
                      <a:gd name="T113" fmla="*/ 104775 h 229"/>
                      <a:gd name="T114" fmla="*/ 11113 w 182"/>
                      <a:gd name="T115" fmla="*/ 115888 h 229"/>
                      <a:gd name="T116" fmla="*/ 14288 w 182"/>
                      <a:gd name="T117" fmla="*/ 119063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2"/>
                      <a:gd name="T178" fmla="*/ 0 h 229"/>
                      <a:gd name="T179" fmla="*/ 182 w 182"/>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2" h="229">
                        <a:moveTo>
                          <a:pt x="9" y="75"/>
                        </a:moveTo>
                        <a:lnTo>
                          <a:pt x="14" y="75"/>
                        </a:lnTo>
                        <a:lnTo>
                          <a:pt x="16" y="75"/>
                        </a:lnTo>
                        <a:lnTo>
                          <a:pt x="19" y="75"/>
                        </a:lnTo>
                        <a:lnTo>
                          <a:pt x="21" y="73"/>
                        </a:lnTo>
                        <a:lnTo>
                          <a:pt x="23" y="71"/>
                        </a:lnTo>
                        <a:lnTo>
                          <a:pt x="23" y="68"/>
                        </a:lnTo>
                        <a:lnTo>
                          <a:pt x="26" y="66"/>
                        </a:lnTo>
                        <a:lnTo>
                          <a:pt x="26" y="64"/>
                        </a:lnTo>
                        <a:lnTo>
                          <a:pt x="26" y="61"/>
                        </a:lnTo>
                        <a:lnTo>
                          <a:pt x="28" y="61"/>
                        </a:lnTo>
                        <a:lnTo>
                          <a:pt x="28" y="59"/>
                        </a:lnTo>
                        <a:lnTo>
                          <a:pt x="33" y="59"/>
                        </a:lnTo>
                        <a:lnTo>
                          <a:pt x="38" y="59"/>
                        </a:lnTo>
                        <a:lnTo>
                          <a:pt x="42" y="61"/>
                        </a:lnTo>
                        <a:lnTo>
                          <a:pt x="47" y="64"/>
                        </a:lnTo>
                        <a:lnTo>
                          <a:pt x="49" y="68"/>
                        </a:lnTo>
                        <a:lnTo>
                          <a:pt x="52" y="71"/>
                        </a:lnTo>
                        <a:lnTo>
                          <a:pt x="54" y="75"/>
                        </a:lnTo>
                        <a:lnTo>
                          <a:pt x="56" y="78"/>
                        </a:lnTo>
                        <a:lnTo>
                          <a:pt x="59" y="82"/>
                        </a:lnTo>
                        <a:lnTo>
                          <a:pt x="59" y="85"/>
                        </a:lnTo>
                        <a:lnTo>
                          <a:pt x="64" y="94"/>
                        </a:lnTo>
                        <a:lnTo>
                          <a:pt x="66" y="101"/>
                        </a:lnTo>
                        <a:lnTo>
                          <a:pt x="68" y="104"/>
                        </a:lnTo>
                        <a:lnTo>
                          <a:pt x="71" y="108"/>
                        </a:lnTo>
                        <a:lnTo>
                          <a:pt x="73" y="111"/>
                        </a:lnTo>
                        <a:lnTo>
                          <a:pt x="78" y="116"/>
                        </a:lnTo>
                        <a:lnTo>
                          <a:pt x="82" y="116"/>
                        </a:lnTo>
                        <a:lnTo>
                          <a:pt x="85" y="118"/>
                        </a:lnTo>
                        <a:lnTo>
                          <a:pt x="90" y="125"/>
                        </a:lnTo>
                        <a:lnTo>
                          <a:pt x="94" y="127"/>
                        </a:lnTo>
                        <a:lnTo>
                          <a:pt x="97" y="130"/>
                        </a:lnTo>
                        <a:lnTo>
                          <a:pt x="99" y="132"/>
                        </a:lnTo>
                        <a:lnTo>
                          <a:pt x="101" y="134"/>
                        </a:lnTo>
                        <a:lnTo>
                          <a:pt x="106" y="137"/>
                        </a:lnTo>
                        <a:lnTo>
                          <a:pt x="111" y="137"/>
                        </a:lnTo>
                        <a:lnTo>
                          <a:pt x="113" y="139"/>
                        </a:lnTo>
                        <a:lnTo>
                          <a:pt x="115" y="139"/>
                        </a:lnTo>
                        <a:lnTo>
                          <a:pt x="118" y="139"/>
                        </a:lnTo>
                        <a:lnTo>
                          <a:pt x="120" y="142"/>
                        </a:lnTo>
                        <a:lnTo>
                          <a:pt x="120" y="146"/>
                        </a:lnTo>
                        <a:lnTo>
                          <a:pt x="123" y="146"/>
                        </a:lnTo>
                        <a:lnTo>
                          <a:pt x="125" y="146"/>
                        </a:lnTo>
                        <a:lnTo>
                          <a:pt x="127" y="149"/>
                        </a:lnTo>
                        <a:lnTo>
                          <a:pt x="127" y="153"/>
                        </a:lnTo>
                        <a:lnTo>
                          <a:pt x="127" y="156"/>
                        </a:lnTo>
                        <a:lnTo>
                          <a:pt x="130" y="158"/>
                        </a:lnTo>
                        <a:lnTo>
                          <a:pt x="132" y="158"/>
                        </a:lnTo>
                        <a:lnTo>
                          <a:pt x="134" y="158"/>
                        </a:lnTo>
                        <a:lnTo>
                          <a:pt x="137" y="160"/>
                        </a:lnTo>
                        <a:lnTo>
                          <a:pt x="139" y="160"/>
                        </a:lnTo>
                        <a:lnTo>
                          <a:pt x="141" y="163"/>
                        </a:lnTo>
                        <a:lnTo>
                          <a:pt x="144" y="165"/>
                        </a:lnTo>
                        <a:lnTo>
                          <a:pt x="144" y="170"/>
                        </a:lnTo>
                        <a:lnTo>
                          <a:pt x="144" y="175"/>
                        </a:lnTo>
                        <a:lnTo>
                          <a:pt x="146" y="179"/>
                        </a:lnTo>
                        <a:lnTo>
                          <a:pt x="146" y="184"/>
                        </a:lnTo>
                        <a:lnTo>
                          <a:pt x="144" y="186"/>
                        </a:lnTo>
                        <a:lnTo>
                          <a:pt x="144" y="189"/>
                        </a:lnTo>
                        <a:lnTo>
                          <a:pt x="141" y="189"/>
                        </a:lnTo>
                        <a:lnTo>
                          <a:pt x="141" y="191"/>
                        </a:lnTo>
                        <a:lnTo>
                          <a:pt x="141" y="196"/>
                        </a:lnTo>
                        <a:lnTo>
                          <a:pt x="141" y="198"/>
                        </a:lnTo>
                        <a:lnTo>
                          <a:pt x="139" y="203"/>
                        </a:lnTo>
                        <a:lnTo>
                          <a:pt x="134" y="203"/>
                        </a:lnTo>
                        <a:lnTo>
                          <a:pt x="127" y="203"/>
                        </a:lnTo>
                        <a:lnTo>
                          <a:pt x="120" y="203"/>
                        </a:lnTo>
                        <a:lnTo>
                          <a:pt x="113" y="203"/>
                        </a:lnTo>
                        <a:lnTo>
                          <a:pt x="101" y="203"/>
                        </a:lnTo>
                        <a:lnTo>
                          <a:pt x="92" y="203"/>
                        </a:lnTo>
                        <a:lnTo>
                          <a:pt x="92" y="205"/>
                        </a:lnTo>
                        <a:lnTo>
                          <a:pt x="94" y="210"/>
                        </a:lnTo>
                        <a:lnTo>
                          <a:pt x="99" y="212"/>
                        </a:lnTo>
                        <a:lnTo>
                          <a:pt x="101" y="217"/>
                        </a:lnTo>
                        <a:lnTo>
                          <a:pt x="106" y="217"/>
                        </a:lnTo>
                        <a:lnTo>
                          <a:pt x="111" y="222"/>
                        </a:lnTo>
                        <a:lnTo>
                          <a:pt x="120" y="224"/>
                        </a:lnTo>
                        <a:lnTo>
                          <a:pt x="130" y="229"/>
                        </a:lnTo>
                        <a:lnTo>
                          <a:pt x="132" y="224"/>
                        </a:lnTo>
                        <a:lnTo>
                          <a:pt x="132" y="215"/>
                        </a:lnTo>
                        <a:lnTo>
                          <a:pt x="134" y="212"/>
                        </a:lnTo>
                        <a:lnTo>
                          <a:pt x="134" y="210"/>
                        </a:lnTo>
                        <a:lnTo>
                          <a:pt x="132" y="210"/>
                        </a:lnTo>
                        <a:lnTo>
                          <a:pt x="132" y="205"/>
                        </a:lnTo>
                        <a:lnTo>
                          <a:pt x="134" y="205"/>
                        </a:lnTo>
                        <a:lnTo>
                          <a:pt x="137" y="205"/>
                        </a:lnTo>
                        <a:lnTo>
                          <a:pt x="139" y="205"/>
                        </a:lnTo>
                        <a:lnTo>
                          <a:pt x="144" y="208"/>
                        </a:lnTo>
                        <a:lnTo>
                          <a:pt x="146" y="208"/>
                        </a:lnTo>
                        <a:lnTo>
                          <a:pt x="151" y="201"/>
                        </a:lnTo>
                        <a:lnTo>
                          <a:pt x="156" y="191"/>
                        </a:lnTo>
                        <a:lnTo>
                          <a:pt x="160" y="186"/>
                        </a:lnTo>
                        <a:lnTo>
                          <a:pt x="160" y="182"/>
                        </a:lnTo>
                        <a:lnTo>
                          <a:pt x="163" y="179"/>
                        </a:lnTo>
                        <a:lnTo>
                          <a:pt x="163" y="177"/>
                        </a:lnTo>
                        <a:lnTo>
                          <a:pt x="163" y="175"/>
                        </a:lnTo>
                        <a:lnTo>
                          <a:pt x="158" y="170"/>
                        </a:lnTo>
                        <a:lnTo>
                          <a:pt x="156" y="165"/>
                        </a:lnTo>
                        <a:lnTo>
                          <a:pt x="153" y="163"/>
                        </a:lnTo>
                        <a:lnTo>
                          <a:pt x="153" y="160"/>
                        </a:lnTo>
                        <a:lnTo>
                          <a:pt x="156" y="158"/>
                        </a:lnTo>
                        <a:lnTo>
                          <a:pt x="156" y="156"/>
                        </a:lnTo>
                        <a:lnTo>
                          <a:pt x="156" y="153"/>
                        </a:lnTo>
                        <a:lnTo>
                          <a:pt x="158" y="153"/>
                        </a:lnTo>
                        <a:lnTo>
                          <a:pt x="158" y="151"/>
                        </a:lnTo>
                        <a:lnTo>
                          <a:pt x="160" y="151"/>
                        </a:lnTo>
                        <a:lnTo>
                          <a:pt x="163" y="151"/>
                        </a:lnTo>
                        <a:lnTo>
                          <a:pt x="170" y="153"/>
                        </a:lnTo>
                        <a:lnTo>
                          <a:pt x="177" y="156"/>
                        </a:lnTo>
                        <a:lnTo>
                          <a:pt x="177" y="160"/>
                        </a:lnTo>
                        <a:lnTo>
                          <a:pt x="179" y="163"/>
                        </a:lnTo>
                        <a:lnTo>
                          <a:pt x="179" y="160"/>
                        </a:lnTo>
                        <a:lnTo>
                          <a:pt x="182" y="160"/>
                        </a:lnTo>
                        <a:lnTo>
                          <a:pt x="182" y="158"/>
                        </a:lnTo>
                        <a:lnTo>
                          <a:pt x="182" y="156"/>
                        </a:lnTo>
                        <a:lnTo>
                          <a:pt x="179" y="153"/>
                        </a:lnTo>
                        <a:lnTo>
                          <a:pt x="177" y="149"/>
                        </a:lnTo>
                        <a:lnTo>
                          <a:pt x="175" y="144"/>
                        </a:lnTo>
                        <a:lnTo>
                          <a:pt x="172" y="142"/>
                        </a:lnTo>
                        <a:lnTo>
                          <a:pt x="167" y="139"/>
                        </a:lnTo>
                        <a:lnTo>
                          <a:pt x="165" y="137"/>
                        </a:lnTo>
                        <a:lnTo>
                          <a:pt x="163" y="134"/>
                        </a:lnTo>
                        <a:lnTo>
                          <a:pt x="160" y="134"/>
                        </a:lnTo>
                        <a:lnTo>
                          <a:pt x="158" y="134"/>
                        </a:lnTo>
                        <a:lnTo>
                          <a:pt x="156" y="134"/>
                        </a:lnTo>
                        <a:lnTo>
                          <a:pt x="153" y="132"/>
                        </a:lnTo>
                        <a:lnTo>
                          <a:pt x="151" y="130"/>
                        </a:lnTo>
                        <a:lnTo>
                          <a:pt x="149" y="130"/>
                        </a:lnTo>
                        <a:lnTo>
                          <a:pt x="146" y="127"/>
                        </a:lnTo>
                        <a:lnTo>
                          <a:pt x="149" y="127"/>
                        </a:lnTo>
                        <a:lnTo>
                          <a:pt x="149" y="125"/>
                        </a:lnTo>
                        <a:lnTo>
                          <a:pt x="149" y="123"/>
                        </a:lnTo>
                        <a:lnTo>
                          <a:pt x="149" y="120"/>
                        </a:lnTo>
                        <a:lnTo>
                          <a:pt x="146" y="118"/>
                        </a:lnTo>
                        <a:lnTo>
                          <a:pt x="141" y="118"/>
                        </a:lnTo>
                        <a:lnTo>
                          <a:pt x="137" y="116"/>
                        </a:lnTo>
                        <a:lnTo>
                          <a:pt x="132" y="116"/>
                        </a:lnTo>
                        <a:lnTo>
                          <a:pt x="127" y="113"/>
                        </a:lnTo>
                        <a:lnTo>
                          <a:pt x="125" y="111"/>
                        </a:lnTo>
                        <a:lnTo>
                          <a:pt x="120" y="108"/>
                        </a:lnTo>
                        <a:lnTo>
                          <a:pt x="118" y="106"/>
                        </a:lnTo>
                        <a:lnTo>
                          <a:pt x="115" y="104"/>
                        </a:lnTo>
                        <a:lnTo>
                          <a:pt x="115" y="101"/>
                        </a:lnTo>
                        <a:lnTo>
                          <a:pt x="113" y="99"/>
                        </a:lnTo>
                        <a:lnTo>
                          <a:pt x="113" y="97"/>
                        </a:lnTo>
                        <a:lnTo>
                          <a:pt x="113" y="94"/>
                        </a:lnTo>
                        <a:lnTo>
                          <a:pt x="113" y="92"/>
                        </a:lnTo>
                        <a:lnTo>
                          <a:pt x="113" y="90"/>
                        </a:lnTo>
                        <a:lnTo>
                          <a:pt x="113" y="87"/>
                        </a:lnTo>
                        <a:lnTo>
                          <a:pt x="111" y="85"/>
                        </a:lnTo>
                        <a:lnTo>
                          <a:pt x="108" y="82"/>
                        </a:lnTo>
                        <a:lnTo>
                          <a:pt x="106" y="80"/>
                        </a:lnTo>
                        <a:lnTo>
                          <a:pt x="101" y="78"/>
                        </a:lnTo>
                        <a:lnTo>
                          <a:pt x="99" y="75"/>
                        </a:lnTo>
                        <a:lnTo>
                          <a:pt x="92" y="71"/>
                        </a:lnTo>
                        <a:lnTo>
                          <a:pt x="85" y="66"/>
                        </a:lnTo>
                        <a:lnTo>
                          <a:pt x="85" y="61"/>
                        </a:lnTo>
                        <a:lnTo>
                          <a:pt x="85" y="56"/>
                        </a:lnTo>
                        <a:lnTo>
                          <a:pt x="85" y="54"/>
                        </a:lnTo>
                        <a:lnTo>
                          <a:pt x="87" y="52"/>
                        </a:lnTo>
                        <a:lnTo>
                          <a:pt x="90" y="49"/>
                        </a:lnTo>
                        <a:lnTo>
                          <a:pt x="92" y="47"/>
                        </a:lnTo>
                        <a:lnTo>
                          <a:pt x="90" y="47"/>
                        </a:lnTo>
                        <a:lnTo>
                          <a:pt x="90" y="45"/>
                        </a:lnTo>
                        <a:lnTo>
                          <a:pt x="87" y="45"/>
                        </a:lnTo>
                        <a:lnTo>
                          <a:pt x="87" y="40"/>
                        </a:lnTo>
                        <a:lnTo>
                          <a:pt x="92" y="38"/>
                        </a:lnTo>
                        <a:lnTo>
                          <a:pt x="97" y="38"/>
                        </a:lnTo>
                        <a:lnTo>
                          <a:pt x="104" y="35"/>
                        </a:lnTo>
                        <a:lnTo>
                          <a:pt x="108" y="35"/>
                        </a:lnTo>
                        <a:lnTo>
                          <a:pt x="106" y="35"/>
                        </a:lnTo>
                        <a:lnTo>
                          <a:pt x="106" y="33"/>
                        </a:lnTo>
                        <a:lnTo>
                          <a:pt x="106" y="31"/>
                        </a:lnTo>
                        <a:lnTo>
                          <a:pt x="106" y="28"/>
                        </a:lnTo>
                        <a:lnTo>
                          <a:pt x="106" y="26"/>
                        </a:lnTo>
                        <a:lnTo>
                          <a:pt x="108" y="23"/>
                        </a:lnTo>
                        <a:lnTo>
                          <a:pt x="108" y="21"/>
                        </a:lnTo>
                        <a:lnTo>
                          <a:pt x="106" y="19"/>
                        </a:lnTo>
                        <a:lnTo>
                          <a:pt x="106" y="16"/>
                        </a:lnTo>
                        <a:lnTo>
                          <a:pt x="104" y="16"/>
                        </a:lnTo>
                        <a:lnTo>
                          <a:pt x="101" y="16"/>
                        </a:lnTo>
                        <a:lnTo>
                          <a:pt x="101" y="14"/>
                        </a:lnTo>
                        <a:lnTo>
                          <a:pt x="101" y="12"/>
                        </a:lnTo>
                        <a:lnTo>
                          <a:pt x="104" y="9"/>
                        </a:lnTo>
                        <a:lnTo>
                          <a:pt x="106" y="7"/>
                        </a:lnTo>
                        <a:lnTo>
                          <a:pt x="104" y="7"/>
                        </a:lnTo>
                        <a:lnTo>
                          <a:pt x="101" y="7"/>
                        </a:lnTo>
                        <a:lnTo>
                          <a:pt x="97" y="7"/>
                        </a:lnTo>
                        <a:lnTo>
                          <a:pt x="94" y="7"/>
                        </a:lnTo>
                        <a:lnTo>
                          <a:pt x="92" y="7"/>
                        </a:lnTo>
                        <a:lnTo>
                          <a:pt x="90" y="9"/>
                        </a:lnTo>
                        <a:lnTo>
                          <a:pt x="87" y="9"/>
                        </a:lnTo>
                        <a:lnTo>
                          <a:pt x="85" y="7"/>
                        </a:lnTo>
                        <a:lnTo>
                          <a:pt x="85" y="5"/>
                        </a:lnTo>
                        <a:lnTo>
                          <a:pt x="82" y="5"/>
                        </a:lnTo>
                        <a:lnTo>
                          <a:pt x="80" y="5"/>
                        </a:lnTo>
                        <a:lnTo>
                          <a:pt x="78" y="5"/>
                        </a:lnTo>
                        <a:lnTo>
                          <a:pt x="75" y="5"/>
                        </a:lnTo>
                        <a:lnTo>
                          <a:pt x="73" y="2"/>
                        </a:lnTo>
                        <a:lnTo>
                          <a:pt x="71" y="2"/>
                        </a:lnTo>
                        <a:lnTo>
                          <a:pt x="68" y="0"/>
                        </a:lnTo>
                        <a:lnTo>
                          <a:pt x="68" y="2"/>
                        </a:lnTo>
                        <a:lnTo>
                          <a:pt x="68" y="5"/>
                        </a:lnTo>
                        <a:lnTo>
                          <a:pt x="66" y="5"/>
                        </a:lnTo>
                        <a:lnTo>
                          <a:pt x="61" y="2"/>
                        </a:lnTo>
                        <a:lnTo>
                          <a:pt x="59" y="2"/>
                        </a:lnTo>
                        <a:lnTo>
                          <a:pt x="61" y="2"/>
                        </a:lnTo>
                        <a:lnTo>
                          <a:pt x="61" y="5"/>
                        </a:lnTo>
                        <a:lnTo>
                          <a:pt x="59" y="5"/>
                        </a:lnTo>
                        <a:lnTo>
                          <a:pt x="59" y="7"/>
                        </a:lnTo>
                        <a:lnTo>
                          <a:pt x="56" y="7"/>
                        </a:lnTo>
                        <a:lnTo>
                          <a:pt x="56" y="9"/>
                        </a:lnTo>
                        <a:lnTo>
                          <a:pt x="59" y="9"/>
                        </a:lnTo>
                        <a:lnTo>
                          <a:pt x="61" y="9"/>
                        </a:lnTo>
                        <a:lnTo>
                          <a:pt x="61" y="12"/>
                        </a:lnTo>
                        <a:lnTo>
                          <a:pt x="59" y="12"/>
                        </a:lnTo>
                        <a:lnTo>
                          <a:pt x="59" y="14"/>
                        </a:lnTo>
                        <a:lnTo>
                          <a:pt x="56" y="14"/>
                        </a:lnTo>
                        <a:lnTo>
                          <a:pt x="54" y="12"/>
                        </a:lnTo>
                        <a:lnTo>
                          <a:pt x="52" y="12"/>
                        </a:lnTo>
                        <a:lnTo>
                          <a:pt x="49" y="12"/>
                        </a:lnTo>
                        <a:lnTo>
                          <a:pt x="49" y="14"/>
                        </a:lnTo>
                        <a:lnTo>
                          <a:pt x="47" y="16"/>
                        </a:lnTo>
                        <a:lnTo>
                          <a:pt x="47" y="19"/>
                        </a:lnTo>
                        <a:lnTo>
                          <a:pt x="45" y="19"/>
                        </a:lnTo>
                        <a:lnTo>
                          <a:pt x="42" y="19"/>
                        </a:lnTo>
                        <a:lnTo>
                          <a:pt x="42" y="21"/>
                        </a:lnTo>
                        <a:lnTo>
                          <a:pt x="40" y="21"/>
                        </a:lnTo>
                        <a:lnTo>
                          <a:pt x="42" y="26"/>
                        </a:lnTo>
                        <a:lnTo>
                          <a:pt x="40" y="28"/>
                        </a:lnTo>
                        <a:lnTo>
                          <a:pt x="38" y="28"/>
                        </a:lnTo>
                        <a:lnTo>
                          <a:pt x="35" y="26"/>
                        </a:lnTo>
                        <a:lnTo>
                          <a:pt x="33" y="26"/>
                        </a:lnTo>
                        <a:lnTo>
                          <a:pt x="30" y="26"/>
                        </a:lnTo>
                        <a:lnTo>
                          <a:pt x="28" y="26"/>
                        </a:lnTo>
                        <a:lnTo>
                          <a:pt x="28" y="23"/>
                        </a:lnTo>
                        <a:lnTo>
                          <a:pt x="26" y="21"/>
                        </a:lnTo>
                        <a:lnTo>
                          <a:pt x="26" y="19"/>
                        </a:lnTo>
                        <a:lnTo>
                          <a:pt x="23" y="19"/>
                        </a:lnTo>
                        <a:lnTo>
                          <a:pt x="23" y="21"/>
                        </a:lnTo>
                        <a:lnTo>
                          <a:pt x="23" y="23"/>
                        </a:lnTo>
                        <a:lnTo>
                          <a:pt x="23" y="26"/>
                        </a:lnTo>
                        <a:lnTo>
                          <a:pt x="21" y="28"/>
                        </a:lnTo>
                        <a:lnTo>
                          <a:pt x="19" y="28"/>
                        </a:lnTo>
                        <a:lnTo>
                          <a:pt x="16" y="31"/>
                        </a:lnTo>
                        <a:lnTo>
                          <a:pt x="14" y="31"/>
                        </a:lnTo>
                        <a:lnTo>
                          <a:pt x="12" y="33"/>
                        </a:lnTo>
                        <a:lnTo>
                          <a:pt x="9" y="38"/>
                        </a:lnTo>
                        <a:lnTo>
                          <a:pt x="9" y="40"/>
                        </a:lnTo>
                        <a:lnTo>
                          <a:pt x="7" y="42"/>
                        </a:lnTo>
                        <a:lnTo>
                          <a:pt x="4" y="45"/>
                        </a:lnTo>
                        <a:lnTo>
                          <a:pt x="2" y="45"/>
                        </a:lnTo>
                        <a:lnTo>
                          <a:pt x="0" y="45"/>
                        </a:lnTo>
                        <a:lnTo>
                          <a:pt x="0" y="47"/>
                        </a:lnTo>
                        <a:lnTo>
                          <a:pt x="0" y="49"/>
                        </a:lnTo>
                        <a:lnTo>
                          <a:pt x="0" y="52"/>
                        </a:lnTo>
                        <a:lnTo>
                          <a:pt x="2" y="52"/>
                        </a:lnTo>
                        <a:lnTo>
                          <a:pt x="4" y="52"/>
                        </a:lnTo>
                        <a:lnTo>
                          <a:pt x="4" y="54"/>
                        </a:lnTo>
                        <a:lnTo>
                          <a:pt x="4" y="56"/>
                        </a:lnTo>
                        <a:lnTo>
                          <a:pt x="4" y="59"/>
                        </a:lnTo>
                        <a:lnTo>
                          <a:pt x="2" y="61"/>
                        </a:lnTo>
                        <a:lnTo>
                          <a:pt x="2" y="64"/>
                        </a:lnTo>
                        <a:lnTo>
                          <a:pt x="4" y="64"/>
                        </a:lnTo>
                        <a:lnTo>
                          <a:pt x="4" y="66"/>
                        </a:lnTo>
                        <a:lnTo>
                          <a:pt x="7" y="66"/>
                        </a:lnTo>
                        <a:lnTo>
                          <a:pt x="9" y="64"/>
                        </a:lnTo>
                        <a:lnTo>
                          <a:pt x="12" y="64"/>
                        </a:lnTo>
                        <a:lnTo>
                          <a:pt x="12" y="66"/>
                        </a:lnTo>
                        <a:lnTo>
                          <a:pt x="9" y="68"/>
                        </a:lnTo>
                        <a:lnTo>
                          <a:pt x="7" y="71"/>
                        </a:lnTo>
                        <a:lnTo>
                          <a:pt x="7" y="73"/>
                        </a:lnTo>
                        <a:lnTo>
                          <a:pt x="9" y="73"/>
                        </a:lnTo>
                        <a:lnTo>
                          <a:pt x="9" y="75"/>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211" name="Ireland">
                  <a:extLst>
                    <a:ext uri="{FF2B5EF4-FFF2-40B4-BE49-F238E27FC236}">
                      <a16:creationId xmlns:a16="http://schemas.microsoft.com/office/drawing/2014/main" id="{817D1D44-CE68-60D6-71CF-7E0B2641223F}"/>
                    </a:ext>
                  </a:extLst>
                </p:cNvPr>
                <p:cNvSpPr>
                  <a:spLocks/>
                </p:cNvSpPr>
                <p:nvPr/>
              </p:nvSpPr>
              <p:spPr bwMode="auto">
                <a:xfrm>
                  <a:off x="2823091" y="2002117"/>
                  <a:ext cx="68374" cy="100014"/>
                </a:xfrm>
                <a:custGeom>
                  <a:avLst/>
                  <a:gdLst>
                    <a:gd name="T0" fmla="*/ 85725 w 64"/>
                    <a:gd name="T1" fmla="*/ 6350 h 97"/>
                    <a:gd name="T2" fmla="*/ 85725 w 64"/>
                    <a:gd name="T3" fmla="*/ 3175 h 97"/>
                    <a:gd name="T4" fmla="*/ 77788 w 64"/>
                    <a:gd name="T5" fmla="*/ 0 h 97"/>
                    <a:gd name="T6" fmla="*/ 71438 w 64"/>
                    <a:gd name="T7" fmla="*/ 11113 h 97"/>
                    <a:gd name="T8" fmla="*/ 66675 w 64"/>
                    <a:gd name="T9" fmla="*/ 6350 h 97"/>
                    <a:gd name="T10" fmla="*/ 55563 w 64"/>
                    <a:gd name="T11" fmla="*/ 6350 h 97"/>
                    <a:gd name="T12" fmla="*/ 52388 w 64"/>
                    <a:gd name="T13" fmla="*/ 17463 h 97"/>
                    <a:gd name="T14" fmla="*/ 49213 w 64"/>
                    <a:gd name="T15" fmla="*/ 22225 h 97"/>
                    <a:gd name="T16" fmla="*/ 55563 w 64"/>
                    <a:gd name="T17" fmla="*/ 30163 h 97"/>
                    <a:gd name="T18" fmla="*/ 41275 w 64"/>
                    <a:gd name="T19" fmla="*/ 41275 h 97"/>
                    <a:gd name="T20" fmla="*/ 36513 w 64"/>
                    <a:gd name="T21" fmla="*/ 44450 h 97"/>
                    <a:gd name="T22" fmla="*/ 30163 w 64"/>
                    <a:gd name="T23" fmla="*/ 44450 h 97"/>
                    <a:gd name="T24" fmla="*/ 22225 w 64"/>
                    <a:gd name="T25" fmla="*/ 44450 h 97"/>
                    <a:gd name="T26" fmla="*/ 14288 w 64"/>
                    <a:gd name="T27" fmla="*/ 36513 h 97"/>
                    <a:gd name="T28" fmla="*/ 19050 w 64"/>
                    <a:gd name="T29" fmla="*/ 52388 h 97"/>
                    <a:gd name="T30" fmla="*/ 22225 w 64"/>
                    <a:gd name="T31" fmla="*/ 55563 h 97"/>
                    <a:gd name="T32" fmla="*/ 22225 w 64"/>
                    <a:gd name="T33" fmla="*/ 63500 h 97"/>
                    <a:gd name="T34" fmla="*/ 7938 w 64"/>
                    <a:gd name="T35" fmla="*/ 63500 h 97"/>
                    <a:gd name="T36" fmla="*/ 7938 w 64"/>
                    <a:gd name="T37" fmla="*/ 71438 h 97"/>
                    <a:gd name="T38" fmla="*/ 3175 w 64"/>
                    <a:gd name="T39" fmla="*/ 71438 h 97"/>
                    <a:gd name="T40" fmla="*/ 14288 w 64"/>
                    <a:gd name="T41" fmla="*/ 85725 h 97"/>
                    <a:gd name="T42" fmla="*/ 30163 w 64"/>
                    <a:gd name="T43" fmla="*/ 85725 h 97"/>
                    <a:gd name="T44" fmla="*/ 14288 w 64"/>
                    <a:gd name="T45" fmla="*/ 115888 h 97"/>
                    <a:gd name="T46" fmla="*/ 0 w 64"/>
                    <a:gd name="T47" fmla="*/ 130175 h 97"/>
                    <a:gd name="T48" fmla="*/ 7938 w 64"/>
                    <a:gd name="T49" fmla="*/ 146050 h 97"/>
                    <a:gd name="T50" fmla="*/ 11113 w 64"/>
                    <a:gd name="T51" fmla="*/ 146050 h 97"/>
                    <a:gd name="T52" fmla="*/ 14288 w 64"/>
                    <a:gd name="T53" fmla="*/ 149225 h 97"/>
                    <a:gd name="T54" fmla="*/ 19050 w 64"/>
                    <a:gd name="T55" fmla="*/ 149225 h 97"/>
                    <a:gd name="T56" fmla="*/ 22225 w 64"/>
                    <a:gd name="T57" fmla="*/ 149225 h 97"/>
                    <a:gd name="T58" fmla="*/ 25400 w 64"/>
                    <a:gd name="T59" fmla="*/ 146050 h 97"/>
                    <a:gd name="T60" fmla="*/ 33338 w 64"/>
                    <a:gd name="T61" fmla="*/ 149225 h 97"/>
                    <a:gd name="T62" fmla="*/ 36513 w 64"/>
                    <a:gd name="T63" fmla="*/ 153988 h 97"/>
                    <a:gd name="T64" fmla="*/ 44450 w 64"/>
                    <a:gd name="T65" fmla="*/ 149225 h 97"/>
                    <a:gd name="T66" fmla="*/ 63500 w 64"/>
                    <a:gd name="T67" fmla="*/ 138113 h 97"/>
                    <a:gd name="T68" fmla="*/ 71438 w 64"/>
                    <a:gd name="T69" fmla="*/ 127000 h 97"/>
                    <a:gd name="T70" fmla="*/ 82550 w 64"/>
                    <a:gd name="T71" fmla="*/ 119063 h 97"/>
                    <a:gd name="T72" fmla="*/ 85725 w 64"/>
                    <a:gd name="T73" fmla="*/ 119063 h 97"/>
                    <a:gd name="T74" fmla="*/ 90488 w 64"/>
                    <a:gd name="T75" fmla="*/ 123825 h 97"/>
                    <a:gd name="T76" fmla="*/ 93663 w 64"/>
                    <a:gd name="T77" fmla="*/ 123825 h 97"/>
                    <a:gd name="T78" fmla="*/ 93663 w 64"/>
                    <a:gd name="T79" fmla="*/ 119063 h 97"/>
                    <a:gd name="T80" fmla="*/ 90488 w 64"/>
                    <a:gd name="T81" fmla="*/ 115888 h 97"/>
                    <a:gd name="T82" fmla="*/ 90488 w 64"/>
                    <a:gd name="T83" fmla="*/ 115888 h 97"/>
                    <a:gd name="T84" fmla="*/ 93663 w 64"/>
                    <a:gd name="T85" fmla="*/ 112713 h 97"/>
                    <a:gd name="T86" fmla="*/ 96838 w 64"/>
                    <a:gd name="T87" fmla="*/ 104775 h 97"/>
                    <a:gd name="T88" fmla="*/ 96838 w 64"/>
                    <a:gd name="T89" fmla="*/ 96838 h 97"/>
                    <a:gd name="T90" fmla="*/ 90488 w 64"/>
                    <a:gd name="T91" fmla="*/ 77788 h 97"/>
                    <a:gd name="T92" fmla="*/ 93663 w 64"/>
                    <a:gd name="T93" fmla="*/ 55563 h 97"/>
                    <a:gd name="T94" fmla="*/ 82550 w 64"/>
                    <a:gd name="T95" fmla="*/ 47625 h 97"/>
                    <a:gd name="T96" fmla="*/ 74613 w 64"/>
                    <a:gd name="T97" fmla="*/ 52388 h 97"/>
                    <a:gd name="T98" fmla="*/ 71438 w 64"/>
                    <a:gd name="T99" fmla="*/ 52388 h 97"/>
                    <a:gd name="T100" fmla="*/ 71438 w 64"/>
                    <a:gd name="T101" fmla="*/ 44450 h 97"/>
                    <a:gd name="T102" fmla="*/ 66675 w 64"/>
                    <a:gd name="T103" fmla="*/ 41275 h 97"/>
                    <a:gd name="T104" fmla="*/ 63500 w 64"/>
                    <a:gd name="T105" fmla="*/ 41275 h 97"/>
                    <a:gd name="T106" fmla="*/ 63500 w 64"/>
                    <a:gd name="T107" fmla="*/ 41275 h 97"/>
                    <a:gd name="T108" fmla="*/ 63500 w 64"/>
                    <a:gd name="T109" fmla="*/ 33338 h 97"/>
                    <a:gd name="T110" fmla="*/ 63500 w 64"/>
                    <a:gd name="T111" fmla="*/ 33338 h 97"/>
                    <a:gd name="T112" fmla="*/ 66675 w 64"/>
                    <a:gd name="T113" fmla="*/ 30163 h 97"/>
                    <a:gd name="T114" fmla="*/ 71438 w 64"/>
                    <a:gd name="T115" fmla="*/ 30163 h 97"/>
                    <a:gd name="T116" fmla="*/ 71438 w 64"/>
                    <a:gd name="T117" fmla="*/ 25400 h 97"/>
                    <a:gd name="T118" fmla="*/ 71438 w 64"/>
                    <a:gd name="T119" fmla="*/ 22225 h 97"/>
                    <a:gd name="T120" fmla="*/ 77788 w 64"/>
                    <a:gd name="T121" fmla="*/ 14288 h 97"/>
                    <a:gd name="T122" fmla="*/ 85725 w 64"/>
                    <a:gd name="T123" fmla="*/ 11113 h 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
                    <a:gd name="T187" fmla="*/ 0 h 97"/>
                    <a:gd name="T188" fmla="*/ 64 w 64"/>
                    <a:gd name="T189" fmla="*/ 97 h 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 h="97">
                      <a:moveTo>
                        <a:pt x="54" y="7"/>
                      </a:moveTo>
                      <a:lnTo>
                        <a:pt x="54" y="7"/>
                      </a:lnTo>
                      <a:lnTo>
                        <a:pt x="54" y="4"/>
                      </a:lnTo>
                      <a:lnTo>
                        <a:pt x="54" y="2"/>
                      </a:lnTo>
                      <a:lnTo>
                        <a:pt x="52" y="0"/>
                      </a:lnTo>
                      <a:lnTo>
                        <a:pt x="49" y="0"/>
                      </a:lnTo>
                      <a:lnTo>
                        <a:pt x="45" y="7"/>
                      </a:lnTo>
                      <a:lnTo>
                        <a:pt x="42" y="4"/>
                      </a:lnTo>
                      <a:lnTo>
                        <a:pt x="38" y="4"/>
                      </a:lnTo>
                      <a:lnTo>
                        <a:pt x="35" y="4"/>
                      </a:lnTo>
                      <a:lnTo>
                        <a:pt x="35" y="7"/>
                      </a:lnTo>
                      <a:lnTo>
                        <a:pt x="35" y="11"/>
                      </a:lnTo>
                      <a:lnTo>
                        <a:pt x="33" y="11"/>
                      </a:lnTo>
                      <a:lnTo>
                        <a:pt x="31" y="14"/>
                      </a:lnTo>
                      <a:lnTo>
                        <a:pt x="35" y="14"/>
                      </a:lnTo>
                      <a:lnTo>
                        <a:pt x="35" y="19"/>
                      </a:lnTo>
                      <a:lnTo>
                        <a:pt x="31" y="19"/>
                      </a:lnTo>
                      <a:lnTo>
                        <a:pt x="28" y="21"/>
                      </a:lnTo>
                      <a:lnTo>
                        <a:pt x="26" y="26"/>
                      </a:lnTo>
                      <a:lnTo>
                        <a:pt x="26" y="28"/>
                      </a:lnTo>
                      <a:lnTo>
                        <a:pt x="23" y="28"/>
                      </a:lnTo>
                      <a:lnTo>
                        <a:pt x="21" y="28"/>
                      </a:lnTo>
                      <a:lnTo>
                        <a:pt x="19" y="28"/>
                      </a:lnTo>
                      <a:lnTo>
                        <a:pt x="16" y="28"/>
                      </a:lnTo>
                      <a:lnTo>
                        <a:pt x="14" y="28"/>
                      </a:lnTo>
                      <a:lnTo>
                        <a:pt x="14" y="26"/>
                      </a:lnTo>
                      <a:lnTo>
                        <a:pt x="12" y="26"/>
                      </a:lnTo>
                      <a:lnTo>
                        <a:pt x="9" y="23"/>
                      </a:lnTo>
                      <a:lnTo>
                        <a:pt x="9" y="28"/>
                      </a:lnTo>
                      <a:lnTo>
                        <a:pt x="9" y="33"/>
                      </a:lnTo>
                      <a:lnTo>
                        <a:pt x="12" y="33"/>
                      </a:lnTo>
                      <a:lnTo>
                        <a:pt x="14" y="33"/>
                      </a:lnTo>
                      <a:lnTo>
                        <a:pt x="14" y="35"/>
                      </a:lnTo>
                      <a:lnTo>
                        <a:pt x="14" y="37"/>
                      </a:lnTo>
                      <a:lnTo>
                        <a:pt x="14" y="40"/>
                      </a:lnTo>
                      <a:lnTo>
                        <a:pt x="9" y="40"/>
                      </a:lnTo>
                      <a:lnTo>
                        <a:pt x="5" y="40"/>
                      </a:lnTo>
                      <a:lnTo>
                        <a:pt x="5" y="42"/>
                      </a:lnTo>
                      <a:lnTo>
                        <a:pt x="5" y="45"/>
                      </a:lnTo>
                      <a:lnTo>
                        <a:pt x="2" y="45"/>
                      </a:lnTo>
                      <a:lnTo>
                        <a:pt x="5" y="49"/>
                      </a:lnTo>
                      <a:lnTo>
                        <a:pt x="7" y="54"/>
                      </a:lnTo>
                      <a:lnTo>
                        <a:pt x="9" y="54"/>
                      </a:lnTo>
                      <a:lnTo>
                        <a:pt x="12" y="54"/>
                      </a:lnTo>
                      <a:lnTo>
                        <a:pt x="16" y="54"/>
                      </a:lnTo>
                      <a:lnTo>
                        <a:pt x="19" y="54"/>
                      </a:lnTo>
                      <a:lnTo>
                        <a:pt x="16" y="61"/>
                      </a:lnTo>
                      <a:lnTo>
                        <a:pt x="14" y="68"/>
                      </a:lnTo>
                      <a:lnTo>
                        <a:pt x="9" y="73"/>
                      </a:lnTo>
                      <a:lnTo>
                        <a:pt x="7" y="82"/>
                      </a:lnTo>
                      <a:lnTo>
                        <a:pt x="2" y="82"/>
                      </a:lnTo>
                      <a:lnTo>
                        <a:pt x="0" y="82"/>
                      </a:lnTo>
                      <a:lnTo>
                        <a:pt x="2" y="87"/>
                      </a:lnTo>
                      <a:lnTo>
                        <a:pt x="5" y="92"/>
                      </a:lnTo>
                      <a:lnTo>
                        <a:pt x="7" y="92"/>
                      </a:lnTo>
                      <a:lnTo>
                        <a:pt x="9" y="92"/>
                      </a:lnTo>
                      <a:lnTo>
                        <a:pt x="9" y="94"/>
                      </a:lnTo>
                      <a:lnTo>
                        <a:pt x="7" y="97"/>
                      </a:lnTo>
                      <a:lnTo>
                        <a:pt x="12" y="97"/>
                      </a:lnTo>
                      <a:lnTo>
                        <a:pt x="12" y="94"/>
                      </a:lnTo>
                      <a:lnTo>
                        <a:pt x="14" y="94"/>
                      </a:lnTo>
                      <a:lnTo>
                        <a:pt x="16" y="94"/>
                      </a:lnTo>
                      <a:lnTo>
                        <a:pt x="16" y="92"/>
                      </a:lnTo>
                      <a:lnTo>
                        <a:pt x="19" y="92"/>
                      </a:lnTo>
                      <a:lnTo>
                        <a:pt x="21" y="94"/>
                      </a:lnTo>
                      <a:lnTo>
                        <a:pt x="21" y="97"/>
                      </a:lnTo>
                      <a:lnTo>
                        <a:pt x="23" y="97"/>
                      </a:lnTo>
                      <a:lnTo>
                        <a:pt x="28" y="97"/>
                      </a:lnTo>
                      <a:lnTo>
                        <a:pt x="28" y="94"/>
                      </a:lnTo>
                      <a:lnTo>
                        <a:pt x="31" y="92"/>
                      </a:lnTo>
                      <a:lnTo>
                        <a:pt x="35" y="87"/>
                      </a:lnTo>
                      <a:lnTo>
                        <a:pt x="40" y="87"/>
                      </a:lnTo>
                      <a:lnTo>
                        <a:pt x="45" y="87"/>
                      </a:lnTo>
                      <a:lnTo>
                        <a:pt x="45" y="85"/>
                      </a:lnTo>
                      <a:lnTo>
                        <a:pt x="45" y="80"/>
                      </a:lnTo>
                      <a:lnTo>
                        <a:pt x="47" y="80"/>
                      </a:lnTo>
                      <a:lnTo>
                        <a:pt x="52" y="80"/>
                      </a:lnTo>
                      <a:lnTo>
                        <a:pt x="52" y="75"/>
                      </a:lnTo>
                      <a:lnTo>
                        <a:pt x="54" y="75"/>
                      </a:lnTo>
                      <a:lnTo>
                        <a:pt x="54" y="78"/>
                      </a:lnTo>
                      <a:lnTo>
                        <a:pt x="57" y="78"/>
                      </a:lnTo>
                      <a:lnTo>
                        <a:pt x="59" y="78"/>
                      </a:lnTo>
                      <a:lnTo>
                        <a:pt x="59" y="75"/>
                      </a:lnTo>
                      <a:lnTo>
                        <a:pt x="57" y="75"/>
                      </a:lnTo>
                      <a:lnTo>
                        <a:pt x="57" y="73"/>
                      </a:lnTo>
                      <a:lnTo>
                        <a:pt x="59" y="71"/>
                      </a:lnTo>
                      <a:lnTo>
                        <a:pt x="61" y="68"/>
                      </a:lnTo>
                      <a:lnTo>
                        <a:pt x="61" y="66"/>
                      </a:lnTo>
                      <a:lnTo>
                        <a:pt x="61" y="63"/>
                      </a:lnTo>
                      <a:lnTo>
                        <a:pt x="61" y="61"/>
                      </a:lnTo>
                      <a:lnTo>
                        <a:pt x="59" y="56"/>
                      </a:lnTo>
                      <a:lnTo>
                        <a:pt x="57" y="49"/>
                      </a:lnTo>
                      <a:lnTo>
                        <a:pt x="59" y="45"/>
                      </a:lnTo>
                      <a:lnTo>
                        <a:pt x="59" y="40"/>
                      </a:lnTo>
                      <a:lnTo>
                        <a:pt x="59" y="35"/>
                      </a:lnTo>
                      <a:lnTo>
                        <a:pt x="64" y="30"/>
                      </a:lnTo>
                      <a:lnTo>
                        <a:pt x="57" y="33"/>
                      </a:lnTo>
                      <a:lnTo>
                        <a:pt x="52" y="30"/>
                      </a:lnTo>
                      <a:lnTo>
                        <a:pt x="49" y="30"/>
                      </a:lnTo>
                      <a:lnTo>
                        <a:pt x="47" y="33"/>
                      </a:lnTo>
                      <a:lnTo>
                        <a:pt x="45" y="33"/>
                      </a:lnTo>
                      <a:lnTo>
                        <a:pt x="45" y="30"/>
                      </a:lnTo>
                      <a:lnTo>
                        <a:pt x="45" y="28"/>
                      </a:lnTo>
                      <a:lnTo>
                        <a:pt x="42" y="26"/>
                      </a:lnTo>
                      <a:lnTo>
                        <a:pt x="40" y="26"/>
                      </a:lnTo>
                      <a:lnTo>
                        <a:pt x="40" y="23"/>
                      </a:lnTo>
                      <a:lnTo>
                        <a:pt x="40" y="21"/>
                      </a:lnTo>
                      <a:lnTo>
                        <a:pt x="42" y="19"/>
                      </a:lnTo>
                      <a:lnTo>
                        <a:pt x="45" y="19"/>
                      </a:lnTo>
                      <a:lnTo>
                        <a:pt x="45" y="16"/>
                      </a:lnTo>
                      <a:lnTo>
                        <a:pt x="45" y="14"/>
                      </a:lnTo>
                      <a:lnTo>
                        <a:pt x="47" y="11"/>
                      </a:lnTo>
                      <a:lnTo>
                        <a:pt x="49" y="9"/>
                      </a:lnTo>
                      <a:lnTo>
                        <a:pt x="52" y="7"/>
                      </a:lnTo>
                      <a:lnTo>
                        <a:pt x="54" y="7"/>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12" name="Freeform 1629">
                  <a:extLst>
                    <a:ext uri="{FF2B5EF4-FFF2-40B4-BE49-F238E27FC236}">
                      <a16:creationId xmlns:a16="http://schemas.microsoft.com/office/drawing/2014/main" id="{2B8F2FF4-91DD-67D3-89C3-9901FF190D80}"/>
                    </a:ext>
                  </a:extLst>
                </p:cNvPr>
                <p:cNvSpPr>
                  <a:spLocks/>
                </p:cNvSpPr>
                <p:nvPr/>
              </p:nvSpPr>
              <p:spPr bwMode="auto">
                <a:xfrm>
                  <a:off x="2842494" y="2050578"/>
                  <a:ext cx="4084" cy="7218"/>
                </a:xfrm>
                <a:custGeom>
                  <a:avLst/>
                  <a:gdLst>
                    <a:gd name="T0" fmla="*/ 3175 w 4"/>
                    <a:gd name="T1" fmla="*/ 3175 h 7"/>
                    <a:gd name="T2" fmla="*/ 6350 w 4"/>
                    <a:gd name="T3" fmla="*/ 3175 h 7"/>
                    <a:gd name="T4" fmla="*/ 6350 w 4"/>
                    <a:gd name="T5" fmla="*/ 3175 h 7"/>
                    <a:gd name="T6" fmla="*/ 6350 w 4"/>
                    <a:gd name="T7" fmla="*/ 7938 h 7"/>
                    <a:gd name="T8" fmla="*/ 3175 w 4"/>
                    <a:gd name="T9" fmla="*/ 7938 h 7"/>
                    <a:gd name="T10" fmla="*/ 3175 w 4"/>
                    <a:gd name="T11" fmla="*/ 7938 h 7"/>
                    <a:gd name="T12" fmla="*/ 0 w 4"/>
                    <a:gd name="T13" fmla="*/ 11113 h 7"/>
                    <a:gd name="T14" fmla="*/ 0 w 4"/>
                    <a:gd name="T15" fmla="*/ 7938 h 7"/>
                    <a:gd name="T16" fmla="*/ 0 w 4"/>
                    <a:gd name="T17" fmla="*/ 3175 h 7"/>
                    <a:gd name="T18" fmla="*/ 0 w 4"/>
                    <a:gd name="T19" fmla="*/ 3175 h 7"/>
                    <a:gd name="T20" fmla="*/ 3175 w 4"/>
                    <a:gd name="T21" fmla="*/ 3175 h 7"/>
                    <a:gd name="T22" fmla="*/ 3175 w 4"/>
                    <a:gd name="T23" fmla="*/ 0 h 7"/>
                    <a:gd name="T24" fmla="*/ 3175 w 4"/>
                    <a:gd name="T25" fmla="*/ 3175 h 7"/>
                    <a:gd name="T26" fmla="*/ 3175 w 4"/>
                    <a:gd name="T27" fmla="*/ 3175 h 7"/>
                    <a:gd name="T28" fmla="*/ 3175 w 4"/>
                    <a:gd name="T29" fmla="*/ 3175 h 7"/>
                    <a:gd name="T30" fmla="*/ 3175 w 4"/>
                    <a:gd name="T31" fmla="*/ 3175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7"/>
                    <a:gd name="T50" fmla="*/ 4 w 4"/>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7">
                      <a:moveTo>
                        <a:pt x="2" y="2"/>
                      </a:moveTo>
                      <a:lnTo>
                        <a:pt x="4" y="2"/>
                      </a:lnTo>
                      <a:lnTo>
                        <a:pt x="4" y="5"/>
                      </a:lnTo>
                      <a:lnTo>
                        <a:pt x="2" y="5"/>
                      </a:lnTo>
                      <a:lnTo>
                        <a:pt x="0" y="7"/>
                      </a:lnTo>
                      <a:lnTo>
                        <a:pt x="0" y="5"/>
                      </a:lnTo>
                      <a:lnTo>
                        <a:pt x="0" y="2"/>
                      </a:lnTo>
                      <a:lnTo>
                        <a:pt x="2" y="2"/>
                      </a:lnTo>
                      <a:lnTo>
                        <a:pt x="2" y="0"/>
                      </a:lnTo>
                      <a:lnTo>
                        <a:pt x="2" y="2"/>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13" name="Freeform 1630">
                  <a:extLst>
                    <a:ext uri="{FF2B5EF4-FFF2-40B4-BE49-F238E27FC236}">
                      <a16:creationId xmlns:a16="http://schemas.microsoft.com/office/drawing/2014/main" id="{CEC62329-654C-0921-F4A1-C43220D58410}"/>
                    </a:ext>
                  </a:extLst>
                </p:cNvPr>
                <p:cNvSpPr>
                  <a:spLocks/>
                </p:cNvSpPr>
                <p:nvPr/>
              </p:nvSpPr>
              <p:spPr bwMode="auto">
                <a:xfrm>
                  <a:off x="2839429" y="2070169"/>
                  <a:ext cx="5107" cy="5155"/>
                </a:xfrm>
                <a:custGeom>
                  <a:avLst/>
                  <a:gdLst>
                    <a:gd name="T0" fmla="*/ 7938 w 5"/>
                    <a:gd name="T1" fmla="*/ 0 h 5"/>
                    <a:gd name="T2" fmla="*/ 7938 w 5"/>
                    <a:gd name="T3" fmla="*/ 7938 h 5"/>
                    <a:gd name="T4" fmla="*/ 4763 w 5"/>
                    <a:gd name="T5" fmla="*/ 7938 h 5"/>
                    <a:gd name="T6" fmla="*/ 4763 w 5"/>
                    <a:gd name="T7" fmla="*/ 7938 h 5"/>
                    <a:gd name="T8" fmla="*/ 4763 w 5"/>
                    <a:gd name="T9" fmla="*/ 7938 h 5"/>
                    <a:gd name="T10" fmla="*/ 4763 w 5"/>
                    <a:gd name="T11" fmla="*/ 7938 h 5"/>
                    <a:gd name="T12" fmla="*/ 0 w 5"/>
                    <a:gd name="T13" fmla="*/ 3175 h 5"/>
                    <a:gd name="T14" fmla="*/ 4763 w 5"/>
                    <a:gd name="T15" fmla="*/ 3175 h 5"/>
                    <a:gd name="T16" fmla="*/ 4763 w 5"/>
                    <a:gd name="T17" fmla="*/ 3175 h 5"/>
                    <a:gd name="T18" fmla="*/ 4763 w 5"/>
                    <a:gd name="T19" fmla="*/ 0 h 5"/>
                    <a:gd name="T20" fmla="*/ 7938 w 5"/>
                    <a:gd name="T21" fmla="*/ 0 h 5"/>
                    <a:gd name="T22" fmla="*/ 7938 w 5"/>
                    <a:gd name="T23" fmla="*/ 0 h 5"/>
                    <a:gd name="T24" fmla="*/ 7938 w 5"/>
                    <a:gd name="T25" fmla="*/ 0 h 5"/>
                    <a:gd name="T26" fmla="*/ 7938 w 5"/>
                    <a:gd name="T27" fmla="*/ 0 h 5"/>
                    <a:gd name="T28" fmla="*/ 7938 w 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5"/>
                    <a:gd name="T47" fmla="*/ 5 w 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5">
                      <a:moveTo>
                        <a:pt x="5" y="0"/>
                      </a:moveTo>
                      <a:lnTo>
                        <a:pt x="5" y="5"/>
                      </a:lnTo>
                      <a:lnTo>
                        <a:pt x="3" y="5"/>
                      </a:lnTo>
                      <a:lnTo>
                        <a:pt x="0" y="2"/>
                      </a:lnTo>
                      <a:lnTo>
                        <a:pt x="3" y="2"/>
                      </a:lnTo>
                      <a:lnTo>
                        <a:pt x="3" y="0"/>
                      </a:lnTo>
                      <a:lnTo>
                        <a:pt x="5"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14" name="Hungary">
                  <a:extLst>
                    <a:ext uri="{FF2B5EF4-FFF2-40B4-BE49-F238E27FC236}">
                      <a16:creationId xmlns:a16="http://schemas.microsoft.com/office/drawing/2014/main" id="{CE290F74-200C-54DF-B14B-97FE59007300}"/>
                    </a:ext>
                  </a:extLst>
                </p:cNvPr>
                <p:cNvSpPr>
                  <a:spLocks/>
                </p:cNvSpPr>
                <p:nvPr/>
              </p:nvSpPr>
              <p:spPr bwMode="auto">
                <a:xfrm>
                  <a:off x="3259003" y="2174307"/>
                  <a:ext cx="113862" cy="78362"/>
                </a:xfrm>
                <a:custGeom>
                  <a:avLst/>
                  <a:gdLst>
                    <a:gd name="T0" fmla="*/ 131763 w 111"/>
                    <a:gd name="T1" fmla="*/ 106363 h 76"/>
                    <a:gd name="T2" fmla="*/ 139700 w 111"/>
                    <a:gd name="T3" fmla="*/ 101600 h 76"/>
                    <a:gd name="T4" fmla="*/ 146050 w 111"/>
                    <a:gd name="T5" fmla="*/ 90488 h 76"/>
                    <a:gd name="T6" fmla="*/ 153988 w 111"/>
                    <a:gd name="T7" fmla="*/ 71438 h 76"/>
                    <a:gd name="T8" fmla="*/ 153988 w 111"/>
                    <a:gd name="T9" fmla="*/ 52388 h 76"/>
                    <a:gd name="T10" fmla="*/ 157163 w 111"/>
                    <a:gd name="T11" fmla="*/ 49213 h 76"/>
                    <a:gd name="T12" fmla="*/ 169863 w 111"/>
                    <a:gd name="T13" fmla="*/ 38100 h 76"/>
                    <a:gd name="T14" fmla="*/ 173038 w 111"/>
                    <a:gd name="T15" fmla="*/ 34925 h 76"/>
                    <a:gd name="T16" fmla="*/ 176213 w 111"/>
                    <a:gd name="T17" fmla="*/ 19050 h 76"/>
                    <a:gd name="T18" fmla="*/ 176213 w 111"/>
                    <a:gd name="T19" fmla="*/ 7938 h 76"/>
                    <a:gd name="T20" fmla="*/ 169863 w 111"/>
                    <a:gd name="T21" fmla="*/ 7938 h 76"/>
                    <a:gd name="T22" fmla="*/ 161925 w 111"/>
                    <a:gd name="T23" fmla="*/ 4763 h 76"/>
                    <a:gd name="T24" fmla="*/ 157163 w 111"/>
                    <a:gd name="T25" fmla="*/ 0 h 76"/>
                    <a:gd name="T26" fmla="*/ 139700 w 111"/>
                    <a:gd name="T27" fmla="*/ 4763 h 76"/>
                    <a:gd name="T28" fmla="*/ 123825 w 111"/>
                    <a:gd name="T29" fmla="*/ 7938 h 76"/>
                    <a:gd name="T30" fmla="*/ 112713 w 111"/>
                    <a:gd name="T31" fmla="*/ 11113 h 76"/>
                    <a:gd name="T32" fmla="*/ 109538 w 111"/>
                    <a:gd name="T33" fmla="*/ 15875 h 76"/>
                    <a:gd name="T34" fmla="*/ 104775 w 111"/>
                    <a:gd name="T35" fmla="*/ 11113 h 76"/>
                    <a:gd name="T36" fmla="*/ 101600 w 111"/>
                    <a:gd name="T37" fmla="*/ 7938 h 76"/>
                    <a:gd name="T38" fmla="*/ 93663 w 111"/>
                    <a:gd name="T39" fmla="*/ 7938 h 76"/>
                    <a:gd name="T40" fmla="*/ 71438 w 111"/>
                    <a:gd name="T41" fmla="*/ 15875 h 76"/>
                    <a:gd name="T42" fmla="*/ 76200 w 111"/>
                    <a:gd name="T43" fmla="*/ 23813 h 76"/>
                    <a:gd name="T44" fmla="*/ 60325 w 111"/>
                    <a:gd name="T45" fmla="*/ 23813 h 76"/>
                    <a:gd name="T46" fmla="*/ 41275 w 111"/>
                    <a:gd name="T47" fmla="*/ 19050 h 76"/>
                    <a:gd name="T48" fmla="*/ 30163 w 111"/>
                    <a:gd name="T49" fmla="*/ 19050 h 76"/>
                    <a:gd name="T50" fmla="*/ 22225 w 111"/>
                    <a:gd name="T51" fmla="*/ 15875 h 76"/>
                    <a:gd name="T52" fmla="*/ 15875 w 111"/>
                    <a:gd name="T53" fmla="*/ 11113 h 76"/>
                    <a:gd name="T54" fmla="*/ 15875 w 111"/>
                    <a:gd name="T55" fmla="*/ 15875 h 76"/>
                    <a:gd name="T56" fmla="*/ 15875 w 111"/>
                    <a:gd name="T57" fmla="*/ 23813 h 76"/>
                    <a:gd name="T58" fmla="*/ 11113 w 111"/>
                    <a:gd name="T59" fmla="*/ 34925 h 76"/>
                    <a:gd name="T60" fmla="*/ 11113 w 111"/>
                    <a:gd name="T61" fmla="*/ 38100 h 76"/>
                    <a:gd name="T62" fmla="*/ 4763 w 111"/>
                    <a:gd name="T63" fmla="*/ 38100 h 76"/>
                    <a:gd name="T64" fmla="*/ 0 w 111"/>
                    <a:gd name="T65" fmla="*/ 41275 h 76"/>
                    <a:gd name="T66" fmla="*/ 0 w 111"/>
                    <a:gd name="T67" fmla="*/ 49213 h 76"/>
                    <a:gd name="T68" fmla="*/ 4763 w 111"/>
                    <a:gd name="T69" fmla="*/ 57150 h 76"/>
                    <a:gd name="T70" fmla="*/ 4763 w 111"/>
                    <a:gd name="T71" fmla="*/ 65088 h 76"/>
                    <a:gd name="T72" fmla="*/ 11113 w 111"/>
                    <a:gd name="T73" fmla="*/ 71438 h 76"/>
                    <a:gd name="T74" fmla="*/ 19050 w 111"/>
                    <a:gd name="T75" fmla="*/ 79375 h 76"/>
                    <a:gd name="T76" fmla="*/ 22225 w 111"/>
                    <a:gd name="T77" fmla="*/ 87313 h 76"/>
                    <a:gd name="T78" fmla="*/ 30163 w 111"/>
                    <a:gd name="T79" fmla="*/ 101600 h 76"/>
                    <a:gd name="T80" fmla="*/ 49213 w 111"/>
                    <a:gd name="T81" fmla="*/ 112713 h 76"/>
                    <a:gd name="T82" fmla="*/ 60325 w 111"/>
                    <a:gd name="T83" fmla="*/ 120650 h 76"/>
                    <a:gd name="T84" fmla="*/ 71438 w 111"/>
                    <a:gd name="T85" fmla="*/ 120650 h 76"/>
                    <a:gd name="T86" fmla="*/ 79375 w 111"/>
                    <a:gd name="T87" fmla="*/ 120650 h 76"/>
                    <a:gd name="T88" fmla="*/ 90488 w 111"/>
                    <a:gd name="T89" fmla="*/ 112713 h 76"/>
                    <a:gd name="T90" fmla="*/ 93663 w 111"/>
                    <a:gd name="T91" fmla="*/ 109538 h 76"/>
                    <a:gd name="T92" fmla="*/ 104775 w 111"/>
                    <a:gd name="T93" fmla="*/ 106363 h 76"/>
                    <a:gd name="T94" fmla="*/ 123825 w 111"/>
                    <a:gd name="T95" fmla="*/ 106363 h 76"/>
                    <a:gd name="T96" fmla="*/ 123825 w 111"/>
                    <a:gd name="T97" fmla="*/ 106363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76"/>
                    <a:gd name="T149" fmla="*/ 111 w 111"/>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76">
                      <a:moveTo>
                        <a:pt x="78" y="67"/>
                      </a:moveTo>
                      <a:lnTo>
                        <a:pt x="81" y="67"/>
                      </a:lnTo>
                      <a:lnTo>
                        <a:pt x="83" y="67"/>
                      </a:lnTo>
                      <a:lnTo>
                        <a:pt x="85" y="64"/>
                      </a:lnTo>
                      <a:lnTo>
                        <a:pt x="88" y="64"/>
                      </a:lnTo>
                      <a:lnTo>
                        <a:pt x="90" y="62"/>
                      </a:lnTo>
                      <a:lnTo>
                        <a:pt x="90" y="59"/>
                      </a:lnTo>
                      <a:lnTo>
                        <a:pt x="92" y="57"/>
                      </a:lnTo>
                      <a:lnTo>
                        <a:pt x="95" y="52"/>
                      </a:lnTo>
                      <a:lnTo>
                        <a:pt x="95" y="50"/>
                      </a:lnTo>
                      <a:lnTo>
                        <a:pt x="97" y="45"/>
                      </a:lnTo>
                      <a:lnTo>
                        <a:pt x="97" y="41"/>
                      </a:lnTo>
                      <a:lnTo>
                        <a:pt x="97" y="38"/>
                      </a:lnTo>
                      <a:lnTo>
                        <a:pt x="97" y="33"/>
                      </a:lnTo>
                      <a:lnTo>
                        <a:pt x="99" y="31"/>
                      </a:lnTo>
                      <a:lnTo>
                        <a:pt x="99" y="29"/>
                      </a:lnTo>
                      <a:lnTo>
                        <a:pt x="104" y="26"/>
                      </a:lnTo>
                      <a:lnTo>
                        <a:pt x="107" y="24"/>
                      </a:lnTo>
                      <a:lnTo>
                        <a:pt x="109" y="24"/>
                      </a:lnTo>
                      <a:lnTo>
                        <a:pt x="109" y="22"/>
                      </a:lnTo>
                      <a:lnTo>
                        <a:pt x="109" y="19"/>
                      </a:lnTo>
                      <a:lnTo>
                        <a:pt x="111" y="17"/>
                      </a:lnTo>
                      <a:lnTo>
                        <a:pt x="111" y="12"/>
                      </a:lnTo>
                      <a:lnTo>
                        <a:pt x="111" y="7"/>
                      </a:lnTo>
                      <a:lnTo>
                        <a:pt x="111" y="5"/>
                      </a:lnTo>
                      <a:lnTo>
                        <a:pt x="109" y="5"/>
                      </a:lnTo>
                      <a:lnTo>
                        <a:pt x="107" y="5"/>
                      </a:lnTo>
                      <a:lnTo>
                        <a:pt x="104" y="3"/>
                      </a:lnTo>
                      <a:lnTo>
                        <a:pt x="102" y="3"/>
                      </a:lnTo>
                      <a:lnTo>
                        <a:pt x="102" y="0"/>
                      </a:lnTo>
                      <a:lnTo>
                        <a:pt x="99" y="0"/>
                      </a:lnTo>
                      <a:lnTo>
                        <a:pt x="97" y="3"/>
                      </a:lnTo>
                      <a:lnTo>
                        <a:pt x="92" y="3"/>
                      </a:lnTo>
                      <a:lnTo>
                        <a:pt x="88" y="3"/>
                      </a:lnTo>
                      <a:lnTo>
                        <a:pt x="85" y="3"/>
                      </a:lnTo>
                      <a:lnTo>
                        <a:pt x="83" y="3"/>
                      </a:lnTo>
                      <a:lnTo>
                        <a:pt x="78" y="5"/>
                      </a:lnTo>
                      <a:lnTo>
                        <a:pt x="76" y="5"/>
                      </a:lnTo>
                      <a:lnTo>
                        <a:pt x="74" y="7"/>
                      </a:lnTo>
                      <a:lnTo>
                        <a:pt x="71" y="7"/>
                      </a:lnTo>
                      <a:lnTo>
                        <a:pt x="71" y="10"/>
                      </a:lnTo>
                      <a:lnTo>
                        <a:pt x="69" y="10"/>
                      </a:lnTo>
                      <a:lnTo>
                        <a:pt x="66" y="7"/>
                      </a:lnTo>
                      <a:lnTo>
                        <a:pt x="64" y="5"/>
                      </a:lnTo>
                      <a:lnTo>
                        <a:pt x="62" y="5"/>
                      </a:lnTo>
                      <a:lnTo>
                        <a:pt x="59" y="5"/>
                      </a:lnTo>
                      <a:lnTo>
                        <a:pt x="55" y="7"/>
                      </a:lnTo>
                      <a:lnTo>
                        <a:pt x="48" y="10"/>
                      </a:lnTo>
                      <a:lnTo>
                        <a:pt x="45" y="10"/>
                      </a:lnTo>
                      <a:lnTo>
                        <a:pt x="48" y="15"/>
                      </a:lnTo>
                      <a:lnTo>
                        <a:pt x="45" y="17"/>
                      </a:lnTo>
                      <a:lnTo>
                        <a:pt x="43" y="15"/>
                      </a:lnTo>
                      <a:lnTo>
                        <a:pt x="38" y="15"/>
                      </a:lnTo>
                      <a:lnTo>
                        <a:pt x="31" y="15"/>
                      </a:lnTo>
                      <a:lnTo>
                        <a:pt x="29" y="12"/>
                      </a:lnTo>
                      <a:lnTo>
                        <a:pt x="26" y="12"/>
                      </a:lnTo>
                      <a:lnTo>
                        <a:pt x="24" y="15"/>
                      </a:lnTo>
                      <a:lnTo>
                        <a:pt x="22" y="12"/>
                      </a:lnTo>
                      <a:lnTo>
                        <a:pt x="19" y="12"/>
                      </a:lnTo>
                      <a:lnTo>
                        <a:pt x="17" y="10"/>
                      </a:lnTo>
                      <a:lnTo>
                        <a:pt x="14" y="10"/>
                      </a:lnTo>
                      <a:lnTo>
                        <a:pt x="12" y="7"/>
                      </a:lnTo>
                      <a:lnTo>
                        <a:pt x="10" y="7"/>
                      </a:lnTo>
                      <a:lnTo>
                        <a:pt x="10" y="10"/>
                      </a:lnTo>
                      <a:lnTo>
                        <a:pt x="7" y="10"/>
                      </a:lnTo>
                      <a:lnTo>
                        <a:pt x="10" y="12"/>
                      </a:lnTo>
                      <a:lnTo>
                        <a:pt x="10" y="15"/>
                      </a:lnTo>
                      <a:lnTo>
                        <a:pt x="10" y="17"/>
                      </a:lnTo>
                      <a:lnTo>
                        <a:pt x="10" y="19"/>
                      </a:lnTo>
                      <a:lnTo>
                        <a:pt x="7" y="22"/>
                      </a:lnTo>
                      <a:lnTo>
                        <a:pt x="7" y="24"/>
                      </a:lnTo>
                      <a:lnTo>
                        <a:pt x="5" y="24"/>
                      </a:lnTo>
                      <a:lnTo>
                        <a:pt x="3" y="24"/>
                      </a:lnTo>
                      <a:lnTo>
                        <a:pt x="3" y="26"/>
                      </a:lnTo>
                      <a:lnTo>
                        <a:pt x="0" y="26"/>
                      </a:lnTo>
                      <a:lnTo>
                        <a:pt x="0" y="29"/>
                      </a:lnTo>
                      <a:lnTo>
                        <a:pt x="0" y="31"/>
                      </a:lnTo>
                      <a:lnTo>
                        <a:pt x="3" y="33"/>
                      </a:lnTo>
                      <a:lnTo>
                        <a:pt x="3" y="36"/>
                      </a:lnTo>
                      <a:lnTo>
                        <a:pt x="3" y="38"/>
                      </a:lnTo>
                      <a:lnTo>
                        <a:pt x="3" y="41"/>
                      </a:lnTo>
                      <a:lnTo>
                        <a:pt x="3" y="43"/>
                      </a:lnTo>
                      <a:lnTo>
                        <a:pt x="7" y="45"/>
                      </a:lnTo>
                      <a:lnTo>
                        <a:pt x="10" y="45"/>
                      </a:lnTo>
                      <a:lnTo>
                        <a:pt x="12" y="48"/>
                      </a:lnTo>
                      <a:lnTo>
                        <a:pt x="12" y="50"/>
                      </a:lnTo>
                      <a:lnTo>
                        <a:pt x="12" y="52"/>
                      </a:lnTo>
                      <a:lnTo>
                        <a:pt x="12" y="55"/>
                      </a:lnTo>
                      <a:lnTo>
                        <a:pt x="14" y="55"/>
                      </a:lnTo>
                      <a:lnTo>
                        <a:pt x="14" y="57"/>
                      </a:lnTo>
                      <a:lnTo>
                        <a:pt x="17" y="59"/>
                      </a:lnTo>
                      <a:lnTo>
                        <a:pt x="19" y="64"/>
                      </a:lnTo>
                      <a:lnTo>
                        <a:pt x="24" y="67"/>
                      </a:lnTo>
                      <a:lnTo>
                        <a:pt x="29" y="69"/>
                      </a:lnTo>
                      <a:lnTo>
                        <a:pt x="31" y="71"/>
                      </a:lnTo>
                      <a:lnTo>
                        <a:pt x="33" y="74"/>
                      </a:lnTo>
                      <a:lnTo>
                        <a:pt x="38" y="74"/>
                      </a:lnTo>
                      <a:lnTo>
                        <a:pt x="38" y="76"/>
                      </a:lnTo>
                      <a:lnTo>
                        <a:pt x="40" y="76"/>
                      </a:lnTo>
                      <a:lnTo>
                        <a:pt x="43" y="76"/>
                      </a:lnTo>
                      <a:lnTo>
                        <a:pt x="45" y="76"/>
                      </a:lnTo>
                      <a:lnTo>
                        <a:pt x="48" y="76"/>
                      </a:lnTo>
                      <a:lnTo>
                        <a:pt x="50" y="76"/>
                      </a:lnTo>
                      <a:lnTo>
                        <a:pt x="52" y="74"/>
                      </a:lnTo>
                      <a:lnTo>
                        <a:pt x="55" y="74"/>
                      </a:lnTo>
                      <a:lnTo>
                        <a:pt x="57" y="71"/>
                      </a:lnTo>
                      <a:lnTo>
                        <a:pt x="59" y="69"/>
                      </a:lnTo>
                      <a:lnTo>
                        <a:pt x="62" y="67"/>
                      </a:lnTo>
                      <a:lnTo>
                        <a:pt x="66" y="67"/>
                      </a:lnTo>
                      <a:lnTo>
                        <a:pt x="69" y="67"/>
                      </a:lnTo>
                      <a:lnTo>
                        <a:pt x="74" y="67"/>
                      </a:lnTo>
                      <a:lnTo>
                        <a:pt x="78" y="67"/>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215" name="Greece">
                  <a:extLst>
                    <a:ext uri="{FF2B5EF4-FFF2-40B4-BE49-F238E27FC236}">
                      <a16:creationId xmlns:a16="http://schemas.microsoft.com/office/drawing/2014/main" id="{72497548-A593-F5EC-2585-6F555C545DF3}"/>
                    </a:ext>
                  </a:extLst>
                </p:cNvPr>
                <p:cNvGrpSpPr/>
                <p:nvPr/>
              </p:nvGrpSpPr>
              <p:grpSpPr>
                <a:xfrm>
                  <a:off x="3320252" y="2335157"/>
                  <a:ext cx="117963" cy="155694"/>
                  <a:chOff x="4822564" y="1860451"/>
                  <a:chExt cx="184150" cy="239712"/>
                </a:xfrm>
                <a:solidFill>
                  <a:schemeClr val="bg2"/>
                </a:solidFill>
              </p:grpSpPr>
              <p:sp>
                <p:nvSpPr>
                  <p:cNvPr id="250" name="Freeform 1941">
                    <a:extLst>
                      <a:ext uri="{FF2B5EF4-FFF2-40B4-BE49-F238E27FC236}">
                        <a16:creationId xmlns:a16="http://schemas.microsoft.com/office/drawing/2014/main" id="{5424256D-BAC5-DCB6-FAE1-3BEEE11F98C8}"/>
                      </a:ext>
                    </a:extLst>
                  </p:cNvPr>
                  <p:cNvSpPr>
                    <a:spLocks/>
                  </p:cNvSpPr>
                  <p:nvPr/>
                </p:nvSpPr>
                <p:spPr bwMode="auto">
                  <a:xfrm>
                    <a:off x="4822564" y="1860451"/>
                    <a:ext cx="184150" cy="165100"/>
                  </a:xfrm>
                  <a:custGeom>
                    <a:avLst/>
                    <a:gdLst>
                      <a:gd name="T0" fmla="*/ 15875 w 116"/>
                      <a:gd name="T1" fmla="*/ 93663 h 104"/>
                      <a:gd name="T2" fmla="*/ 30163 w 116"/>
                      <a:gd name="T3" fmla="*/ 101600 h 104"/>
                      <a:gd name="T4" fmla="*/ 26988 w 116"/>
                      <a:gd name="T5" fmla="*/ 104775 h 104"/>
                      <a:gd name="T6" fmla="*/ 26988 w 116"/>
                      <a:gd name="T7" fmla="*/ 123825 h 104"/>
                      <a:gd name="T8" fmla="*/ 30163 w 116"/>
                      <a:gd name="T9" fmla="*/ 123825 h 104"/>
                      <a:gd name="T10" fmla="*/ 38100 w 116"/>
                      <a:gd name="T11" fmla="*/ 120650 h 104"/>
                      <a:gd name="T12" fmla="*/ 49213 w 116"/>
                      <a:gd name="T13" fmla="*/ 120650 h 104"/>
                      <a:gd name="T14" fmla="*/ 63500 w 116"/>
                      <a:gd name="T15" fmla="*/ 134938 h 104"/>
                      <a:gd name="T16" fmla="*/ 46038 w 116"/>
                      <a:gd name="T17" fmla="*/ 131763 h 104"/>
                      <a:gd name="T18" fmla="*/ 38100 w 116"/>
                      <a:gd name="T19" fmla="*/ 157163 h 104"/>
                      <a:gd name="T20" fmla="*/ 63500 w 116"/>
                      <a:gd name="T21" fmla="*/ 165100 h 104"/>
                      <a:gd name="T22" fmla="*/ 68263 w 116"/>
                      <a:gd name="T23" fmla="*/ 157163 h 104"/>
                      <a:gd name="T24" fmla="*/ 71438 w 116"/>
                      <a:gd name="T25" fmla="*/ 153988 h 104"/>
                      <a:gd name="T26" fmla="*/ 82550 w 116"/>
                      <a:gd name="T27" fmla="*/ 153988 h 104"/>
                      <a:gd name="T28" fmla="*/ 79375 w 116"/>
                      <a:gd name="T29" fmla="*/ 142875 h 104"/>
                      <a:gd name="T30" fmla="*/ 79375 w 116"/>
                      <a:gd name="T31" fmla="*/ 139700 h 104"/>
                      <a:gd name="T32" fmla="*/ 90488 w 116"/>
                      <a:gd name="T33" fmla="*/ 139700 h 104"/>
                      <a:gd name="T34" fmla="*/ 101600 w 116"/>
                      <a:gd name="T35" fmla="*/ 128588 h 104"/>
                      <a:gd name="T36" fmla="*/ 109538 w 116"/>
                      <a:gd name="T37" fmla="*/ 123825 h 104"/>
                      <a:gd name="T38" fmla="*/ 117475 w 116"/>
                      <a:gd name="T39" fmla="*/ 134938 h 104"/>
                      <a:gd name="T40" fmla="*/ 117475 w 116"/>
                      <a:gd name="T41" fmla="*/ 123825 h 104"/>
                      <a:gd name="T42" fmla="*/ 98425 w 116"/>
                      <a:gd name="T43" fmla="*/ 112713 h 104"/>
                      <a:gd name="T44" fmla="*/ 82550 w 116"/>
                      <a:gd name="T45" fmla="*/ 98425 h 104"/>
                      <a:gd name="T46" fmla="*/ 79375 w 116"/>
                      <a:gd name="T47" fmla="*/ 101600 h 104"/>
                      <a:gd name="T48" fmla="*/ 76200 w 116"/>
                      <a:gd name="T49" fmla="*/ 98425 h 104"/>
                      <a:gd name="T50" fmla="*/ 71438 w 116"/>
                      <a:gd name="T51" fmla="*/ 93663 h 104"/>
                      <a:gd name="T52" fmla="*/ 79375 w 116"/>
                      <a:gd name="T53" fmla="*/ 87313 h 104"/>
                      <a:gd name="T54" fmla="*/ 79375 w 116"/>
                      <a:gd name="T55" fmla="*/ 82550 h 104"/>
                      <a:gd name="T56" fmla="*/ 63500 w 116"/>
                      <a:gd name="T57" fmla="*/ 57150 h 104"/>
                      <a:gd name="T58" fmla="*/ 76200 w 116"/>
                      <a:gd name="T59" fmla="*/ 38100 h 104"/>
                      <a:gd name="T60" fmla="*/ 76200 w 116"/>
                      <a:gd name="T61" fmla="*/ 41275 h 104"/>
                      <a:gd name="T62" fmla="*/ 79375 w 116"/>
                      <a:gd name="T63" fmla="*/ 49213 h 104"/>
                      <a:gd name="T64" fmla="*/ 87313 w 116"/>
                      <a:gd name="T65" fmla="*/ 57150 h 104"/>
                      <a:gd name="T66" fmla="*/ 93663 w 116"/>
                      <a:gd name="T67" fmla="*/ 49213 h 104"/>
                      <a:gd name="T68" fmla="*/ 104775 w 116"/>
                      <a:gd name="T69" fmla="*/ 46038 h 104"/>
                      <a:gd name="T70" fmla="*/ 101600 w 116"/>
                      <a:gd name="T71" fmla="*/ 34925 h 104"/>
                      <a:gd name="T72" fmla="*/ 134938 w 116"/>
                      <a:gd name="T73" fmla="*/ 30163 h 104"/>
                      <a:gd name="T74" fmla="*/ 158750 w 116"/>
                      <a:gd name="T75" fmla="*/ 38100 h 104"/>
                      <a:gd name="T76" fmla="*/ 165100 w 116"/>
                      <a:gd name="T77" fmla="*/ 22225 h 104"/>
                      <a:gd name="T78" fmla="*/ 169863 w 116"/>
                      <a:gd name="T79" fmla="*/ 19050 h 104"/>
                      <a:gd name="T80" fmla="*/ 176213 w 116"/>
                      <a:gd name="T81" fmla="*/ 19050 h 104"/>
                      <a:gd name="T82" fmla="*/ 184150 w 116"/>
                      <a:gd name="T83" fmla="*/ 11113 h 104"/>
                      <a:gd name="T84" fmla="*/ 173038 w 116"/>
                      <a:gd name="T85" fmla="*/ 4763 h 104"/>
                      <a:gd name="T86" fmla="*/ 161925 w 116"/>
                      <a:gd name="T87" fmla="*/ 4763 h 104"/>
                      <a:gd name="T88" fmla="*/ 161925 w 116"/>
                      <a:gd name="T89" fmla="*/ 7938 h 104"/>
                      <a:gd name="T90" fmla="*/ 161925 w 116"/>
                      <a:gd name="T91" fmla="*/ 11113 h 104"/>
                      <a:gd name="T92" fmla="*/ 142875 w 116"/>
                      <a:gd name="T93" fmla="*/ 11113 h 104"/>
                      <a:gd name="T94" fmla="*/ 139700 w 116"/>
                      <a:gd name="T95" fmla="*/ 4763 h 104"/>
                      <a:gd name="T96" fmla="*/ 123825 w 116"/>
                      <a:gd name="T97" fmla="*/ 0 h 104"/>
                      <a:gd name="T98" fmla="*/ 120650 w 116"/>
                      <a:gd name="T99" fmla="*/ 7938 h 104"/>
                      <a:gd name="T100" fmla="*/ 112713 w 116"/>
                      <a:gd name="T101" fmla="*/ 15875 h 104"/>
                      <a:gd name="T102" fmla="*/ 90488 w 116"/>
                      <a:gd name="T103" fmla="*/ 11113 h 104"/>
                      <a:gd name="T104" fmla="*/ 87313 w 116"/>
                      <a:gd name="T105" fmla="*/ 15875 h 104"/>
                      <a:gd name="T106" fmla="*/ 82550 w 116"/>
                      <a:gd name="T107" fmla="*/ 22225 h 104"/>
                      <a:gd name="T108" fmla="*/ 79375 w 116"/>
                      <a:gd name="T109" fmla="*/ 22225 h 104"/>
                      <a:gd name="T110" fmla="*/ 68263 w 116"/>
                      <a:gd name="T111" fmla="*/ 26988 h 104"/>
                      <a:gd name="T112" fmla="*/ 57150 w 116"/>
                      <a:gd name="T113" fmla="*/ 34925 h 104"/>
                      <a:gd name="T114" fmla="*/ 49213 w 116"/>
                      <a:gd name="T115" fmla="*/ 38100 h 104"/>
                      <a:gd name="T116" fmla="*/ 23813 w 116"/>
                      <a:gd name="T117" fmla="*/ 46038 h 104"/>
                      <a:gd name="T118" fmla="*/ 19050 w 116"/>
                      <a:gd name="T119" fmla="*/ 68263 h 104"/>
                      <a:gd name="T120" fmla="*/ 11113 w 116"/>
                      <a:gd name="T121" fmla="*/ 68263 h 104"/>
                      <a:gd name="T122" fmla="*/ 15875 w 116"/>
                      <a:gd name="T123" fmla="*/ 76200 h 104"/>
                      <a:gd name="T124" fmla="*/ 0 w 116"/>
                      <a:gd name="T125" fmla="*/ 76200 h 1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
                      <a:gd name="T190" fmla="*/ 0 h 104"/>
                      <a:gd name="T191" fmla="*/ 116 w 116"/>
                      <a:gd name="T192" fmla="*/ 104 h 1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 h="104">
                        <a:moveTo>
                          <a:pt x="0" y="48"/>
                        </a:moveTo>
                        <a:lnTo>
                          <a:pt x="5" y="52"/>
                        </a:lnTo>
                        <a:lnTo>
                          <a:pt x="7" y="57"/>
                        </a:lnTo>
                        <a:lnTo>
                          <a:pt x="10" y="59"/>
                        </a:lnTo>
                        <a:lnTo>
                          <a:pt x="12" y="62"/>
                        </a:lnTo>
                        <a:lnTo>
                          <a:pt x="12" y="64"/>
                        </a:lnTo>
                        <a:lnTo>
                          <a:pt x="15" y="64"/>
                        </a:lnTo>
                        <a:lnTo>
                          <a:pt x="19" y="64"/>
                        </a:lnTo>
                        <a:lnTo>
                          <a:pt x="19" y="66"/>
                        </a:lnTo>
                        <a:lnTo>
                          <a:pt x="17" y="66"/>
                        </a:lnTo>
                        <a:lnTo>
                          <a:pt x="17" y="69"/>
                        </a:lnTo>
                        <a:lnTo>
                          <a:pt x="17" y="73"/>
                        </a:lnTo>
                        <a:lnTo>
                          <a:pt x="17" y="78"/>
                        </a:lnTo>
                        <a:lnTo>
                          <a:pt x="17" y="81"/>
                        </a:lnTo>
                        <a:lnTo>
                          <a:pt x="19" y="78"/>
                        </a:lnTo>
                        <a:lnTo>
                          <a:pt x="19" y="76"/>
                        </a:lnTo>
                        <a:lnTo>
                          <a:pt x="22" y="76"/>
                        </a:lnTo>
                        <a:lnTo>
                          <a:pt x="24" y="76"/>
                        </a:lnTo>
                        <a:lnTo>
                          <a:pt x="26" y="76"/>
                        </a:lnTo>
                        <a:lnTo>
                          <a:pt x="29" y="76"/>
                        </a:lnTo>
                        <a:lnTo>
                          <a:pt x="31" y="76"/>
                        </a:lnTo>
                        <a:lnTo>
                          <a:pt x="36" y="78"/>
                        </a:lnTo>
                        <a:lnTo>
                          <a:pt x="40" y="83"/>
                        </a:lnTo>
                        <a:lnTo>
                          <a:pt x="45" y="85"/>
                        </a:lnTo>
                        <a:lnTo>
                          <a:pt x="40" y="85"/>
                        </a:lnTo>
                        <a:lnTo>
                          <a:pt x="38" y="83"/>
                        </a:lnTo>
                        <a:lnTo>
                          <a:pt x="36" y="83"/>
                        </a:lnTo>
                        <a:lnTo>
                          <a:pt x="33" y="83"/>
                        </a:lnTo>
                        <a:lnTo>
                          <a:pt x="29" y="83"/>
                        </a:lnTo>
                        <a:lnTo>
                          <a:pt x="22" y="83"/>
                        </a:lnTo>
                        <a:lnTo>
                          <a:pt x="22" y="90"/>
                        </a:lnTo>
                        <a:lnTo>
                          <a:pt x="24" y="95"/>
                        </a:lnTo>
                        <a:lnTo>
                          <a:pt x="24" y="99"/>
                        </a:lnTo>
                        <a:lnTo>
                          <a:pt x="26" y="104"/>
                        </a:lnTo>
                        <a:lnTo>
                          <a:pt x="29" y="104"/>
                        </a:lnTo>
                        <a:lnTo>
                          <a:pt x="36" y="104"/>
                        </a:lnTo>
                        <a:lnTo>
                          <a:pt x="40" y="104"/>
                        </a:lnTo>
                        <a:lnTo>
                          <a:pt x="45" y="104"/>
                        </a:lnTo>
                        <a:lnTo>
                          <a:pt x="43" y="102"/>
                        </a:lnTo>
                        <a:lnTo>
                          <a:pt x="43" y="99"/>
                        </a:lnTo>
                        <a:lnTo>
                          <a:pt x="43" y="97"/>
                        </a:lnTo>
                        <a:lnTo>
                          <a:pt x="45" y="97"/>
                        </a:lnTo>
                        <a:lnTo>
                          <a:pt x="48" y="97"/>
                        </a:lnTo>
                        <a:lnTo>
                          <a:pt x="50" y="97"/>
                        </a:lnTo>
                        <a:lnTo>
                          <a:pt x="52" y="97"/>
                        </a:lnTo>
                        <a:lnTo>
                          <a:pt x="55" y="97"/>
                        </a:lnTo>
                        <a:lnTo>
                          <a:pt x="52" y="90"/>
                        </a:lnTo>
                        <a:lnTo>
                          <a:pt x="50" y="90"/>
                        </a:lnTo>
                        <a:lnTo>
                          <a:pt x="48" y="90"/>
                        </a:lnTo>
                        <a:lnTo>
                          <a:pt x="48" y="88"/>
                        </a:lnTo>
                        <a:lnTo>
                          <a:pt x="50" y="88"/>
                        </a:lnTo>
                        <a:lnTo>
                          <a:pt x="52" y="88"/>
                        </a:lnTo>
                        <a:lnTo>
                          <a:pt x="55" y="85"/>
                        </a:lnTo>
                        <a:lnTo>
                          <a:pt x="57" y="85"/>
                        </a:lnTo>
                        <a:lnTo>
                          <a:pt x="57" y="88"/>
                        </a:lnTo>
                        <a:lnTo>
                          <a:pt x="59" y="88"/>
                        </a:lnTo>
                        <a:lnTo>
                          <a:pt x="64" y="90"/>
                        </a:lnTo>
                        <a:lnTo>
                          <a:pt x="64" y="85"/>
                        </a:lnTo>
                        <a:lnTo>
                          <a:pt x="64" y="81"/>
                        </a:lnTo>
                        <a:lnTo>
                          <a:pt x="62" y="78"/>
                        </a:lnTo>
                        <a:lnTo>
                          <a:pt x="59" y="78"/>
                        </a:lnTo>
                        <a:lnTo>
                          <a:pt x="64" y="78"/>
                        </a:lnTo>
                        <a:lnTo>
                          <a:pt x="69" y="78"/>
                        </a:lnTo>
                        <a:lnTo>
                          <a:pt x="71" y="81"/>
                        </a:lnTo>
                        <a:lnTo>
                          <a:pt x="74" y="83"/>
                        </a:lnTo>
                        <a:lnTo>
                          <a:pt x="74" y="85"/>
                        </a:lnTo>
                        <a:lnTo>
                          <a:pt x="74" y="83"/>
                        </a:lnTo>
                        <a:lnTo>
                          <a:pt x="74" y="81"/>
                        </a:lnTo>
                        <a:lnTo>
                          <a:pt x="74" y="78"/>
                        </a:lnTo>
                        <a:lnTo>
                          <a:pt x="74" y="76"/>
                        </a:lnTo>
                        <a:lnTo>
                          <a:pt x="71" y="73"/>
                        </a:lnTo>
                        <a:lnTo>
                          <a:pt x="66" y="71"/>
                        </a:lnTo>
                        <a:lnTo>
                          <a:pt x="62" y="71"/>
                        </a:lnTo>
                        <a:lnTo>
                          <a:pt x="59" y="66"/>
                        </a:lnTo>
                        <a:lnTo>
                          <a:pt x="55" y="62"/>
                        </a:lnTo>
                        <a:lnTo>
                          <a:pt x="52" y="62"/>
                        </a:lnTo>
                        <a:lnTo>
                          <a:pt x="50" y="62"/>
                        </a:lnTo>
                        <a:lnTo>
                          <a:pt x="50" y="64"/>
                        </a:lnTo>
                        <a:lnTo>
                          <a:pt x="48" y="64"/>
                        </a:lnTo>
                        <a:lnTo>
                          <a:pt x="48" y="62"/>
                        </a:lnTo>
                        <a:lnTo>
                          <a:pt x="48" y="59"/>
                        </a:lnTo>
                        <a:lnTo>
                          <a:pt x="45" y="59"/>
                        </a:lnTo>
                        <a:lnTo>
                          <a:pt x="45" y="55"/>
                        </a:lnTo>
                        <a:lnTo>
                          <a:pt x="48" y="55"/>
                        </a:lnTo>
                        <a:lnTo>
                          <a:pt x="50" y="55"/>
                        </a:lnTo>
                        <a:lnTo>
                          <a:pt x="52" y="52"/>
                        </a:lnTo>
                        <a:lnTo>
                          <a:pt x="50" y="52"/>
                        </a:lnTo>
                        <a:lnTo>
                          <a:pt x="50" y="50"/>
                        </a:lnTo>
                        <a:lnTo>
                          <a:pt x="48" y="45"/>
                        </a:lnTo>
                        <a:lnTo>
                          <a:pt x="43" y="38"/>
                        </a:lnTo>
                        <a:lnTo>
                          <a:pt x="40" y="36"/>
                        </a:lnTo>
                        <a:lnTo>
                          <a:pt x="40" y="33"/>
                        </a:lnTo>
                        <a:lnTo>
                          <a:pt x="43" y="31"/>
                        </a:lnTo>
                        <a:lnTo>
                          <a:pt x="45" y="26"/>
                        </a:lnTo>
                        <a:lnTo>
                          <a:pt x="48" y="24"/>
                        </a:lnTo>
                        <a:lnTo>
                          <a:pt x="50" y="24"/>
                        </a:lnTo>
                        <a:lnTo>
                          <a:pt x="48" y="26"/>
                        </a:lnTo>
                        <a:lnTo>
                          <a:pt x="48" y="29"/>
                        </a:lnTo>
                        <a:lnTo>
                          <a:pt x="50" y="31"/>
                        </a:lnTo>
                        <a:lnTo>
                          <a:pt x="52" y="33"/>
                        </a:lnTo>
                        <a:lnTo>
                          <a:pt x="52" y="38"/>
                        </a:lnTo>
                        <a:lnTo>
                          <a:pt x="55" y="36"/>
                        </a:lnTo>
                        <a:lnTo>
                          <a:pt x="55" y="33"/>
                        </a:lnTo>
                        <a:lnTo>
                          <a:pt x="55" y="31"/>
                        </a:lnTo>
                        <a:lnTo>
                          <a:pt x="59" y="31"/>
                        </a:lnTo>
                        <a:lnTo>
                          <a:pt x="64" y="31"/>
                        </a:lnTo>
                        <a:lnTo>
                          <a:pt x="66" y="31"/>
                        </a:lnTo>
                        <a:lnTo>
                          <a:pt x="66" y="29"/>
                        </a:lnTo>
                        <a:lnTo>
                          <a:pt x="66" y="26"/>
                        </a:lnTo>
                        <a:lnTo>
                          <a:pt x="64" y="22"/>
                        </a:lnTo>
                        <a:lnTo>
                          <a:pt x="59" y="17"/>
                        </a:lnTo>
                        <a:lnTo>
                          <a:pt x="71" y="19"/>
                        </a:lnTo>
                        <a:lnTo>
                          <a:pt x="78" y="19"/>
                        </a:lnTo>
                        <a:lnTo>
                          <a:pt x="85" y="19"/>
                        </a:lnTo>
                        <a:lnTo>
                          <a:pt x="95" y="17"/>
                        </a:lnTo>
                        <a:lnTo>
                          <a:pt x="97" y="22"/>
                        </a:lnTo>
                        <a:lnTo>
                          <a:pt x="97" y="24"/>
                        </a:lnTo>
                        <a:lnTo>
                          <a:pt x="100" y="24"/>
                        </a:lnTo>
                        <a:lnTo>
                          <a:pt x="102" y="22"/>
                        </a:lnTo>
                        <a:lnTo>
                          <a:pt x="102" y="19"/>
                        </a:lnTo>
                        <a:lnTo>
                          <a:pt x="104" y="17"/>
                        </a:lnTo>
                        <a:lnTo>
                          <a:pt x="104" y="14"/>
                        </a:lnTo>
                        <a:lnTo>
                          <a:pt x="104" y="12"/>
                        </a:lnTo>
                        <a:lnTo>
                          <a:pt x="107" y="12"/>
                        </a:lnTo>
                        <a:lnTo>
                          <a:pt x="109" y="12"/>
                        </a:lnTo>
                        <a:lnTo>
                          <a:pt x="111" y="12"/>
                        </a:lnTo>
                        <a:lnTo>
                          <a:pt x="114" y="12"/>
                        </a:lnTo>
                        <a:lnTo>
                          <a:pt x="114" y="10"/>
                        </a:lnTo>
                        <a:lnTo>
                          <a:pt x="116" y="10"/>
                        </a:lnTo>
                        <a:lnTo>
                          <a:pt x="116" y="7"/>
                        </a:lnTo>
                        <a:lnTo>
                          <a:pt x="116" y="5"/>
                        </a:lnTo>
                        <a:lnTo>
                          <a:pt x="114" y="5"/>
                        </a:lnTo>
                        <a:lnTo>
                          <a:pt x="109" y="3"/>
                        </a:lnTo>
                        <a:lnTo>
                          <a:pt x="107" y="0"/>
                        </a:lnTo>
                        <a:lnTo>
                          <a:pt x="104" y="0"/>
                        </a:lnTo>
                        <a:lnTo>
                          <a:pt x="102" y="3"/>
                        </a:lnTo>
                        <a:lnTo>
                          <a:pt x="102" y="5"/>
                        </a:lnTo>
                        <a:lnTo>
                          <a:pt x="104" y="7"/>
                        </a:lnTo>
                        <a:lnTo>
                          <a:pt x="102" y="7"/>
                        </a:lnTo>
                        <a:lnTo>
                          <a:pt x="100" y="7"/>
                        </a:lnTo>
                        <a:lnTo>
                          <a:pt x="97" y="7"/>
                        </a:lnTo>
                        <a:lnTo>
                          <a:pt x="92" y="7"/>
                        </a:lnTo>
                        <a:lnTo>
                          <a:pt x="90" y="7"/>
                        </a:lnTo>
                        <a:lnTo>
                          <a:pt x="90" y="5"/>
                        </a:lnTo>
                        <a:lnTo>
                          <a:pt x="88" y="3"/>
                        </a:lnTo>
                        <a:lnTo>
                          <a:pt x="85" y="3"/>
                        </a:lnTo>
                        <a:lnTo>
                          <a:pt x="81" y="3"/>
                        </a:lnTo>
                        <a:lnTo>
                          <a:pt x="78" y="0"/>
                        </a:lnTo>
                        <a:lnTo>
                          <a:pt x="78" y="3"/>
                        </a:lnTo>
                        <a:lnTo>
                          <a:pt x="76" y="3"/>
                        </a:lnTo>
                        <a:lnTo>
                          <a:pt x="76" y="5"/>
                        </a:lnTo>
                        <a:lnTo>
                          <a:pt x="74" y="7"/>
                        </a:lnTo>
                        <a:lnTo>
                          <a:pt x="71" y="10"/>
                        </a:lnTo>
                        <a:lnTo>
                          <a:pt x="69" y="10"/>
                        </a:lnTo>
                        <a:lnTo>
                          <a:pt x="66" y="10"/>
                        </a:lnTo>
                        <a:lnTo>
                          <a:pt x="59" y="10"/>
                        </a:lnTo>
                        <a:lnTo>
                          <a:pt x="57" y="7"/>
                        </a:lnTo>
                        <a:lnTo>
                          <a:pt x="55" y="7"/>
                        </a:lnTo>
                        <a:lnTo>
                          <a:pt x="55" y="10"/>
                        </a:lnTo>
                        <a:lnTo>
                          <a:pt x="52" y="10"/>
                        </a:lnTo>
                        <a:lnTo>
                          <a:pt x="55" y="12"/>
                        </a:lnTo>
                        <a:lnTo>
                          <a:pt x="52" y="14"/>
                        </a:lnTo>
                        <a:lnTo>
                          <a:pt x="50" y="14"/>
                        </a:lnTo>
                        <a:lnTo>
                          <a:pt x="48" y="14"/>
                        </a:lnTo>
                        <a:lnTo>
                          <a:pt x="45" y="14"/>
                        </a:lnTo>
                        <a:lnTo>
                          <a:pt x="43" y="17"/>
                        </a:lnTo>
                        <a:lnTo>
                          <a:pt x="40" y="17"/>
                        </a:lnTo>
                        <a:lnTo>
                          <a:pt x="40" y="19"/>
                        </a:lnTo>
                        <a:lnTo>
                          <a:pt x="36" y="22"/>
                        </a:lnTo>
                        <a:lnTo>
                          <a:pt x="33" y="24"/>
                        </a:lnTo>
                        <a:lnTo>
                          <a:pt x="31" y="24"/>
                        </a:lnTo>
                        <a:lnTo>
                          <a:pt x="26" y="26"/>
                        </a:lnTo>
                        <a:lnTo>
                          <a:pt x="22" y="26"/>
                        </a:lnTo>
                        <a:lnTo>
                          <a:pt x="17" y="26"/>
                        </a:lnTo>
                        <a:lnTo>
                          <a:pt x="15" y="29"/>
                        </a:lnTo>
                        <a:lnTo>
                          <a:pt x="17" y="36"/>
                        </a:lnTo>
                        <a:lnTo>
                          <a:pt x="12" y="43"/>
                        </a:lnTo>
                        <a:lnTo>
                          <a:pt x="10" y="43"/>
                        </a:lnTo>
                        <a:lnTo>
                          <a:pt x="7" y="43"/>
                        </a:lnTo>
                        <a:lnTo>
                          <a:pt x="7" y="45"/>
                        </a:lnTo>
                        <a:lnTo>
                          <a:pt x="10" y="45"/>
                        </a:lnTo>
                        <a:lnTo>
                          <a:pt x="10" y="48"/>
                        </a:lnTo>
                        <a:lnTo>
                          <a:pt x="7" y="48"/>
                        </a:lnTo>
                        <a:lnTo>
                          <a:pt x="0" y="48"/>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1" name="Freeform 1942">
                    <a:extLst>
                      <a:ext uri="{FF2B5EF4-FFF2-40B4-BE49-F238E27FC236}">
                        <a16:creationId xmlns:a16="http://schemas.microsoft.com/office/drawing/2014/main" id="{7DBCCD65-AD78-A895-3D49-1C622E60C477}"/>
                      </a:ext>
                    </a:extLst>
                  </p:cNvPr>
                  <p:cNvSpPr>
                    <a:spLocks/>
                  </p:cNvSpPr>
                  <p:nvPr/>
                </p:nvSpPr>
                <p:spPr bwMode="auto">
                  <a:xfrm>
                    <a:off x="4901939" y="1969988"/>
                    <a:ext cx="11113" cy="11113"/>
                  </a:xfrm>
                  <a:custGeom>
                    <a:avLst/>
                    <a:gdLst>
                      <a:gd name="T0" fmla="*/ 3175 w 7"/>
                      <a:gd name="T1" fmla="*/ 0 h 7"/>
                      <a:gd name="T2" fmla="*/ 7938 w 7"/>
                      <a:gd name="T3" fmla="*/ 3175 h 7"/>
                      <a:gd name="T4" fmla="*/ 11113 w 7"/>
                      <a:gd name="T5" fmla="*/ 6350 h 7"/>
                      <a:gd name="T6" fmla="*/ 11113 w 7"/>
                      <a:gd name="T7" fmla="*/ 11113 h 7"/>
                      <a:gd name="T8" fmla="*/ 11113 w 7"/>
                      <a:gd name="T9" fmla="*/ 11113 h 7"/>
                      <a:gd name="T10" fmla="*/ 7938 w 7"/>
                      <a:gd name="T11" fmla="*/ 11113 h 7"/>
                      <a:gd name="T12" fmla="*/ 7938 w 7"/>
                      <a:gd name="T13" fmla="*/ 11113 h 7"/>
                      <a:gd name="T14" fmla="*/ 7938 w 7"/>
                      <a:gd name="T15" fmla="*/ 11113 h 7"/>
                      <a:gd name="T16" fmla="*/ 3175 w 7"/>
                      <a:gd name="T17" fmla="*/ 11113 h 7"/>
                      <a:gd name="T18" fmla="*/ 3175 w 7"/>
                      <a:gd name="T19" fmla="*/ 6350 h 7"/>
                      <a:gd name="T20" fmla="*/ 0 w 7"/>
                      <a:gd name="T21" fmla="*/ 3175 h 7"/>
                      <a:gd name="T22" fmla="*/ 0 w 7"/>
                      <a:gd name="T23" fmla="*/ 0 h 7"/>
                      <a:gd name="T24" fmla="*/ 0 w 7"/>
                      <a:gd name="T25" fmla="*/ 0 h 7"/>
                      <a:gd name="T26" fmla="*/ 0 w 7"/>
                      <a:gd name="T27" fmla="*/ 0 h 7"/>
                      <a:gd name="T28" fmla="*/ 0 w 7"/>
                      <a:gd name="T29" fmla="*/ 0 h 7"/>
                      <a:gd name="T30" fmla="*/ 3175 w 7"/>
                      <a:gd name="T31" fmla="*/ 0 h 7"/>
                      <a:gd name="T32" fmla="*/ 3175 w 7"/>
                      <a:gd name="T33" fmla="*/ 0 h 7"/>
                      <a:gd name="T34" fmla="*/ 3175 w 7"/>
                      <a:gd name="T35" fmla="*/ 0 h 7"/>
                      <a:gd name="T36" fmla="*/ 3175 w 7"/>
                      <a:gd name="T37" fmla="*/ 0 h 7"/>
                      <a:gd name="T38" fmla="*/ 3175 w 7"/>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7"/>
                      <a:gd name="T62" fmla="*/ 7 w 7"/>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7">
                        <a:moveTo>
                          <a:pt x="2" y="0"/>
                        </a:moveTo>
                        <a:lnTo>
                          <a:pt x="5" y="2"/>
                        </a:lnTo>
                        <a:lnTo>
                          <a:pt x="7" y="4"/>
                        </a:lnTo>
                        <a:lnTo>
                          <a:pt x="7" y="7"/>
                        </a:lnTo>
                        <a:lnTo>
                          <a:pt x="5" y="7"/>
                        </a:lnTo>
                        <a:lnTo>
                          <a:pt x="2" y="7"/>
                        </a:lnTo>
                        <a:lnTo>
                          <a:pt x="2" y="4"/>
                        </a:lnTo>
                        <a:lnTo>
                          <a:pt x="0" y="2"/>
                        </a:lnTo>
                        <a:lnTo>
                          <a:pt x="0"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2" name="Freeform 1943">
                    <a:extLst>
                      <a:ext uri="{FF2B5EF4-FFF2-40B4-BE49-F238E27FC236}">
                        <a16:creationId xmlns:a16="http://schemas.microsoft.com/office/drawing/2014/main" id="{3CF00756-B80B-EFAA-E39A-C9F5B16D91D4}"/>
                      </a:ext>
                    </a:extLst>
                  </p:cNvPr>
                  <p:cNvSpPr>
                    <a:spLocks/>
                  </p:cNvSpPr>
                  <p:nvPr/>
                </p:nvSpPr>
                <p:spPr bwMode="auto">
                  <a:xfrm>
                    <a:off x="4894001" y="1962051"/>
                    <a:ext cx="7938" cy="7938"/>
                  </a:xfrm>
                  <a:custGeom>
                    <a:avLst/>
                    <a:gdLst>
                      <a:gd name="T0" fmla="*/ 4763 w 5"/>
                      <a:gd name="T1" fmla="*/ 0 h 5"/>
                      <a:gd name="T2" fmla="*/ 4763 w 5"/>
                      <a:gd name="T3" fmla="*/ 0 h 5"/>
                      <a:gd name="T4" fmla="*/ 7938 w 5"/>
                      <a:gd name="T5" fmla="*/ 0 h 5"/>
                      <a:gd name="T6" fmla="*/ 7938 w 5"/>
                      <a:gd name="T7" fmla="*/ 0 h 5"/>
                      <a:gd name="T8" fmla="*/ 7938 w 5"/>
                      <a:gd name="T9" fmla="*/ 3175 h 5"/>
                      <a:gd name="T10" fmla="*/ 7938 w 5"/>
                      <a:gd name="T11" fmla="*/ 3175 h 5"/>
                      <a:gd name="T12" fmla="*/ 4763 w 5"/>
                      <a:gd name="T13" fmla="*/ 3175 h 5"/>
                      <a:gd name="T14" fmla="*/ 4763 w 5"/>
                      <a:gd name="T15" fmla="*/ 7938 h 5"/>
                      <a:gd name="T16" fmla="*/ 0 w 5"/>
                      <a:gd name="T17" fmla="*/ 7938 h 5"/>
                      <a:gd name="T18" fmla="*/ 0 w 5"/>
                      <a:gd name="T19" fmla="*/ 3175 h 5"/>
                      <a:gd name="T20" fmla="*/ 0 w 5"/>
                      <a:gd name="T21" fmla="*/ 0 h 5"/>
                      <a:gd name="T22" fmla="*/ 0 w 5"/>
                      <a:gd name="T23" fmla="*/ 0 h 5"/>
                      <a:gd name="T24" fmla="*/ 0 w 5"/>
                      <a:gd name="T25" fmla="*/ 0 h 5"/>
                      <a:gd name="T26" fmla="*/ 0 w 5"/>
                      <a:gd name="T27" fmla="*/ 0 h 5"/>
                      <a:gd name="T28" fmla="*/ 4763 w 5"/>
                      <a:gd name="T29" fmla="*/ 0 h 5"/>
                      <a:gd name="T30" fmla="*/ 4763 w 5"/>
                      <a:gd name="T31" fmla="*/ 0 h 5"/>
                      <a:gd name="T32" fmla="*/ 4763 w 5"/>
                      <a:gd name="T33" fmla="*/ 0 h 5"/>
                      <a:gd name="T34" fmla="*/ 4763 w 5"/>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3" y="0"/>
                        </a:moveTo>
                        <a:lnTo>
                          <a:pt x="3" y="0"/>
                        </a:lnTo>
                        <a:lnTo>
                          <a:pt x="5" y="0"/>
                        </a:lnTo>
                        <a:lnTo>
                          <a:pt x="5" y="2"/>
                        </a:lnTo>
                        <a:lnTo>
                          <a:pt x="3" y="2"/>
                        </a:lnTo>
                        <a:lnTo>
                          <a:pt x="3" y="5"/>
                        </a:lnTo>
                        <a:lnTo>
                          <a:pt x="0" y="5"/>
                        </a:lnTo>
                        <a:lnTo>
                          <a:pt x="0" y="2"/>
                        </a:lnTo>
                        <a:lnTo>
                          <a:pt x="0" y="0"/>
                        </a:lnTo>
                        <a:lnTo>
                          <a:pt x="3"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3" name="Freeform 1944">
                    <a:extLst>
                      <a:ext uri="{FF2B5EF4-FFF2-40B4-BE49-F238E27FC236}">
                        <a16:creationId xmlns:a16="http://schemas.microsoft.com/office/drawing/2014/main" id="{E60FF75A-C2AA-E43A-3F6D-BFEB0E908F1F}"/>
                      </a:ext>
                    </a:extLst>
                  </p:cNvPr>
                  <p:cNvSpPr>
                    <a:spLocks/>
                  </p:cNvSpPr>
                  <p:nvPr/>
                </p:nvSpPr>
                <p:spPr bwMode="auto">
                  <a:xfrm>
                    <a:off x="4909876" y="2077938"/>
                    <a:ext cx="66675" cy="22225"/>
                  </a:xfrm>
                  <a:custGeom>
                    <a:avLst/>
                    <a:gdLst>
                      <a:gd name="T0" fmla="*/ 3175 w 42"/>
                      <a:gd name="T1" fmla="*/ 0 h 14"/>
                      <a:gd name="T2" fmla="*/ 0 w 42"/>
                      <a:gd name="T3" fmla="*/ 11113 h 14"/>
                      <a:gd name="T4" fmla="*/ 17463 w 42"/>
                      <a:gd name="T5" fmla="*/ 15875 h 14"/>
                      <a:gd name="T6" fmla="*/ 33338 w 42"/>
                      <a:gd name="T7" fmla="*/ 19050 h 14"/>
                      <a:gd name="T8" fmla="*/ 47625 w 42"/>
                      <a:gd name="T9" fmla="*/ 19050 h 14"/>
                      <a:gd name="T10" fmla="*/ 66675 w 42"/>
                      <a:gd name="T11" fmla="*/ 22225 h 14"/>
                      <a:gd name="T12" fmla="*/ 63500 w 42"/>
                      <a:gd name="T13" fmla="*/ 19050 h 14"/>
                      <a:gd name="T14" fmla="*/ 63500 w 42"/>
                      <a:gd name="T15" fmla="*/ 15875 h 14"/>
                      <a:gd name="T16" fmla="*/ 63500 w 42"/>
                      <a:gd name="T17" fmla="*/ 7938 h 14"/>
                      <a:gd name="T18" fmla="*/ 63500 w 42"/>
                      <a:gd name="T19" fmla="*/ 7938 h 14"/>
                      <a:gd name="T20" fmla="*/ 47625 w 42"/>
                      <a:gd name="T21" fmla="*/ 7938 h 14"/>
                      <a:gd name="T22" fmla="*/ 33338 w 42"/>
                      <a:gd name="T23" fmla="*/ 4763 h 14"/>
                      <a:gd name="T24" fmla="*/ 25400 w 42"/>
                      <a:gd name="T25" fmla="*/ 4763 h 14"/>
                      <a:gd name="T26" fmla="*/ 17463 w 42"/>
                      <a:gd name="T27" fmla="*/ 4763 h 14"/>
                      <a:gd name="T28" fmla="*/ 11113 w 42"/>
                      <a:gd name="T29" fmla="*/ 0 h 14"/>
                      <a:gd name="T30" fmla="*/ 3175 w 42"/>
                      <a:gd name="T31" fmla="*/ 0 h 14"/>
                      <a:gd name="T32" fmla="*/ 3175 w 42"/>
                      <a:gd name="T33" fmla="*/ 0 h 14"/>
                      <a:gd name="T34" fmla="*/ 3175 w 42"/>
                      <a:gd name="T35" fmla="*/ 0 h 14"/>
                      <a:gd name="T36" fmla="*/ 3175 w 42"/>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4"/>
                      <a:gd name="T59" fmla="*/ 42 w 42"/>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4">
                        <a:moveTo>
                          <a:pt x="2" y="0"/>
                        </a:moveTo>
                        <a:lnTo>
                          <a:pt x="0" y="7"/>
                        </a:lnTo>
                        <a:lnTo>
                          <a:pt x="11" y="10"/>
                        </a:lnTo>
                        <a:lnTo>
                          <a:pt x="21" y="12"/>
                        </a:lnTo>
                        <a:lnTo>
                          <a:pt x="30" y="12"/>
                        </a:lnTo>
                        <a:lnTo>
                          <a:pt x="42" y="14"/>
                        </a:lnTo>
                        <a:lnTo>
                          <a:pt x="40" y="12"/>
                        </a:lnTo>
                        <a:lnTo>
                          <a:pt x="40" y="10"/>
                        </a:lnTo>
                        <a:lnTo>
                          <a:pt x="40" y="5"/>
                        </a:lnTo>
                        <a:lnTo>
                          <a:pt x="30" y="5"/>
                        </a:lnTo>
                        <a:lnTo>
                          <a:pt x="21" y="3"/>
                        </a:lnTo>
                        <a:lnTo>
                          <a:pt x="16" y="3"/>
                        </a:lnTo>
                        <a:lnTo>
                          <a:pt x="11" y="3"/>
                        </a:lnTo>
                        <a:lnTo>
                          <a:pt x="7" y="0"/>
                        </a:lnTo>
                        <a:lnTo>
                          <a:pt x="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4" name="Freeform 1945">
                    <a:extLst>
                      <a:ext uri="{FF2B5EF4-FFF2-40B4-BE49-F238E27FC236}">
                        <a16:creationId xmlns:a16="http://schemas.microsoft.com/office/drawing/2014/main" id="{C80171B0-3056-BEE9-E28F-9830B157B751}"/>
                      </a:ext>
                    </a:extLst>
                  </p:cNvPr>
                  <p:cNvSpPr>
                    <a:spLocks/>
                  </p:cNvSpPr>
                  <p:nvPr/>
                </p:nvSpPr>
                <p:spPr bwMode="auto">
                  <a:xfrm>
                    <a:off x="4830501" y="1989038"/>
                    <a:ext cx="11113" cy="6350"/>
                  </a:xfrm>
                  <a:custGeom>
                    <a:avLst/>
                    <a:gdLst>
                      <a:gd name="T0" fmla="*/ 0 w 7"/>
                      <a:gd name="T1" fmla="*/ 0 h 4"/>
                      <a:gd name="T2" fmla="*/ 3175 w 7"/>
                      <a:gd name="T3" fmla="*/ 3175 h 4"/>
                      <a:gd name="T4" fmla="*/ 11113 w 7"/>
                      <a:gd name="T5" fmla="*/ 6350 h 4"/>
                      <a:gd name="T6" fmla="*/ 11113 w 7"/>
                      <a:gd name="T7" fmla="*/ 0 h 4"/>
                      <a:gd name="T8" fmla="*/ 3175 w 7"/>
                      <a:gd name="T9" fmla="*/ 0 h 4"/>
                      <a:gd name="T10" fmla="*/ 0 w 7"/>
                      <a:gd name="T11" fmla="*/ 0 h 4"/>
                      <a:gd name="T12" fmla="*/ 0 w 7"/>
                      <a:gd name="T13" fmla="*/ 0 h 4"/>
                      <a:gd name="T14" fmla="*/ 0 w 7"/>
                      <a:gd name="T15" fmla="*/ 0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2" y="2"/>
                        </a:lnTo>
                        <a:lnTo>
                          <a:pt x="7" y="4"/>
                        </a:lnTo>
                        <a:lnTo>
                          <a:pt x="7"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5" name="Freeform 1946">
                    <a:extLst>
                      <a:ext uri="{FF2B5EF4-FFF2-40B4-BE49-F238E27FC236}">
                        <a16:creationId xmlns:a16="http://schemas.microsoft.com/office/drawing/2014/main" id="{8039291D-63AC-4DEF-5D39-E91C28B35769}"/>
                      </a:ext>
                    </a:extLst>
                  </p:cNvPr>
                  <p:cNvSpPr>
                    <a:spLocks/>
                  </p:cNvSpPr>
                  <p:nvPr/>
                </p:nvSpPr>
                <p:spPr bwMode="auto">
                  <a:xfrm>
                    <a:off x="4973376" y="1981101"/>
                    <a:ext cx="3175" cy="7938"/>
                  </a:xfrm>
                  <a:custGeom>
                    <a:avLst/>
                    <a:gdLst>
                      <a:gd name="T0" fmla="*/ 0 w 2"/>
                      <a:gd name="T1" fmla="*/ 0 h 5"/>
                      <a:gd name="T2" fmla="*/ 3175 w 2"/>
                      <a:gd name="T3" fmla="*/ 7938 h 5"/>
                      <a:gd name="T4" fmla="*/ 3175 w 2"/>
                      <a:gd name="T5" fmla="*/ 3175 h 5"/>
                      <a:gd name="T6" fmla="*/ 3175 w 2"/>
                      <a:gd name="T7" fmla="*/ 0 h 5"/>
                      <a:gd name="T8" fmla="*/ 3175 w 2"/>
                      <a:gd name="T9" fmla="*/ 0 h 5"/>
                      <a:gd name="T10" fmla="*/ 3175 w 2"/>
                      <a:gd name="T11" fmla="*/ 0 h 5"/>
                      <a:gd name="T12" fmla="*/ 0 w 2"/>
                      <a:gd name="T13" fmla="*/ 0 h 5"/>
                      <a:gd name="T14" fmla="*/ 0 w 2"/>
                      <a:gd name="T15" fmla="*/ 0 h 5"/>
                      <a:gd name="T16" fmla="*/ 0 w 2"/>
                      <a:gd name="T17" fmla="*/ 0 h 5"/>
                      <a:gd name="T18" fmla="*/ 0 w 2"/>
                      <a:gd name="T19" fmla="*/ 0 h 5"/>
                      <a:gd name="T20" fmla="*/ 0 w 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0"/>
                        </a:moveTo>
                        <a:lnTo>
                          <a:pt x="2" y="5"/>
                        </a:lnTo>
                        <a:lnTo>
                          <a:pt x="2" y="2"/>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56" name="Freeform 1947">
                    <a:extLst>
                      <a:ext uri="{FF2B5EF4-FFF2-40B4-BE49-F238E27FC236}">
                        <a16:creationId xmlns:a16="http://schemas.microsoft.com/office/drawing/2014/main" id="{A92A7AD7-BD36-9919-A4AA-F83D21994A64}"/>
                      </a:ext>
                    </a:extLst>
                  </p:cNvPr>
                  <p:cNvSpPr>
                    <a:spLocks/>
                  </p:cNvSpPr>
                  <p:nvPr/>
                </p:nvSpPr>
                <p:spPr bwMode="auto">
                  <a:xfrm>
                    <a:off x="4973376" y="1950938"/>
                    <a:ext cx="14288" cy="11113"/>
                  </a:xfrm>
                  <a:custGeom>
                    <a:avLst/>
                    <a:gdLst>
                      <a:gd name="T0" fmla="*/ 0 w 9"/>
                      <a:gd name="T1" fmla="*/ 0 h 7"/>
                      <a:gd name="T2" fmla="*/ 3175 w 9"/>
                      <a:gd name="T3" fmla="*/ 3175 h 7"/>
                      <a:gd name="T4" fmla="*/ 7938 w 9"/>
                      <a:gd name="T5" fmla="*/ 7938 h 7"/>
                      <a:gd name="T6" fmla="*/ 7938 w 9"/>
                      <a:gd name="T7" fmla="*/ 11113 h 7"/>
                      <a:gd name="T8" fmla="*/ 11113 w 9"/>
                      <a:gd name="T9" fmla="*/ 11113 h 7"/>
                      <a:gd name="T10" fmla="*/ 11113 w 9"/>
                      <a:gd name="T11" fmla="*/ 11113 h 7"/>
                      <a:gd name="T12" fmla="*/ 14288 w 9"/>
                      <a:gd name="T13" fmla="*/ 11113 h 7"/>
                      <a:gd name="T14" fmla="*/ 14288 w 9"/>
                      <a:gd name="T15" fmla="*/ 7938 h 7"/>
                      <a:gd name="T16" fmla="*/ 14288 w 9"/>
                      <a:gd name="T17" fmla="*/ 7938 h 7"/>
                      <a:gd name="T18" fmla="*/ 14288 w 9"/>
                      <a:gd name="T19" fmla="*/ 7938 h 7"/>
                      <a:gd name="T20" fmla="*/ 14288 w 9"/>
                      <a:gd name="T21" fmla="*/ 7938 h 7"/>
                      <a:gd name="T22" fmla="*/ 11113 w 9"/>
                      <a:gd name="T23" fmla="*/ 0 h 7"/>
                      <a:gd name="T24" fmla="*/ 11113 w 9"/>
                      <a:gd name="T25" fmla="*/ 0 h 7"/>
                      <a:gd name="T26" fmla="*/ 3175 w 9"/>
                      <a:gd name="T27" fmla="*/ 0 h 7"/>
                      <a:gd name="T28" fmla="*/ 0 w 9"/>
                      <a:gd name="T29" fmla="*/ 0 h 7"/>
                      <a:gd name="T30" fmla="*/ 0 w 9"/>
                      <a:gd name="T31" fmla="*/ 0 h 7"/>
                      <a:gd name="T32" fmla="*/ 0 w 9"/>
                      <a:gd name="T33" fmla="*/ 0 h 7"/>
                      <a:gd name="T34" fmla="*/ 0 w 9"/>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7"/>
                      <a:gd name="T56" fmla="*/ 9 w 9"/>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7">
                        <a:moveTo>
                          <a:pt x="0" y="0"/>
                        </a:moveTo>
                        <a:lnTo>
                          <a:pt x="2" y="2"/>
                        </a:lnTo>
                        <a:lnTo>
                          <a:pt x="5" y="5"/>
                        </a:lnTo>
                        <a:lnTo>
                          <a:pt x="5" y="7"/>
                        </a:lnTo>
                        <a:lnTo>
                          <a:pt x="7" y="7"/>
                        </a:lnTo>
                        <a:lnTo>
                          <a:pt x="9" y="7"/>
                        </a:lnTo>
                        <a:lnTo>
                          <a:pt x="9" y="5"/>
                        </a:lnTo>
                        <a:lnTo>
                          <a:pt x="7" y="0"/>
                        </a:lnTo>
                        <a:lnTo>
                          <a:pt x="2"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216" name="Germany">
                  <a:extLst>
                    <a:ext uri="{FF2B5EF4-FFF2-40B4-BE49-F238E27FC236}">
                      <a16:creationId xmlns:a16="http://schemas.microsoft.com/office/drawing/2014/main" id="{745644AE-E2E6-0075-5FC7-7614D961A427}"/>
                    </a:ext>
                  </a:extLst>
                </p:cNvPr>
                <p:cNvSpPr>
                  <a:spLocks/>
                </p:cNvSpPr>
                <p:nvPr/>
              </p:nvSpPr>
              <p:spPr bwMode="auto">
                <a:xfrm>
                  <a:off x="3082394" y="2013459"/>
                  <a:ext cx="144512" cy="190751"/>
                </a:xfrm>
                <a:custGeom>
                  <a:avLst/>
                  <a:gdLst>
                    <a:gd name="T0" fmla="*/ 49213 w 142"/>
                    <a:gd name="T1" fmla="*/ 101600 h 185"/>
                    <a:gd name="T2" fmla="*/ 41275 w 142"/>
                    <a:gd name="T3" fmla="*/ 106363 h 185"/>
                    <a:gd name="T4" fmla="*/ 46038 w 142"/>
                    <a:gd name="T5" fmla="*/ 112713 h 185"/>
                    <a:gd name="T6" fmla="*/ 38100 w 142"/>
                    <a:gd name="T7" fmla="*/ 120650 h 185"/>
                    <a:gd name="T8" fmla="*/ 26988 w 142"/>
                    <a:gd name="T9" fmla="*/ 128588 h 185"/>
                    <a:gd name="T10" fmla="*/ 11113 w 142"/>
                    <a:gd name="T11" fmla="*/ 128588 h 185"/>
                    <a:gd name="T12" fmla="*/ 0 w 142"/>
                    <a:gd name="T13" fmla="*/ 158750 h 185"/>
                    <a:gd name="T14" fmla="*/ 11113 w 142"/>
                    <a:gd name="T15" fmla="*/ 165100 h 185"/>
                    <a:gd name="T16" fmla="*/ 7938 w 142"/>
                    <a:gd name="T17" fmla="*/ 169863 h 185"/>
                    <a:gd name="T18" fmla="*/ 11113 w 142"/>
                    <a:gd name="T19" fmla="*/ 173038 h 185"/>
                    <a:gd name="T20" fmla="*/ 11113 w 142"/>
                    <a:gd name="T21" fmla="*/ 188913 h 185"/>
                    <a:gd name="T22" fmla="*/ 19050 w 142"/>
                    <a:gd name="T23" fmla="*/ 200025 h 185"/>
                    <a:gd name="T24" fmla="*/ 15875 w 142"/>
                    <a:gd name="T25" fmla="*/ 214313 h 185"/>
                    <a:gd name="T26" fmla="*/ 30163 w 142"/>
                    <a:gd name="T27" fmla="*/ 217488 h 185"/>
                    <a:gd name="T28" fmla="*/ 41275 w 142"/>
                    <a:gd name="T29" fmla="*/ 225425 h 185"/>
                    <a:gd name="T30" fmla="*/ 60325 w 142"/>
                    <a:gd name="T31" fmla="*/ 230188 h 185"/>
                    <a:gd name="T32" fmla="*/ 63500 w 142"/>
                    <a:gd name="T33" fmla="*/ 241300 h 185"/>
                    <a:gd name="T34" fmla="*/ 60325 w 142"/>
                    <a:gd name="T35" fmla="*/ 263525 h 185"/>
                    <a:gd name="T36" fmla="*/ 68263 w 142"/>
                    <a:gd name="T37" fmla="*/ 282575 h 185"/>
                    <a:gd name="T38" fmla="*/ 82550 w 142"/>
                    <a:gd name="T39" fmla="*/ 274638 h 185"/>
                    <a:gd name="T40" fmla="*/ 120650 w 142"/>
                    <a:gd name="T41" fmla="*/ 285750 h 185"/>
                    <a:gd name="T42" fmla="*/ 139700 w 142"/>
                    <a:gd name="T43" fmla="*/ 277813 h 185"/>
                    <a:gd name="T44" fmla="*/ 150813 w 142"/>
                    <a:gd name="T45" fmla="*/ 271463 h 185"/>
                    <a:gd name="T46" fmla="*/ 173038 w 142"/>
                    <a:gd name="T47" fmla="*/ 274638 h 185"/>
                    <a:gd name="T48" fmla="*/ 184150 w 142"/>
                    <a:gd name="T49" fmla="*/ 282575 h 185"/>
                    <a:gd name="T50" fmla="*/ 180975 w 142"/>
                    <a:gd name="T51" fmla="*/ 263525 h 185"/>
                    <a:gd name="T52" fmla="*/ 184150 w 142"/>
                    <a:gd name="T53" fmla="*/ 255588 h 185"/>
                    <a:gd name="T54" fmla="*/ 195263 w 142"/>
                    <a:gd name="T55" fmla="*/ 244475 h 185"/>
                    <a:gd name="T56" fmla="*/ 203200 w 142"/>
                    <a:gd name="T57" fmla="*/ 233363 h 185"/>
                    <a:gd name="T58" fmla="*/ 187325 w 142"/>
                    <a:gd name="T59" fmla="*/ 222250 h 185"/>
                    <a:gd name="T60" fmla="*/ 180975 w 142"/>
                    <a:gd name="T61" fmla="*/ 206375 h 185"/>
                    <a:gd name="T62" fmla="*/ 169863 w 142"/>
                    <a:gd name="T63" fmla="*/ 184150 h 185"/>
                    <a:gd name="T64" fmla="*/ 169863 w 142"/>
                    <a:gd name="T65" fmla="*/ 173038 h 185"/>
                    <a:gd name="T66" fmla="*/ 184150 w 142"/>
                    <a:gd name="T67" fmla="*/ 169863 h 185"/>
                    <a:gd name="T68" fmla="*/ 198438 w 142"/>
                    <a:gd name="T69" fmla="*/ 158750 h 185"/>
                    <a:gd name="T70" fmla="*/ 225425 w 142"/>
                    <a:gd name="T71" fmla="*/ 128588 h 185"/>
                    <a:gd name="T72" fmla="*/ 222250 w 142"/>
                    <a:gd name="T73" fmla="*/ 90488 h 185"/>
                    <a:gd name="T74" fmla="*/ 214313 w 142"/>
                    <a:gd name="T75" fmla="*/ 71438 h 185"/>
                    <a:gd name="T76" fmla="*/ 217488 w 142"/>
                    <a:gd name="T77" fmla="*/ 49213 h 185"/>
                    <a:gd name="T78" fmla="*/ 192088 w 142"/>
                    <a:gd name="T79" fmla="*/ 30163 h 185"/>
                    <a:gd name="T80" fmla="*/ 161925 w 142"/>
                    <a:gd name="T81" fmla="*/ 41275 h 185"/>
                    <a:gd name="T82" fmla="*/ 150813 w 142"/>
                    <a:gd name="T83" fmla="*/ 49213 h 185"/>
                    <a:gd name="T84" fmla="*/ 128588 w 142"/>
                    <a:gd name="T85" fmla="*/ 38100 h 185"/>
                    <a:gd name="T86" fmla="*/ 112713 w 142"/>
                    <a:gd name="T87" fmla="*/ 23813 h 185"/>
                    <a:gd name="T88" fmla="*/ 101600 w 142"/>
                    <a:gd name="T89" fmla="*/ 4763 h 185"/>
                    <a:gd name="T90" fmla="*/ 74613 w 142"/>
                    <a:gd name="T91" fmla="*/ 12700 h 185"/>
                    <a:gd name="T92" fmla="*/ 87313 w 142"/>
                    <a:gd name="T93" fmla="*/ 38100 h 185"/>
                    <a:gd name="T94" fmla="*/ 87313 w 142"/>
                    <a:gd name="T95" fmla="*/ 60325 h 185"/>
                    <a:gd name="T96" fmla="*/ 82550 w 142"/>
                    <a:gd name="T97" fmla="*/ 57150 h 185"/>
                    <a:gd name="T98" fmla="*/ 71438 w 142"/>
                    <a:gd name="T99" fmla="*/ 68263 h 185"/>
                    <a:gd name="T100" fmla="*/ 57150 w 142"/>
                    <a:gd name="T101" fmla="*/ 68263 h 185"/>
                    <a:gd name="T102" fmla="*/ 46038 w 142"/>
                    <a:gd name="T103" fmla="*/ 79375 h 185"/>
                    <a:gd name="T104" fmla="*/ 49213 w 142"/>
                    <a:gd name="T105" fmla="*/ 82550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2"/>
                    <a:gd name="T160" fmla="*/ 0 h 185"/>
                    <a:gd name="T161" fmla="*/ 142 w 142"/>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2" h="185">
                      <a:moveTo>
                        <a:pt x="29" y="52"/>
                      </a:moveTo>
                      <a:lnTo>
                        <a:pt x="31" y="55"/>
                      </a:lnTo>
                      <a:lnTo>
                        <a:pt x="31" y="60"/>
                      </a:lnTo>
                      <a:lnTo>
                        <a:pt x="31" y="62"/>
                      </a:lnTo>
                      <a:lnTo>
                        <a:pt x="31" y="64"/>
                      </a:lnTo>
                      <a:lnTo>
                        <a:pt x="31" y="67"/>
                      </a:lnTo>
                      <a:lnTo>
                        <a:pt x="29" y="67"/>
                      </a:lnTo>
                      <a:lnTo>
                        <a:pt x="26" y="67"/>
                      </a:lnTo>
                      <a:lnTo>
                        <a:pt x="26" y="69"/>
                      </a:lnTo>
                      <a:lnTo>
                        <a:pt x="29" y="71"/>
                      </a:lnTo>
                      <a:lnTo>
                        <a:pt x="29" y="74"/>
                      </a:lnTo>
                      <a:lnTo>
                        <a:pt x="26" y="74"/>
                      </a:lnTo>
                      <a:lnTo>
                        <a:pt x="24" y="76"/>
                      </a:lnTo>
                      <a:lnTo>
                        <a:pt x="21" y="76"/>
                      </a:lnTo>
                      <a:lnTo>
                        <a:pt x="21" y="78"/>
                      </a:lnTo>
                      <a:lnTo>
                        <a:pt x="19" y="81"/>
                      </a:lnTo>
                      <a:lnTo>
                        <a:pt x="17" y="81"/>
                      </a:lnTo>
                      <a:lnTo>
                        <a:pt x="14" y="78"/>
                      </a:lnTo>
                      <a:lnTo>
                        <a:pt x="12" y="78"/>
                      </a:lnTo>
                      <a:lnTo>
                        <a:pt x="10" y="78"/>
                      </a:lnTo>
                      <a:lnTo>
                        <a:pt x="7" y="78"/>
                      </a:lnTo>
                      <a:lnTo>
                        <a:pt x="7" y="81"/>
                      </a:lnTo>
                      <a:lnTo>
                        <a:pt x="5" y="83"/>
                      </a:lnTo>
                      <a:lnTo>
                        <a:pt x="5" y="88"/>
                      </a:lnTo>
                      <a:lnTo>
                        <a:pt x="3" y="93"/>
                      </a:lnTo>
                      <a:lnTo>
                        <a:pt x="0" y="97"/>
                      </a:lnTo>
                      <a:lnTo>
                        <a:pt x="0" y="100"/>
                      </a:lnTo>
                      <a:lnTo>
                        <a:pt x="3" y="102"/>
                      </a:lnTo>
                      <a:lnTo>
                        <a:pt x="5" y="102"/>
                      </a:lnTo>
                      <a:lnTo>
                        <a:pt x="7" y="102"/>
                      </a:lnTo>
                      <a:lnTo>
                        <a:pt x="7" y="104"/>
                      </a:lnTo>
                      <a:lnTo>
                        <a:pt x="5" y="104"/>
                      </a:lnTo>
                      <a:lnTo>
                        <a:pt x="5" y="107"/>
                      </a:lnTo>
                      <a:lnTo>
                        <a:pt x="7" y="109"/>
                      </a:lnTo>
                      <a:lnTo>
                        <a:pt x="10" y="112"/>
                      </a:lnTo>
                      <a:lnTo>
                        <a:pt x="10" y="114"/>
                      </a:lnTo>
                      <a:lnTo>
                        <a:pt x="7" y="119"/>
                      </a:lnTo>
                      <a:lnTo>
                        <a:pt x="10" y="121"/>
                      </a:lnTo>
                      <a:lnTo>
                        <a:pt x="10" y="123"/>
                      </a:lnTo>
                      <a:lnTo>
                        <a:pt x="12" y="126"/>
                      </a:lnTo>
                      <a:lnTo>
                        <a:pt x="14" y="126"/>
                      </a:lnTo>
                      <a:lnTo>
                        <a:pt x="12" y="130"/>
                      </a:lnTo>
                      <a:lnTo>
                        <a:pt x="12" y="133"/>
                      </a:lnTo>
                      <a:lnTo>
                        <a:pt x="10" y="133"/>
                      </a:lnTo>
                      <a:lnTo>
                        <a:pt x="10" y="135"/>
                      </a:lnTo>
                      <a:lnTo>
                        <a:pt x="12" y="137"/>
                      </a:lnTo>
                      <a:lnTo>
                        <a:pt x="14" y="137"/>
                      </a:lnTo>
                      <a:lnTo>
                        <a:pt x="17" y="137"/>
                      </a:lnTo>
                      <a:lnTo>
                        <a:pt x="19" y="137"/>
                      </a:lnTo>
                      <a:lnTo>
                        <a:pt x="21" y="137"/>
                      </a:lnTo>
                      <a:lnTo>
                        <a:pt x="24" y="137"/>
                      </a:lnTo>
                      <a:lnTo>
                        <a:pt x="24" y="140"/>
                      </a:lnTo>
                      <a:lnTo>
                        <a:pt x="26" y="140"/>
                      </a:lnTo>
                      <a:lnTo>
                        <a:pt x="26" y="142"/>
                      </a:lnTo>
                      <a:lnTo>
                        <a:pt x="29" y="142"/>
                      </a:lnTo>
                      <a:lnTo>
                        <a:pt x="31" y="142"/>
                      </a:lnTo>
                      <a:lnTo>
                        <a:pt x="33" y="142"/>
                      </a:lnTo>
                      <a:lnTo>
                        <a:pt x="38" y="145"/>
                      </a:lnTo>
                      <a:lnTo>
                        <a:pt x="40" y="145"/>
                      </a:lnTo>
                      <a:lnTo>
                        <a:pt x="40" y="147"/>
                      </a:lnTo>
                      <a:lnTo>
                        <a:pt x="40" y="149"/>
                      </a:lnTo>
                      <a:lnTo>
                        <a:pt x="40" y="152"/>
                      </a:lnTo>
                      <a:lnTo>
                        <a:pt x="40" y="154"/>
                      </a:lnTo>
                      <a:lnTo>
                        <a:pt x="38" y="156"/>
                      </a:lnTo>
                      <a:lnTo>
                        <a:pt x="38" y="159"/>
                      </a:lnTo>
                      <a:lnTo>
                        <a:pt x="38" y="161"/>
                      </a:lnTo>
                      <a:lnTo>
                        <a:pt x="38" y="163"/>
                      </a:lnTo>
                      <a:lnTo>
                        <a:pt x="38" y="166"/>
                      </a:lnTo>
                      <a:lnTo>
                        <a:pt x="38" y="171"/>
                      </a:lnTo>
                      <a:lnTo>
                        <a:pt x="38" y="173"/>
                      </a:lnTo>
                      <a:lnTo>
                        <a:pt x="38" y="175"/>
                      </a:lnTo>
                      <a:lnTo>
                        <a:pt x="40" y="178"/>
                      </a:lnTo>
                      <a:lnTo>
                        <a:pt x="43" y="178"/>
                      </a:lnTo>
                      <a:lnTo>
                        <a:pt x="47" y="175"/>
                      </a:lnTo>
                      <a:lnTo>
                        <a:pt x="47" y="173"/>
                      </a:lnTo>
                      <a:lnTo>
                        <a:pt x="50" y="173"/>
                      </a:lnTo>
                      <a:lnTo>
                        <a:pt x="52" y="173"/>
                      </a:lnTo>
                      <a:lnTo>
                        <a:pt x="55" y="173"/>
                      </a:lnTo>
                      <a:lnTo>
                        <a:pt x="59" y="175"/>
                      </a:lnTo>
                      <a:lnTo>
                        <a:pt x="62" y="175"/>
                      </a:lnTo>
                      <a:lnTo>
                        <a:pt x="73" y="185"/>
                      </a:lnTo>
                      <a:lnTo>
                        <a:pt x="73" y="182"/>
                      </a:lnTo>
                      <a:lnTo>
                        <a:pt x="76" y="180"/>
                      </a:lnTo>
                      <a:lnTo>
                        <a:pt x="78" y="180"/>
                      </a:lnTo>
                      <a:lnTo>
                        <a:pt x="78" y="178"/>
                      </a:lnTo>
                      <a:lnTo>
                        <a:pt x="81" y="178"/>
                      </a:lnTo>
                      <a:lnTo>
                        <a:pt x="85" y="178"/>
                      </a:lnTo>
                      <a:lnTo>
                        <a:pt x="88" y="175"/>
                      </a:lnTo>
                      <a:lnTo>
                        <a:pt x="90" y="175"/>
                      </a:lnTo>
                      <a:lnTo>
                        <a:pt x="92" y="175"/>
                      </a:lnTo>
                      <a:lnTo>
                        <a:pt x="92" y="173"/>
                      </a:lnTo>
                      <a:lnTo>
                        <a:pt x="95" y="171"/>
                      </a:lnTo>
                      <a:lnTo>
                        <a:pt x="99" y="171"/>
                      </a:lnTo>
                      <a:lnTo>
                        <a:pt x="104" y="173"/>
                      </a:lnTo>
                      <a:lnTo>
                        <a:pt x="107" y="173"/>
                      </a:lnTo>
                      <a:lnTo>
                        <a:pt x="109" y="173"/>
                      </a:lnTo>
                      <a:lnTo>
                        <a:pt x="109" y="175"/>
                      </a:lnTo>
                      <a:lnTo>
                        <a:pt x="111" y="175"/>
                      </a:lnTo>
                      <a:lnTo>
                        <a:pt x="114" y="178"/>
                      </a:lnTo>
                      <a:lnTo>
                        <a:pt x="116" y="178"/>
                      </a:lnTo>
                      <a:lnTo>
                        <a:pt x="116" y="175"/>
                      </a:lnTo>
                      <a:lnTo>
                        <a:pt x="116" y="171"/>
                      </a:lnTo>
                      <a:lnTo>
                        <a:pt x="114" y="168"/>
                      </a:lnTo>
                      <a:lnTo>
                        <a:pt x="114" y="166"/>
                      </a:lnTo>
                      <a:lnTo>
                        <a:pt x="111" y="166"/>
                      </a:lnTo>
                      <a:lnTo>
                        <a:pt x="111" y="163"/>
                      </a:lnTo>
                      <a:lnTo>
                        <a:pt x="114" y="161"/>
                      </a:lnTo>
                      <a:lnTo>
                        <a:pt x="116" y="161"/>
                      </a:lnTo>
                      <a:lnTo>
                        <a:pt x="118" y="159"/>
                      </a:lnTo>
                      <a:lnTo>
                        <a:pt x="121" y="159"/>
                      </a:lnTo>
                      <a:lnTo>
                        <a:pt x="123" y="159"/>
                      </a:lnTo>
                      <a:lnTo>
                        <a:pt x="123" y="156"/>
                      </a:lnTo>
                      <a:lnTo>
                        <a:pt x="123" y="154"/>
                      </a:lnTo>
                      <a:lnTo>
                        <a:pt x="123" y="152"/>
                      </a:lnTo>
                      <a:lnTo>
                        <a:pt x="123" y="149"/>
                      </a:lnTo>
                      <a:lnTo>
                        <a:pt x="125" y="149"/>
                      </a:lnTo>
                      <a:lnTo>
                        <a:pt x="128" y="147"/>
                      </a:lnTo>
                      <a:lnTo>
                        <a:pt x="123" y="142"/>
                      </a:lnTo>
                      <a:lnTo>
                        <a:pt x="121" y="140"/>
                      </a:lnTo>
                      <a:lnTo>
                        <a:pt x="118" y="140"/>
                      </a:lnTo>
                      <a:lnTo>
                        <a:pt x="116" y="140"/>
                      </a:lnTo>
                      <a:lnTo>
                        <a:pt x="116" y="137"/>
                      </a:lnTo>
                      <a:lnTo>
                        <a:pt x="116" y="135"/>
                      </a:lnTo>
                      <a:lnTo>
                        <a:pt x="114" y="133"/>
                      </a:lnTo>
                      <a:lnTo>
                        <a:pt x="114" y="130"/>
                      </a:lnTo>
                      <a:lnTo>
                        <a:pt x="114" y="128"/>
                      </a:lnTo>
                      <a:lnTo>
                        <a:pt x="111" y="126"/>
                      </a:lnTo>
                      <a:lnTo>
                        <a:pt x="109" y="123"/>
                      </a:lnTo>
                      <a:lnTo>
                        <a:pt x="109" y="121"/>
                      </a:lnTo>
                      <a:lnTo>
                        <a:pt x="107" y="119"/>
                      </a:lnTo>
                      <a:lnTo>
                        <a:pt x="107" y="116"/>
                      </a:lnTo>
                      <a:lnTo>
                        <a:pt x="104" y="114"/>
                      </a:lnTo>
                      <a:lnTo>
                        <a:pt x="104" y="112"/>
                      </a:lnTo>
                      <a:lnTo>
                        <a:pt x="104" y="109"/>
                      </a:lnTo>
                      <a:lnTo>
                        <a:pt x="107" y="109"/>
                      </a:lnTo>
                      <a:lnTo>
                        <a:pt x="109" y="109"/>
                      </a:lnTo>
                      <a:lnTo>
                        <a:pt x="111" y="109"/>
                      </a:lnTo>
                      <a:lnTo>
                        <a:pt x="114" y="109"/>
                      </a:lnTo>
                      <a:lnTo>
                        <a:pt x="114" y="107"/>
                      </a:lnTo>
                      <a:lnTo>
                        <a:pt x="116" y="107"/>
                      </a:lnTo>
                      <a:lnTo>
                        <a:pt x="116" y="104"/>
                      </a:lnTo>
                      <a:lnTo>
                        <a:pt x="118" y="102"/>
                      </a:lnTo>
                      <a:lnTo>
                        <a:pt x="121" y="102"/>
                      </a:lnTo>
                      <a:lnTo>
                        <a:pt x="125" y="100"/>
                      </a:lnTo>
                      <a:lnTo>
                        <a:pt x="132" y="95"/>
                      </a:lnTo>
                      <a:lnTo>
                        <a:pt x="135" y="93"/>
                      </a:lnTo>
                      <a:lnTo>
                        <a:pt x="142" y="95"/>
                      </a:lnTo>
                      <a:lnTo>
                        <a:pt x="142" y="93"/>
                      </a:lnTo>
                      <a:lnTo>
                        <a:pt x="142" y="88"/>
                      </a:lnTo>
                      <a:lnTo>
                        <a:pt x="142" y="81"/>
                      </a:lnTo>
                      <a:lnTo>
                        <a:pt x="140" y="76"/>
                      </a:lnTo>
                      <a:lnTo>
                        <a:pt x="140" y="71"/>
                      </a:lnTo>
                      <a:lnTo>
                        <a:pt x="137" y="67"/>
                      </a:lnTo>
                      <a:lnTo>
                        <a:pt x="137" y="62"/>
                      </a:lnTo>
                      <a:lnTo>
                        <a:pt x="137" y="60"/>
                      </a:lnTo>
                      <a:lnTo>
                        <a:pt x="140" y="57"/>
                      </a:lnTo>
                      <a:lnTo>
                        <a:pt x="140" y="55"/>
                      </a:lnTo>
                      <a:lnTo>
                        <a:pt x="137" y="55"/>
                      </a:lnTo>
                      <a:lnTo>
                        <a:pt x="137" y="50"/>
                      </a:lnTo>
                      <a:lnTo>
                        <a:pt x="135" y="50"/>
                      </a:lnTo>
                      <a:lnTo>
                        <a:pt x="135" y="48"/>
                      </a:lnTo>
                      <a:lnTo>
                        <a:pt x="135" y="45"/>
                      </a:lnTo>
                      <a:lnTo>
                        <a:pt x="135" y="43"/>
                      </a:lnTo>
                      <a:lnTo>
                        <a:pt x="137" y="41"/>
                      </a:lnTo>
                      <a:lnTo>
                        <a:pt x="137" y="38"/>
                      </a:lnTo>
                      <a:lnTo>
                        <a:pt x="137" y="36"/>
                      </a:lnTo>
                      <a:lnTo>
                        <a:pt x="137" y="31"/>
                      </a:lnTo>
                      <a:lnTo>
                        <a:pt x="137" y="29"/>
                      </a:lnTo>
                      <a:lnTo>
                        <a:pt x="135" y="29"/>
                      </a:lnTo>
                      <a:lnTo>
                        <a:pt x="130" y="26"/>
                      </a:lnTo>
                      <a:lnTo>
                        <a:pt x="125" y="26"/>
                      </a:lnTo>
                      <a:lnTo>
                        <a:pt x="123" y="24"/>
                      </a:lnTo>
                      <a:lnTo>
                        <a:pt x="121" y="19"/>
                      </a:lnTo>
                      <a:lnTo>
                        <a:pt x="116" y="19"/>
                      </a:lnTo>
                      <a:lnTo>
                        <a:pt x="114" y="19"/>
                      </a:lnTo>
                      <a:lnTo>
                        <a:pt x="109" y="19"/>
                      </a:lnTo>
                      <a:lnTo>
                        <a:pt x="107" y="19"/>
                      </a:lnTo>
                      <a:lnTo>
                        <a:pt x="104" y="24"/>
                      </a:lnTo>
                      <a:lnTo>
                        <a:pt x="102" y="26"/>
                      </a:lnTo>
                      <a:lnTo>
                        <a:pt x="97" y="26"/>
                      </a:lnTo>
                      <a:lnTo>
                        <a:pt x="95" y="26"/>
                      </a:lnTo>
                      <a:lnTo>
                        <a:pt x="95" y="29"/>
                      </a:lnTo>
                      <a:lnTo>
                        <a:pt x="95" y="31"/>
                      </a:lnTo>
                      <a:lnTo>
                        <a:pt x="92" y="34"/>
                      </a:lnTo>
                      <a:lnTo>
                        <a:pt x="90" y="29"/>
                      </a:lnTo>
                      <a:lnTo>
                        <a:pt x="85" y="24"/>
                      </a:lnTo>
                      <a:lnTo>
                        <a:pt x="83" y="24"/>
                      </a:lnTo>
                      <a:lnTo>
                        <a:pt x="81" y="24"/>
                      </a:lnTo>
                      <a:lnTo>
                        <a:pt x="78" y="26"/>
                      </a:lnTo>
                      <a:lnTo>
                        <a:pt x="76" y="26"/>
                      </a:lnTo>
                      <a:lnTo>
                        <a:pt x="73" y="24"/>
                      </a:lnTo>
                      <a:lnTo>
                        <a:pt x="73" y="19"/>
                      </a:lnTo>
                      <a:lnTo>
                        <a:pt x="71" y="15"/>
                      </a:lnTo>
                      <a:lnTo>
                        <a:pt x="66" y="10"/>
                      </a:lnTo>
                      <a:lnTo>
                        <a:pt x="69" y="8"/>
                      </a:lnTo>
                      <a:lnTo>
                        <a:pt x="73" y="3"/>
                      </a:lnTo>
                      <a:lnTo>
                        <a:pt x="69" y="3"/>
                      </a:lnTo>
                      <a:lnTo>
                        <a:pt x="64" y="3"/>
                      </a:lnTo>
                      <a:lnTo>
                        <a:pt x="64" y="0"/>
                      </a:lnTo>
                      <a:lnTo>
                        <a:pt x="52" y="0"/>
                      </a:lnTo>
                      <a:lnTo>
                        <a:pt x="50" y="3"/>
                      </a:lnTo>
                      <a:lnTo>
                        <a:pt x="50" y="5"/>
                      </a:lnTo>
                      <a:lnTo>
                        <a:pt x="47" y="5"/>
                      </a:lnTo>
                      <a:lnTo>
                        <a:pt x="47" y="8"/>
                      </a:lnTo>
                      <a:lnTo>
                        <a:pt x="47" y="10"/>
                      </a:lnTo>
                      <a:lnTo>
                        <a:pt x="52" y="10"/>
                      </a:lnTo>
                      <a:lnTo>
                        <a:pt x="52" y="15"/>
                      </a:lnTo>
                      <a:lnTo>
                        <a:pt x="55" y="19"/>
                      </a:lnTo>
                      <a:lnTo>
                        <a:pt x="55" y="24"/>
                      </a:lnTo>
                      <a:lnTo>
                        <a:pt x="55" y="29"/>
                      </a:lnTo>
                      <a:lnTo>
                        <a:pt x="55" y="31"/>
                      </a:lnTo>
                      <a:lnTo>
                        <a:pt x="55" y="34"/>
                      </a:lnTo>
                      <a:lnTo>
                        <a:pt x="55" y="38"/>
                      </a:lnTo>
                      <a:lnTo>
                        <a:pt x="52" y="36"/>
                      </a:lnTo>
                      <a:lnTo>
                        <a:pt x="52" y="34"/>
                      </a:lnTo>
                      <a:lnTo>
                        <a:pt x="52" y="36"/>
                      </a:lnTo>
                      <a:lnTo>
                        <a:pt x="50" y="38"/>
                      </a:lnTo>
                      <a:lnTo>
                        <a:pt x="47" y="43"/>
                      </a:lnTo>
                      <a:lnTo>
                        <a:pt x="47" y="45"/>
                      </a:lnTo>
                      <a:lnTo>
                        <a:pt x="45" y="43"/>
                      </a:lnTo>
                      <a:lnTo>
                        <a:pt x="43" y="43"/>
                      </a:lnTo>
                      <a:lnTo>
                        <a:pt x="40" y="43"/>
                      </a:lnTo>
                      <a:lnTo>
                        <a:pt x="40" y="41"/>
                      </a:lnTo>
                      <a:lnTo>
                        <a:pt x="38" y="41"/>
                      </a:lnTo>
                      <a:lnTo>
                        <a:pt x="36" y="43"/>
                      </a:lnTo>
                      <a:lnTo>
                        <a:pt x="33" y="43"/>
                      </a:lnTo>
                      <a:lnTo>
                        <a:pt x="29" y="48"/>
                      </a:lnTo>
                      <a:lnTo>
                        <a:pt x="29" y="50"/>
                      </a:lnTo>
                      <a:lnTo>
                        <a:pt x="31" y="50"/>
                      </a:lnTo>
                      <a:lnTo>
                        <a:pt x="31" y="52"/>
                      </a:lnTo>
                      <a:lnTo>
                        <a:pt x="29" y="52"/>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217" name="France">
                  <a:extLst>
                    <a:ext uri="{FF2B5EF4-FFF2-40B4-BE49-F238E27FC236}">
                      <a16:creationId xmlns:a16="http://schemas.microsoft.com/office/drawing/2014/main" id="{69ACEF42-3C61-51F9-15B1-8F07210BA29E}"/>
                    </a:ext>
                  </a:extLst>
                </p:cNvPr>
                <p:cNvGrpSpPr/>
                <p:nvPr/>
              </p:nvGrpSpPr>
              <p:grpSpPr>
                <a:xfrm>
                  <a:off x="2912859" y="2109363"/>
                  <a:ext cx="234397" cy="230950"/>
                  <a:chOff x="4194833" y="1512529"/>
                  <a:chExt cx="363613" cy="355578"/>
                </a:xfrm>
                <a:solidFill>
                  <a:schemeClr val="bg2"/>
                </a:solidFill>
              </p:grpSpPr>
              <p:sp>
                <p:nvSpPr>
                  <p:cNvPr id="248" name="Freeform 1935">
                    <a:extLst>
                      <a:ext uri="{FF2B5EF4-FFF2-40B4-BE49-F238E27FC236}">
                        <a16:creationId xmlns:a16="http://schemas.microsoft.com/office/drawing/2014/main" id="{3DBD09E7-9CF1-2651-200A-0DAF14AFAB06}"/>
                      </a:ext>
                    </a:extLst>
                  </p:cNvPr>
                  <p:cNvSpPr>
                    <a:spLocks/>
                  </p:cNvSpPr>
                  <p:nvPr/>
                </p:nvSpPr>
                <p:spPr bwMode="auto">
                  <a:xfrm>
                    <a:off x="4528283" y="1812544"/>
                    <a:ext cx="30163" cy="55563"/>
                  </a:xfrm>
                  <a:custGeom>
                    <a:avLst/>
                    <a:gdLst>
                      <a:gd name="T0" fmla="*/ 19050 w 19"/>
                      <a:gd name="T1" fmla="*/ 0 h 35"/>
                      <a:gd name="T2" fmla="*/ 19050 w 19"/>
                      <a:gd name="T3" fmla="*/ 3175 h 35"/>
                      <a:gd name="T4" fmla="*/ 15875 w 19"/>
                      <a:gd name="T5" fmla="*/ 11113 h 35"/>
                      <a:gd name="T6" fmla="*/ 7938 w 19"/>
                      <a:gd name="T7" fmla="*/ 17463 h 35"/>
                      <a:gd name="T8" fmla="*/ 0 w 19"/>
                      <a:gd name="T9" fmla="*/ 22225 h 35"/>
                      <a:gd name="T10" fmla="*/ 0 w 19"/>
                      <a:gd name="T11" fmla="*/ 25400 h 35"/>
                      <a:gd name="T12" fmla="*/ 0 w 19"/>
                      <a:gd name="T13" fmla="*/ 25400 h 35"/>
                      <a:gd name="T14" fmla="*/ 0 w 19"/>
                      <a:gd name="T15" fmla="*/ 28575 h 35"/>
                      <a:gd name="T16" fmla="*/ 0 w 19"/>
                      <a:gd name="T17" fmla="*/ 33338 h 35"/>
                      <a:gd name="T18" fmla="*/ 0 w 19"/>
                      <a:gd name="T19" fmla="*/ 36513 h 35"/>
                      <a:gd name="T20" fmla="*/ 0 w 19"/>
                      <a:gd name="T21" fmla="*/ 41275 h 35"/>
                      <a:gd name="T22" fmla="*/ 3175 w 19"/>
                      <a:gd name="T23" fmla="*/ 47625 h 35"/>
                      <a:gd name="T24" fmla="*/ 7938 w 19"/>
                      <a:gd name="T25" fmla="*/ 55563 h 35"/>
                      <a:gd name="T26" fmla="*/ 15875 w 19"/>
                      <a:gd name="T27" fmla="*/ 55563 h 35"/>
                      <a:gd name="T28" fmla="*/ 22225 w 19"/>
                      <a:gd name="T29" fmla="*/ 55563 h 35"/>
                      <a:gd name="T30" fmla="*/ 22225 w 19"/>
                      <a:gd name="T31" fmla="*/ 47625 h 35"/>
                      <a:gd name="T32" fmla="*/ 22225 w 19"/>
                      <a:gd name="T33" fmla="*/ 44450 h 35"/>
                      <a:gd name="T34" fmla="*/ 22225 w 19"/>
                      <a:gd name="T35" fmla="*/ 36513 h 35"/>
                      <a:gd name="T36" fmla="*/ 22225 w 19"/>
                      <a:gd name="T37" fmla="*/ 33338 h 35"/>
                      <a:gd name="T38" fmla="*/ 26988 w 19"/>
                      <a:gd name="T39" fmla="*/ 33338 h 35"/>
                      <a:gd name="T40" fmla="*/ 30163 w 19"/>
                      <a:gd name="T41" fmla="*/ 28575 h 35"/>
                      <a:gd name="T42" fmla="*/ 30163 w 19"/>
                      <a:gd name="T43" fmla="*/ 28575 h 35"/>
                      <a:gd name="T44" fmla="*/ 30163 w 19"/>
                      <a:gd name="T45" fmla="*/ 28575 h 35"/>
                      <a:gd name="T46" fmla="*/ 30163 w 19"/>
                      <a:gd name="T47" fmla="*/ 25400 h 35"/>
                      <a:gd name="T48" fmla="*/ 30163 w 19"/>
                      <a:gd name="T49" fmla="*/ 22225 h 35"/>
                      <a:gd name="T50" fmla="*/ 30163 w 19"/>
                      <a:gd name="T51" fmla="*/ 22225 h 35"/>
                      <a:gd name="T52" fmla="*/ 30163 w 19"/>
                      <a:gd name="T53" fmla="*/ 17463 h 35"/>
                      <a:gd name="T54" fmla="*/ 22225 w 19"/>
                      <a:gd name="T55" fmla="*/ 6350 h 35"/>
                      <a:gd name="T56" fmla="*/ 19050 w 19"/>
                      <a:gd name="T57" fmla="*/ 0 h 35"/>
                      <a:gd name="T58" fmla="*/ 19050 w 19"/>
                      <a:gd name="T59" fmla="*/ 0 h 35"/>
                      <a:gd name="T60" fmla="*/ 19050 w 19"/>
                      <a:gd name="T61" fmla="*/ 0 h 35"/>
                      <a:gd name="T62" fmla="*/ 19050 w 19"/>
                      <a:gd name="T63" fmla="*/ 0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35"/>
                      <a:gd name="T98" fmla="*/ 19 w 19"/>
                      <a:gd name="T99" fmla="*/ 35 h 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35">
                        <a:moveTo>
                          <a:pt x="12" y="0"/>
                        </a:moveTo>
                        <a:lnTo>
                          <a:pt x="12" y="2"/>
                        </a:lnTo>
                        <a:lnTo>
                          <a:pt x="10" y="7"/>
                        </a:lnTo>
                        <a:lnTo>
                          <a:pt x="5" y="11"/>
                        </a:lnTo>
                        <a:lnTo>
                          <a:pt x="0" y="14"/>
                        </a:lnTo>
                        <a:lnTo>
                          <a:pt x="0" y="16"/>
                        </a:lnTo>
                        <a:lnTo>
                          <a:pt x="0" y="18"/>
                        </a:lnTo>
                        <a:lnTo>
                          <a:pt x="0" y="21"/>
                        </a:lnTo>
                        <a:lnTo>
                          <a:pt x="0" y="23"/>
                        </a:lnTo>
                        <a:lnTo>
                          <a:pt x="0" y="26"/>
                        </a:lnTo>
                        <a:lnTo>
                          <a:pt x="2" y="30"/>
                        </a:lnTo>
                        <a:lnTo>
                          <a:pt x="5" y="35"/>
                        </a:lnTo>
                        <a:lnTo>
                          <a:pt x="10" y="35"/>
                        </a:lnTo>
                        <a:lnTo>
                          <a:pt x="14" y="35"/>
                        </a:lnTo>
                        <a:lnTo>
                          <a:pt x="14" y="30"/>
                        </a:lnTo>
                        <a:lnTo>
                          <a:pt x="14" y="28"/>
                        </a:lnTo>
                        <a:lnTo>
                          <a:pt x="14" y="23"/>
                        </a:lnTo>
                        <a:lnTo>
                          <a:pt x="14" y="21"/>
                        </a:lnTo>
                        <a:lnTo>
                          <a:pt x="17" y="21"/>
                        </a:lnTo>
                        <a:lnTo>
                          <a:pt x="19" y="18"/>
                        </a:lnTo>
                        <a:lnTo>
                          <a:pt x="19" y="16"/>
                        </a:lnTo>
                        <a:lnTo>
                          <a:pt x="19" y="14"/>
                        </a:lnTo>
                        <a:lnTo>
                          <a:pt x="19" y="11"/>
                        </a:lnTo>
                        <a:lnTo>
                          <a:pt x="14" y="4"/>
                        </a:lnTo>
                        <a:lnTo>
                          <a:pt x="1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49" name="Freeform 1936">
                    <a:extLst>
                      <a:ext uri="{FF2B5EF4-FFF2-40B4-BE49-F238E27FC236}">
                        <a16:creationId xmlns:a16="http://schemas.microsoft.com/office/drawing/2014/main" id="{0B463394-C1B7-A223-67AB-36CB984AF387}"/>
                      </a:ext>
                    </a:extLst>
                  </p:cNvPr>
                  <p:cNvSpPr>
                    <a:spLocks/>
                  </p:cNvSpPr>
                  <p:nvPr/>
                </p:nvSpPr>
                <p:spPr bwMode="auto">
                  <a:xfrm>
                    <a:off x="4194833" y="1512529"/>
                    <a:ext cx="330200" cy="322263"/>
                  </a:xfrm>
                  <a:custGeom>
                    <a:avLst/>
                    <a:gdLst>
                      <a:gd name="T0" fmla="*/ 269875 w 208"/>
                      <a:gd name="T1" fmla="*/ 66675 h 203"/>
                      <a:gd name="T2" fmla="*/ 292100 w 208"/>
                      <a:gd name="T3" fmla="*/ 69850 h 203"/>
                      <a:gd name="T4" fmla="*/ 303213 w 208"/>
                      <a:gd name="T5" fmla="*/ 77788 h 203"/>
                      <a:gd name="T6" fmla="*/ 325438 w 208"/>
                      <a:gd name="T7" fmla="*/ 82550 h 203"/>
                      <a:gd name="T8" fmla="*/ 325438 w 208"/>
                      <a:gd name="T9" fmla="*/ 93663 h 203"/>
                      <a:gd name="T10" fmla="*/ 322263 w 208"/>
                      <a:gd name="T11" fmla="*/ 115888 h 203"/>
                      <a:gd name="T12" fmla="*/ 325438 w 208"/>
                      <a:gd name="T13" fmla="*/ 138113 h 203"/>
                      <a:gd name="T14" fmla="*/ 314325 w 208"/>
                      <a:gd name="T15" fmla="*/ 138113 h 203"/>
                      <a:gd name="T16" fmla="*/ 314325 w 208"/>
                      <a:gd name="T17" fmla="*/ 146050 h 203"/>
                      <a:gd name="T18" fmla="*/ 303213 w 208"/>
                      <a:gd name="T19" fmla="*/ 149225 h 203"/>
                      <a:gd name="T20" fmla="*/ 280988 w 208"/>
                      <a:gd name="T21" fmla="*/ 176213 h 203"/>
                      <a:gd name="T22" fmla="*/ 269875 w 208"/>
                      <a:gd name="T23" fmla="*/ 198438 h 203"/>
                      <a:gd name="T24" fmla="*/ 284163 w 208"/>
                      <a:gd name="T25" fmla="*/ 193675 h 203"/>
                      <a:gd name="T26" fmla="*/ 292100 w 208"/>
                      <a:gd name="T27" fmla="*/ 201613 h 203"/>
                      <a:gd name="T28" fmla="*/ 303213 w 208"/>
                      <a:gd name="T29" fmla="*/ 209550 h 203"/>
                      <a:gd name="T30" fmla="*/ 303213 w 208"/>
                      <a:gd name="T31" fmla="*/ 220663 h 203"/>
                      <a:gd name="T32" fmla="*/ 295275 w 208"/>
                      <a:gd name="T33" fmla="*/ 228600 h 203"/>
                      <a:gd name="T34" fmla="*/ 288925 w 208"/>
                      <a:gd name="T35" fmla="*/ 234950 h 203"/>
                      <a:gd name="T36" fmla="*/ 295275 w 208"/>
                      <a:gd name="T37" fmla="*/ 239713 h 203"/>
                      <a:gd name="T38" fmla="*/ 295275 w 208"/>
                      <a:gd name="T39" fmla="*/ 254000 h 203"/>
                      <a:gd name="T40" fmla="*/ 303213 w 208"/>
                      <a:gd name="T41" fmla="*/ 261938 h 203"/>
                      <a:gd name="T42" fmla="*/ 300038 w 208"/>
                      <a:gd name="T43" fmla="*/ 269875 h 203"/>
                      <a:gd name="T44" fmla="*/ 295275 w 208"/>
                      <a:gd name="T45" fmla="*/ 276225 h 203"/>
                      <a:gd name="T46" fmla="*/ 284163 w 208"/>
                      <a:gd name="T47" fmla="*/ 295275 h 203"/>
                      <a:gd name="T48" fmla="*/ 261938 w 208"/>
                      <a:gd name="T49" fmla="*/ 295275 h 203"/>
                      <a:gd name="T50" fmla="*/ 236538 w 208"/>
                      <a:gd name="T51" fmla="*/ 284163 h 203"/>
                      <a:gd name="T52" fmla="*/ 220663 w 208"/>
                      <a:gd name="T53" fmla="*/ 284163 h 203"/>
                      <a:gd name="T54" fmla="*/ 201613 w 208"/>
                      <a:gd name="T55" fmla="*/ 303213 h 203"/>
                      <a:gd name="T56" fmla="*/ 195263 w 208"/>
                      <a:gd name="T57" fmla="*/ 314325 h 203"/>
                      <a:gd name="T58" fmla="*/ 184150 w 208"/>
                      <a:gd name="T59" fmla="*/ 322263 h 203"/>
                      <a:gd name="T60" fmla="*/ 168275 w 208"/>
                      <a:gd name="T61" fmla="*/ 317500 h 203"/>
                      <a:gd name="T62" fmla="*/ 160338 w 208"/>
                      <a:gd name="T63" fmla="*/ 317500 h 203"/>
                      <a:gd name="T64" fmla="*/ 134938 w 208"/>
                      <a:gd name="T65" fmla="*/ 311150 h 203"/>
                      <a:gd name="T66" fmla="*/ 123825 w 208"/>
                      <a:gd name="T67" fmla="*/ 311150 h 203"/>
                      <a:gd name="T68" fmla="*/ 112713 w 208"/>
                      <a:gd name="T69" fmla="*/ 306388 h 203"/>
                      <a:gd name="T70" fmla="*/ 93663 w 208"/>
                      <a:gd name="T71" fmla="*/ 300038 h 203"/>
                      <a:gd name="T72" fmla="*/ 93663 w 208"/>
                      <a:gd name="T73" fmla="*/ 276225 h 203"/>
                      <a:gd name="T74" fmla="*/ 96838 w 208"/>
                      <a:gd name="T75" fmla="*/ 212725 h 203"/>
                      <a:gd name="T76" fmla="*/ 66675 w 208"/>
                      <a:gd name="T77" fmla="*/ 182563 h 203"/>
                      <a:gd name="T78" fmla="*/ 66675 w 208"/>
                      <a:gd name="T79" fmla="*/ 160338 h 203"/>
                      <a:gd name="T80" fmla="*/ 52388 w 208"/>
                      <a:gd name="T81" fmla="*/ 149225 h 203"/>
                      <a:gd name="T82" fmla="*/ 19050 w 208"/>
                      <a:gd name="T83" fmla="*/ 127000 h 203"/>
                      <a:gd name="T84" fmla="*/ 3175 w 208"/>
                      <a:gd name="T85" fmla="*/ 119063 h 203"/>
                      <a:gd name="T86" fmla="*/ 0 w 208"/>
                      <a:gd name="T87" fmla="*/ 100013 h 203"/>
                      <a:gd name="T88" fmla="*/ 36513 w 208"/>
                      <a:gd name="T89" fmla="*/ 93663 h 203"/>
                      <a:gd name="T90" fmla="*/ 44450 w 208"/>
                      <a:gd name="T91" fmla="*/ 96838 h 203"/>
                      <a:gd name="T92" fmla="*/ 71438 w 208"/>
                      <a:gd name="T93" fmla="*/ 93663 h 203"/>
                      <a:gd name="T94" fmla="*/ 85725 w 208"/>
                      <a:gd name="T95" fmla="*/ 82550 h 203"/>
                      <a:gd name="T96" fmla="*/ 74613 w 208"/>
                      <a:gd name="T97" fmla="*/ 55563 h 203"/>
                      <a:gd name="T98" fmla="*/ 85725 w 208"/>
                      <a:gd name="T99" fmla="*/ 47625 h 203"/>
                      <a:gd name="T100" fmla="*/ 112713 w 208"/>
                      <a:gd name="T101" fmla="*/ 66675 h 203"/>
                      <a:gd name="T102" fmla="*/ 134938 w 208"/>
                      <a:gd name="T103" fmla="*/ 44450 h 203"/>
                      <a:gd name="T104" fmla="*/ 157163 w 208"/>
                      <a:gd name="T105" fmla="*/ 30163 h 203"/>
                      <a:gd name="T106" fmla="*/ 173038 w 208"/>
                      <a:gd name="T107" fmla="*/ 3175 h 203"/>
                      <a:gd name="T108" fmla="*/ 187325 w 208"/>
                      <a:gd name="T109" fmla="*/ 6350 h 203"/>
                      <a:gd name="T110" fmla="*/ 195263 w 208"/>
                      <a:gd name="T111" fmla="*/ 22225 h 203"/>
                      <a:gd name="T112" fmla="*/ 209550 w 208"/>
                      <a:gd name="T113" fmla="*/ 33338 h 203"/>
                      <a:gd name="T114" fmla="*/ 217488 w 208"/>
                      <a:gd name="T115" fmla="*/ 36513 h 203"/>
                      <a:gd name="T116" fmla="*/ 231775 w 208"/>
                      <a:gd name="T117" fmla="*/ 47625 h 203"/>
                      <a:gd name="T118" fmla="*/ 242888 w 208"/>
                      <a:gd name="T119" fmla="*/ 44450 h 203"/>
                      <a:gd name="T120" fmla="*/ 242888 w 208"/>
                      <a:gd name="T121" fmla="*/ 58738 h 203"/>
                      <a:gd name="T122" fmla="*/ 266700 w 208"/>
                      <a:gd name="T123" fmla="*/ 58738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
                      <a:gd name="T187" fmla="*/ 0 h 203"/>
                      <a:gd name="T188" fmla="*/ 208 w 208"/>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 h="203">
                        <a:moveTo>
                          <a:pt x="168" y="37"/>
                        </a:moveTo>
                        <a:lnTo>
                          <a:pt x="168" y="37"/>
                        </a:lnTo>
                        <a:lnTo>
                          <a:pt x="168" y="40"/>
                        </a:lnTo>
                        <a:lnTo>
                          <a:pt x="168" y="42"/>
                        </a:lnTo>
                        <a:lnTo>
                          <a:pt x="170" y="42"/>
                        </a:lnTo>
                        <a:lnTo>
                          <a:pt x="170" y="44"/>
                        </a:lnTo>
                        <a:lnTo>
                          <a:pt x="175" y="44"/>
                        </a:lnTo>
                        <a:lnTo>
                          <a:pt x="177" y="44"/>
                        </a:lnTo>
                        <a:lnTo>
                          <a:pt x="179" y="44"/>
                        </a:lnTo>
                        <a:lnTo>
                          <a:pt x="182" y="44"/>
                        </a:lnTo>
                        <a:lnTo>
                          <a:pt x="184" y="44"/>
                        </a:lnTo>
                        <a:lnTo>
                          <a:pt x="186" y="44"/>
                        </a:lnTo>
                        <a:lnTo>
                          <a:pt x="189" y="44"/>
                        </a:lnTo>
                        <a:lnTo>
                          <a:pt x="189" y="47"/>
                        </a:lnTo>
                        <a:lnTo>
                          <a:pt x="191" y="47"/>
                        </a:lnTo>
                        <a:lnTo>
                          <a:pt x="191" y="49"/>
                        </a:lnTo>
                        <a:lnTo>
                          <a:pt x="194" y="49"/>
                        </a:lnTo>
                        <a:lnTo>
                          <a:pt x="196" y="49"/>
                        </a:lnTo>
                        <a:lnTo>
                          <a:pt x="198" y="49"/>
                        </a:lnTo>
                        <a:lnTo>
                          <a:pt x="205" y="52"/>
                        </a:lnTo>
                        <a:lnTo>
                          <a:pt x="208" y="54"/>
                        </a:lnTo>
                        <a:lnTo>
                          <a:pt x="205" y="56"/>
                        </a:lnTo>
                        <a:lnTo>
                          <a:pt x="205" y="59"/>
                        </a:lnTo>
                        <a:lnTo>
                          <a:pt x="205" y="61"/>
                        </a:lnTo>
                        <a:lnTo>
                          <a:pt x="203" y="63"/>
                        </a:lnTo>
                        <a:lnTo>
                          <a:pt x="203" y="66"/>
                        </a:lnTo>
                        <a:lnTo>
                          <a:pt x="203" y="68"/>
                        </a:lnTo>
                        <a:lnTo>
                          <a:pt x="203" y="70"/>
                        </a:lnTo>
                        <a:lnTo>
                          <a:pt x="203" y="73"/>
                        </a:lnTo>
                        <a:lnTo>
                          <a:pt x="203" y="78"/>
                        </a:lnTo>
                        <a:lnTo>
                          <a:pt x="203" y="80"/>
                        </a:lnTo>
                        <a:lnTo>
                          <a:pt x="205" y="85"/>
                        </a:lnTo>
                        <a:lnTo>
                          <a:pt x="205" y="87"/>
                        </a:lnTo>
                        <a:lnTo>
                          <a:pt x="203" y="87"/>
                        </a:lnTo>
                        <a:lnTo>
                          <a:pt x="201" y="87"/>
                        </a:lnTo>
                        <a:lnTo>
                          <a:pt x="198" y="87"/>
                        </a:lnTo>
                        <a:lnTo>
                          <a:pt x="198" y="89"/>
                        </a:lnTo>
                        <a:lnTo>
                          <a:pt x="198" y="92"/>
                        </a:lnTo>
                        <a:lnTo>
                          <a:pt x="196" y="92"/>
                        </a:lnTo>
                        <a:lnTo>
                          <a:pt x="196" y="94"/>
                        </a:lnTo>
                        <a:lnTo>
                          <a:pt x="194" y="94"/>
                        </a:lnTo>
                        <a:lnTo>
                          <a:pt x="191" y="94"/>
                        </a:lnTo>
                        <a:lnTo>
                          <a:pt x="189" y="96"/>
                        </a:lnTo>
                        <a:lnTo>
                          <a:pt x="186" y="99"/>
                        </a:lnTo>
                        <a:lnTo>
                          <a:pt x="184" y="101"/>
                        </a:lnTo>
                        <a:lnTo>
                          <a:pt x="182" y="106"/>
                        </a:lnTo>
                        <a:lnTo>
                          <a:pt x="177" y="111"/>
                        </a:lnTo>
                        <a:lnTo>
                          <a:pt x="172" y="118"/>
                        </a:lnTo>
                        <a:lnTo>
                          <a:pt x="172" y="120"/>
                        </a:lnTo>
                        <a:lnTo>
                          <a:pt x="170" y="122"/>
                        </a:lnTo>
                        <a:lnTo>
                          <a:pt x="170" y="125"/>
                        </a:lnTo>
                        <a:lnTo>
                          <a:pt x="172" y="125"/>
                        </a:lnTo>
                        <a:lnTo>
                          <a:pt x="175" y="122"/>
                        </a:lnTo>
                        <a:lnTo>
                          <a:pt x="177" y="122"/>
                        </a:lnTo>
                        <a:lnTo>
                          <a:pt x="179" y="122"/>
                        </a:lnTo>
                        <a:lnTo>
                          <a:pt x="182" y="122"/>
                        </a:lnTo>
                        <a:lnTo>
                          <a:pt x="182" y="125"/>
                        </a:lnTo>
                        <a:lnTo>
                          <a:pt x="184" y="127"/>
                        </a:lnTo>
                        <a:lnTo>
                          <a:pt x="186" y="127"/>
                        </a:lnTo>
                        <a:lnTo>
                          <a:pt x="189" y="127"/>
                        </a:lnTo>
                        <a:lnTo>
                          <a:pt x="189" y="130"/>
                        </a:lnTo>
                        <a:lnTo>
                          <a:pt x="191" y="130"/>
                        </a:lnTo>
                        <a:lnTo>
                          <a:pt x="191" y="132"/>
                        </a:lnTo>
                        <a:lnTo>
                          <a:pt x="194" y="132"/>
                        </a:lnTo>
                        <a:lnTo>
                          <a:pt x="196" y="132"/>
                        </a:lnTo>
                        <a:lnTo>
                          <a:pt x="191" y="139"/>
                        </a:lnTo>
                        <a:lnTo>
                          <a:pt x="189" y="141"/>
                        </a:lnTo>
                        <a:lnTo>
                          <a:pt x="189" y="144"/>
                        </a:lnTo>
                        <a:lnTo>
                          <a:pt x="186" y="144"/>
                        </a:lnTo>
                        <a:lnTo>
                          <a:pt x="184" y="144"/>
                        </a:lnTo>
                        <a:lnTo>
                          <a:pt x="184" y="146"/>
                        </a:lnTo>
                        <a:lnTo>
                          <a:pt x="182" y="146"/>
                        </a:lnTo>
                        <a:lnTo>
                          <a:pt x="182" y="148"/>
                        </a:lnTo>
                        <a:lnTo>
                          <a:pt x="182" y="151"/>
                        </a:lnTo>
                        <a:lnTo>
                          <a:pt x="184" y="151"/>
                        </a:lnTo>
                        <a:lnTo>
                          <a:pt x="186" y="151"/>
                        </a:lnTo>
                        <a:lnTo>
                          <a:pt x="186" y="153"/>
                        </a:lnTo>
                        <a:lnTo>
                          <a:pt x="186" y="155"/>
                        </a:lnTo>
                        <a:lnTo>
                          <a:pt x="186" y="158"/>
                        </a:lnTo>
                        <a:lnTo>
                          <a:pt x="186" y="160"/>
                        </a:lnTo>
                        <a:lnTo>
                          <a:pt x="186" y="163"/>
                        </a:lnTo>
                        <a:lnTo>
                          <a:pt x="186" y="165"/>
                        </a:lnTo>
                        <a:lnTo>
                          <a:pt x="189" y="165"/>
                        </a:lnTo>
                        <a:lnTo>
                          <a:pt x="191" y="165"/>
                        </a:lnTo>
                        <a:lnTo>
                          <a:pt x="194" y="165"/>
                        </a:lnTo>
                        <a:lnTo>
                          <a:pt x="191" y="167"/>
                        </a:lnTo>
                        <a:lnTo>
                          <a:pt x="189" y="170"/>
                        </a:lnTo>
                        <a:lnTo>
                          <a:pt x="189" y="172"/>
                        </a:lnTo>
                        <a:lnTo>
                          <a:pt x="191" y="172"/>
                        </a:lnTo>
                        <a:lnTo>
                          <a:pt x="191" y="174"/>
                        </a:lnTo>
                        <a:lnTo>
                          <a:pt x="189" y="174"/>
                        </a:lnTo>
                        <a:lnTo>
                          <a:pt x="186" y="174"/>
                        </a:lnTo>
                        <a:lnTo>
                          <a:pt x="182" y="172"/>
                        </a:lnTo>
                        <a:lnTo>
                          <a:pt x="179" y="174"/>
                        </a:lnTo>
                        <a:lnTo>
                          <a:pt x="184" y="184"/>
                        </a:lnTo>
                        <a:lnTo>
                          <a:pt x="182" y="184"/>
                        </a:lnTo>
                        <a:lnTo>
                          <a:pt x="182" y="186"/>
                        </a:lnTo>
                        <a:lnTo>
                          <a:pt x="179" y="186"/>
                        </a:lnTo>
                        <a:lnTo>
                          <a:pt x="179" y="189"/>
                        </a:lnTo>
                        <a:lnTo>
                          <a:pt x="177" y="189"/>
                        </a:lnTo>
                        <a:lnTo>
                          <a:pt x="175" y="189"/>
                        </a:lnTo>
                        <a:lnTo>
                          <a:pt x="172" y="189"/>
                        </a:lnTo>
                        <a:lnTo>
                          <a:pt x="170" y="189"/>
                        </a:lnTo>
                        <a:lnTo>
                          <a:pt x="165" y="186"/>
                        </a:lnTo>
                        <a:lnTo>
                          <a:pt x="163" y="184"/>
                        </a:lnTo>
                        <a:lnTo>
                          <a:pt x="158" y="181"/>
                        </a:lnTo>
                        <a:lnTo>
                          <a:pt x="153" y="179"/>
                        </a:lnTo>
                        <a:lnTo>
                          <a:pt x="151" y="179"/>
                        </a:lnTo>
                        <a:lnTo>
                          <a:pt x="149" y="179"/>
                        </a:lnTo>
                        <a:lnTo>
                          <a:pt x="146" y="179"/>
                        </a:lnTo>
                        <a:lnTo>
                          <a:pt x="144" y="177"/>
                        </a:lnTo>
                        <a:lnTo>
                          <a:pt x="144" y="179"/>
                        </a:lnTo>
                        <a:lnTo>
                          <a:pt x="142" y="179"/>
                        </a:lnTo>
                        <a:lnTo>
                          <a:pt x="139" y="179"/>
                        </a:lnTo>
                        <a:lnTo>
                          <a:pt x="137" y="179"/>
                        </a:lnTo>
                        <a:lnTo>
                          <a:pt x="135" y="179"/>
                        </a:lnTo>
                        <a:lnTo>
                          <a:pt x="132" y="184"/>
                        </a:lnTo>
                        <a:lnTo>
                          <a:pt x="127" y="189"/>
                        </a:lnTo>
                        <a:lnTo>
                          <a:pt x="127" y="191"/>
                        </a:lnTo>
                        <a:lnTo>
                          <a:pt x="127" y="193"/>
                        </a:lnTo>
                        <a:lnTo>
                          <a:pt x="127" y="196"/>
                        </a:lnTo>
                        <a:lnTo>
                          <a:pt x="127" y="198"/>
                        </a:lnTo>
                        <a:lnTo>
                          <a:pt x="125" y="198"/>
                        </a:lnTo>
                        <a:lnTo>
                          <a:pt x="123" y="198"/>
                        </a:lnTo>
                        <a:lnTo>
                          <a:pt x="123" y="200"/>
                        </a:lnTo>
                        <a:lnTo>
                          <a:pt x="120" y="200"/>
                        </a:lnTo>
                        <a:lnTo>
                          <a:pt x="120" y="203"/>
                        </a:lnTo>
                        <a:lnTo>
                          <a:pt x="118" y="203"/>
                        </a:lnTo>
                        <a:lnTo>
                          <a:pt x="116" y="203"/>
                        </a:lnTo>
                        <a:lnTo>
                          <a:pt x="111" y="203"/>
                        </a:lnTo>
                        <a:lnTo>
                          <a:pt x="109" y="203"/>
                        </a:lnTo>
                        <a:lnTo>
                          <a:pt x="106" y="200"/>
                        </a:lnTo>
                        <a:lnTo>
                          <a:pt x="104" y="200"/>
                        </a:lnTo>
                        <a:lnTo>
                          <a:pt x="101" y="200"/>
                        </a:lnTo>
                        <a:lnTo>
                          <a:pt x="99" y="200"/>
                        </a:lnTo>
                        <a:lnTo>
                          <a:pt x="94" y="200"/>
                        </a:lnTo>
                        <a:lnTo>
                          <a:pt x="90" y="198"/>
                        </a:lnTo>
                        <a:lnTo>
                          <a:pt x="87" y="196"/>
                        </a:lnTo>
                        <a:lnTo>
                          <a:pt x="85" y="196"/>
                        </a:lnTo>
                        <a:lnTo>
                          <a:pt x="85" y="198"/>
                        </a:lnTo>
                        <a:lnTo>
                          <a:pt x="83" y="198"/>
                        </a:lnTo>
                        <a:lnTo>
                          <a:pt x="80" y="198"/>
                        </a:lnTo>
                        <a:lnTo>
                          <a:pt x="78" y="198"/>
                        </a:lnTo>
                        <a:lnTo>
                          <a:pt x="78" y="196"/>
                        </a:lnTo>
                        <a:lnTo>
                          <a:pt x="75" y="196"/>
                        </a:lnTo>
                        <a:lnTo>
                          <a:pt x="75" y="193"/>
                        </a:lnTo>
                        <a:lnTo>
                          <a:pt x="73" y="193"/>
                        </a:lnTo>
                        <a:lnTo>
                          <a:pt x="71" y="193"/>
                        </a:lnTo>
                        <a:lnTo>
                          <a:pt x="68" y="193"/>
                        </a:lnTo>
                        <a:lnTo>
                          <a:pt x="66" y="191"/>
                        </a:lnTo>
                        <a:lnTo>
                          <a:pt x="61" y="191"/>
                        </a:lnTo>
                        <a:lnTo>
                          <a:pt x="59" y="189"/>
                        </a:lnTo>
                        <a:lnTo>
                          <a:pt x="59" y="184"/>
                        </a:lnTo>
                        <a:lnTo>
                          <a:pt x="57" y="181"/>
                        </a:lnTo>
                        <a:lnTo>
                          <a:pt x="59" y="174"/>
                        </a:lnTo>
                        <a:lnTo>
                          <a:pt x="61" y="167"/>
                        </a:lnTo>
                        <a:lnTo>
                          <a:pt x="61" y="160"/>
                        </a:lnTo>
                        <a:lnTo>
                          <a:pt x="61" y="153"/>
                        </a:lnTo>
                        <a:lnTo>
                          <a:pt x="61" y="151"/>
                        </a:lnTo>
                        <a:lnTo>
                          <a:pt x="64" y="141"/>
                        </a:lnTo>
                        <a:lnTo>
                          <a:pt x="61" y="134"/>
                        </a:lnTo>
                        <a:lnTo>
                          <a:pt x="61" y="125"/>
                        </a:lnTo>
                        <a:lnTo>
                          <a:pt x="57" y="122"/>
                        </a:lnTo>
                        <a:lnTo>
                          <a:pt x="49" y="120"/>
                        </a:lnTo>
                        <a:lnTo>
                          <a:pt x="47" y="118"/>
                        </a:lnTo>
                        <a:lnTo>
                          <a:pt x="45" y="115"/>
                        </a:lnTo>
                        <a:lnTo>
                          <a:pt x="42" y="115"/>
                        </a:lnTo>
                        <a:lnTo>
                          <a:pt x="40" y="113"/>
                        </a:lnTo>
                        <a:lnTo>
                          <a:pt x="40" y="111"/>
                        </a:lnTo>
                        <a:lnTo>
                          <a:pt x="40" y="108"/>
                        </a:lnTo>
                        <a:lnTo>
                          <a:pt x="40" y="106"/>
                        </a:lnTo>
                        <a:lnTo>
                          <a:pt x="40" y="104"/>
                        </a:lnTo>
                        <a:lnTo>
                          <a:pt x="42" y="101"/>
                        </a:lnTo>
                        <a:lnTo>
                          <a:pt x="42" y="96"/>
                        </a:lnTo>
                        <a:lnTo>
                          <a:pt x="40" y="96"/>
                        </a:lnTo>
                        <a:lnTo>
                          <a:pt x="35" y="96"/>
                        </a:lnTo>
                        <a:lnTo>
                          <a:pt x="35" y="94"/>
                        </a:lnTo>
                        <a:lnTo>
                          <a:pt x="33" y="94"/>
                        </a:lnTo>
                        <a:lnTo>
                          <a:pt x="31" y="92"/>
                        </a:lnTo>
                        <a:lnTo>
                          <a:pt x="33" y="85"/>
                        </a:lnTo>
                        <a:lnTo>
                          <a:pt x="23" y="89"/>
                        </a:lnTo>
                        <a:lnTo>
                          <a:pt x="23" y="85"/>
                        </a:lnTo>
                        <a:lnTo>
                          <a:pt x="16" y="82"/>
                        </a:lnTo>
                        <a:lnTo>
                          <a:pt x="12" y="80"/>
                        </a:lnTo>
                        <a:lnTo>
                          <a:pt x="9" y="80"/>
                        </a:lnTo>
                        <a:lnTo>
                          <a:pt x="0" y="80"/>
                        </a:lnTo>
                        <a:lnTo>
                          <a:pt x="2" y="80"/>
                        </a:lnTo>
                        <a:lnTo>
                          <a:pt x="2" y="78"/>
                        </a:lnTo>
                        <a:lnTo>
                          <a:pt x="2" y="75"/>
                        </a:lnTo>
                        <a:lnTo>
                          <a:pt x="2" y="73"/>
                        </a:lnTo>
                        <a:lnTo>
                          <a:pt x="0" y="70"/>
                        </a:lnTo>
                        <a:lnTo>
                          <a:pt x="5" y="70"/>
                        </a:lnTo>
                        <a:lnTo>
                          <a:pt x="9" y="68"/>
                        </a:lnTo>
                        <a:lnTo>
                          <a:pt x="5" y="66"/>
                        </a:lnTo>
                        <a:lnTo>
                          <a:pt x="0" y="63"/>
                        </a:lnTo>
                        <a:lnTo>
                          <a:pt x="2" y="63"/>
                        </a:lnTo>
                        <a:lnTo>
                          <a:pt x="7" y="61"/>
                        </a:lnTo>
                        <a:lnTo>
                          <a:pt x="9" y="61"/>
                        </a:lnTo>
                        <a:lnTo>
                          <a:pt x="14" y="61"/>
                        </a:lnTo>
                        <a:lnTo>
                          <a:pt x="16" y="59"/>
                        </a:lnTo>
                        <a:lnTo>
                          <a:pt x="23" y="59"/>
                        </a:lnTo>
                        <a:lnTo>
                          <a:pt x="26" y="59"/>
                        </a:lnTo>
                        <a:lnTo>
                          <a:pt x="28" y="59"/>
                        </a:lnTo>
                        <a:lnTo>
                          <a:pt x="28" y="61"/>
                        </a:lnTo>
                        <a:lnTo>
                          <a:pt x="28" y="63"/>
                        </a:lnTo>
                        <a:lnTo>
                          <a:pt x="31" y="63"/>
                        </a:lnTo>
                        <a:lnTo>
                          <a:pt x="33" y="63"/>
                        </a:lnTo>
                        <a:lnTo>
                          <a:pt x="40" y="59"/>
                        </a:lnTo>
                        <a:lnTo>
                          <a:pt x="42" y="59"/>
                        </a:lnTo>
                        <a:lnTo>
                          <a:pt x="45" y="59"/>
                        </a:lnTo>
                        <a:lnTo>
                          <a:pt x="47" y="59"/>
                        </a:lnTo>
                        <a:lnTo>
                          <a:pt x="49" y="61"/>
                        </a:lnTo>
                        <a:lnTo>
                          <a:pt x="54" y="61"/>
                        </a:lnTo>
                        <a:lnTo>
                          <a:pt x="54" y="56"/>
                        </a:lnTo>
                        <a:lnTo>
                          <a:pt x="54" y="52"/>
                        </a:lnTo>
                        <a:lnTo>
                          <a:pt x="52" y="47"/>
                        </a:lnTo>
                        <a:lnTo>
                          <a:pt x="49" y="40"/>
                        </a:lnTo>
                        <a:lnTo>
                          <a:pt x="47" y="37"/>
                        </a:lnTo>
                        <a:lnTo>
                          <a:pt x="47" y="35"/>
                        </a:lnTo>
                        <a:lnTo>
                          <a:pt x="49" y="33"/>
                        </a:lnTo>
                        <a:lnTo>
                          <a:pt x="52" y="33"/>
                        </a:lnTo>
                        <a:lnTo>
                          <a:pt x="52" y="30"/>
                        </a:lnTo>
                        <a:lnTo>
                          <a:pt x="54" y="30"/>
                        </a:lnTo>
                        <a:lnTo>
                          <a:pt x="57" y="33"/>
                        </a:lnTo>
                        <a:lnTo>
                          <a:pt x="57" y="35"/>
                        </a:lnTo>
                        <a:lnTo>
                          <a:pt x="57" y="40"/>
                        </a:lnTo>
                        <a:lnTo>
                          <a:pt x="61" y="40"/>
                        </a:lnTo>
                        <a:lnTo>
                          <a:pt x="68" y="40"/>
                        </a:lnTo>
                        <a:lnTo>
                          <a:pt x="71" y="42"/>
                        </a:lnTo>
                        <a:lnTo>
                          <a:pt x="75" y="40"/>
                        </a:lnTo>
                        <a:lnTo>
                          <a:pt x="78" y="40"/>
                        </a:lnTo>
                        <a:lnTo>
                          <a:pt x="83" y="40"/>
                        </a:lnTo>
                        <a:lnTo>
                          <a:pt x="83" y="35"/>
                        </a:lnTo>
                        <a:lnTo>
                          <a:pt x="83" y="30"/>
                        </a:lnTo>
                        <a:lnTo>
                          <a:pt x="85" y="28"/>
                        </a:lnTo>
                        <a:lnTo>
                          <a:pt x="87" y="28"/>
                        </a:lnTo>
                        <a:lnTo>
                          <a:pt x="90" y="26"/>
                        </a:lnTo>
                        <a:lnTo>
                          <a:pt x="92" y="26"/>
                        </a:lnTo>
                        <a:lnTo>
                          <a:pt x="97" y="26"/>
                        </a:lnTo>
                        <a:lnTo>
                          <a:pt x="101" y="23"/>
                        </a:lnTo>
                        <a:lnTo>
                          <a:pt x="99" y="19"/>
                        </a:lnTo>
                        <a:lnTo>
                          <a:pt x="99" y="14"/>
                        </a:lnTo>
                        <a:lnTo>
                          <a:pt x="99" y="9"/>
                        </a:lnTo>
                        <a:lnTo>
                          <a:pt x="99" y="4"/>
                        </a:lnTo>
                        <a:lnTo>
                          <a:pt x="101" y="4"/>
                        </a:lnTo>
                        <a:lnTo>
                          <a:pt x="106" y="2"/>
                        </a:lnTo>
                        <a:lnTo>
                          <a:pt x="109" y="2"/>
                        </a:lnTo>
                        <a:lnTo>
                          <a:pt x="111" y="0"/>
                        </a:lnTo>
                        <a:lnTo>
                          <a:pt x="116" y="4"/>
                        </a:lnTo>
                        <a:lnTo>
                          <a:pt x="118" y="4"/>
                        </a:lnTo>
                        <a:lnTo>
                          <a:pt x="120" y="7"/>
                        </a:lnTo>
                        <a:lnTo>
                          <a:pt x="120" y="11"/>
                        </a:lnTo>
                        <a:lnTo>
                          <a:pt x="120" y="14"/>
                        </a:lnTo>
                        <a:lnTo>
                          <a:pt x="123" y="14"/>
                        </a:lnTo>
                        <a:lnTo>
                          <a:pt x="125" y="16"/>
                        </a:lnTo>
                        <a:lnTo>
                          <a:pt x="127" y="19"/>
                        </a:lnTo>
                        <a:lnTo>
                          <a:pt x="130" y="21"/>
                        </a:lnTo>
                        <a:lnTo>
                          <a:pt x="132" y="21"/>
                        </a:lnTo>
                        <a:lnTo>
                          <a:pt x="135" y="19"/>
                        </a:lnTo>
                        <a:lnTo>
                          <a:pt x="135" y="21"/>
                        </a:lnTo>
                        <a:lnTo>
                          <a:pt x="137" y="21"/>
                        </a:lnTo>
                        <a:lnTo>
                          <a:pt x="137" y="23"/>
                        </a:lnTo>
                        <a:lnTo>
                          <a:pt x="139" y="26"/>
                        </a:lnTo>
                        <a:lnTo>
                          <a:pt x="142" y="28"/>
                        </a:lnTo>
                        <a:lnTo>
                          <a:pt x="144" y="30"/>
                        </a:lnTo>
                        <a:lnTo>
                          <a:pt x="146" y="30"/>
                        </a:lnTo>
                        <a:lnTo>
                          <a:pt x="149" y="30"/>
                        </a:lnTo>
                        <a:lnTo>
                          <a:pt x="151" y="30"/>
                        </a:lnTo>
                        <a:lnTo>
                          <a:pt x="151" y="28"/>
                        </a:lnTo>
                        <a:lnTo>
                          <a:pt x="153" y="28"/>
                        </a:lnTo>
                        <a:lnTo>
                          <a:pt x="153" y="30"/>
                        </a:lnTo>
                        <a:lnTo>
                          <a:pt x="153" y="33"/>
                        </a:lnTo>
                        <a:lnTo>
                          <a:pt x="153" y="35"/>
                        </a:lnTo>
                        <a:lnTo>
                          <a:pt x="153" y="37"/>
                        </a:lnTo>
                        <a:lnTo>
                          <a:pt x="156" y="37"/>
                        </a:lnTo>
                        <a:lnTo>
                          <a:pt x="160" y="37"/>
                        </a:lnTo>
                        <a:lnTo>
                          <a:pt x="168" y="35"/>
                        </a:lnTo>
                        <a:lnTo>
                          <a:pt x="168" y="37"/>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218" name="Finland">
                  <a:extLst>
                    <a:ext uri="{FF2B5EF4-FFF2-40B4-BE49-F238E27FC236}">
                      <a16:creationId xmlns:a16="http://schemas.microsoft.com/office/drawing/2014/main" id="{E9FE3BB2-D823-D738-BB1F-1C1437046EC5}"/>
                    </a:ext>
                  </a:extLst>
                </p:cNvPr>
                <p:cNvSpPr>
                  <a:spLocks/>
                </p:cNvSpPr>
                <p:nvPr/>
              </p:nvSpPr>
              <p:spPr bwMode="auto">
                <a:xfrm>
                  <a:off x="3332505" y="1592778"/>
                  <a:ext cx="179211" cy="284578"/>
                </a:xfrm>
                <a:custGeom>
                  <a:avLst/>
                  <a:gdLst>
                    <a:gd name="T0" fmla="*/ 225425 w 175"/>
                    <a:gd name="T1" fmla="*/ 30163 h 276"/>
                    <a:gd name="T2" fmla="*/ 198438 w 175"/>
                    <a:gd name="T3" fmla="*/ 14288 h 276"/>
                    <a:gd name="T4" fmla="*/ 180975 w 175"/>
                    <a:gd name="T5" fmla="*/ 3175 h 276"/>
                    <a:gd name="T6" fmla="*/ 153988 w 175"/>
                    <a:gd name="T7" fmla="*/ 3175 h 276"/>
                    <a:gd name="T8" fmla="*/ 146050 w 175"/>
                    <a:gd name="T9" fmla="*/ 14288 h 276"/>
                    <a:gd name="T10" fmla="*/ 131763 w 175"/>
                    <a:gd name="T11" fmla="*/ 25400 h 276"/>
                    <a:gd name="T12" fmla="*/ 131763 w 175"/>
                    <a:gd name="T13" fmla="*/ 41275 h 276"/>
                    <a:gd name="T14" fmla="*/ 127000 w 175"/>
                    <a:gd name="T15" fmla="*/ 60325 h 276"/>
                    <a:gd name="T16" fmla="*/ 112713 w 175"/>
                    <a:gd name="T17" fmla="*/ 71438 h 276"/>
                    <a:gd name="T18" fmla="*/ 98425 w 175"/>
                    <a:gd name="T19" fmla="*/ 60325 h 276"/>
                    <a:gd name="T20" fmla="*/ 85725 w 175"/>
                    <a:gd name="T21" fmla="*/ 63500 h 276"/>
                    <a:gd name="T22" fmla="*/ 74613 w 175"/>
                    <a:gd name="T23" fmla="*/ 60325 h 276"/>
                    <a:gd name="T24" fmla="*/ 26988 w 175"/>
                    <a:gd name="T25" fmla="*/ 33338 h 276"/>
                    <a:gd name="T26" fmla="*/ 15875 w 175"/>
                    <a:gd name="T27" fmla="*/ 38100 h 276"/>
                    <a:gd name="T28" fmla="*/ 15875 w 175"/>
                    <a:gd name="T29" fmla="*/ 52388 h 276"/>
                    <a:gd name="T30" fmla="*/ 22225 w 175"/>
                    <a:gd name="T31" fmla="*/ 66675 h 276"/>
                    <a:gd name="T32" fmla="*/ 44450 w 175"/>
                    <a:gd name="T33" fmla="*/ 74613 h 276"/>
                    <a:gd name="T34" fmla="*/ 60325 w 175"/>
                    <a:gd name="T35" fmla="*/ 90488 h 276"/>
                    <a:gd name="T36" fmla="*/ 68263 w 175"/>
                    <a:gd name="T37" fmla="*/ 96838 h 276"/>
                    <a:gd name="T38" fmla="*/ 68263 w 175"/>
                    <a:gd name="T39" fmla="*/ 112713 h 276"/>
                    <a:gd name="T40" fmla="*/ 71438 w 175"/>
                    <a:gd name="T41" fmla="*/ 123825 h 276"/>
                    <a:gd name="T42" fmla="*/ 71438 w 175"/>
                    <a:gd name="T43" fmla="*/ 146050 h 276"/>
                    <a:gd name="T44" fmla="*/ 82550 w 175"/>
                    <a:gd name="T45" fmla="*/ 179388 h 276"/>
                    <a:gd name="T46" fmla="*/ 112713 w 175"/>
                    <a:gd name="T47" fmla="*/ 206375 h 276"/>
                    <a:gd name="T48" fmla="*/ 98425 w 175"/>
                    <a:gd name="T49" fmla="*/ 231775 h 276"/>
                    <a:gd name="T50" fmla="*/ 85725 w 175"/>
                    <a:gd name="T51" fmla="*/ 250825 h 276"/>
                    <a:gd name="T52" fmla="*/ 52388 w 175"/>
                    <a:gd name="T53" fmla="*/ 280988 h 276"/>
                    <a:gd name="T54" fmla="*/ 44450 w 175"/>
                    <a:gd name="T55" fmla="*/ 295275 h 276"/>
                    <a:gd name="T56" fmla="*/ 30163 w 175"/>
                    <a:gd name="T57" fmla="*/ 307975 h 276"/>
                    <a:gd name="T58" fmla="*/ 26988 w 175"/>
                    <a:gd name="T59" fmla="*/ 322263 h 276"/>
                    <a:gd name="T60" fmla="*/ 38100 w 175"/>
                    <a:gd name="T61" fmla="*/ 355600 h 276"/>
                    <a:gd name="T62" fmla="*/ 33338 w 175"/>
                    <a:gd name="T63" fmla="*/ 382588 h 276"/>
                    <a:gd name="T64" fmla="*/ 41275 w 175"/>
                    <a:gd name="T65" fmla="*/ 390525 h 276"/>
                    <a:gd name="T66" fmla="*/ 52388 w 175"/>
                    <a:gd name="T67" fmla="*/ 401638 h 276"/>
                    <a:gd name="T68" fmla="*/ 68263 w 175"/>
                    <a:gd name="T69" fmla="*/ 412750 h 276"/>
                    <a:gd name="T70" fmla="*/ 63500 w 175"/>
                    <a:gd name="T71" fmla="*/ 415925 h 276"/>
                    <a:gd name="T72" fmla="*/ 63500 w 175"/>
                    <a:gd name="T73" fmla="*/ 431800 h 276"/>
                    <a:gd name="T74" fmla="*/ 71438 w 175"/>
                    <a:gd name="T75" fmla="*/ 423863 h 276"/>
                    <a:gd name="T76" fmla="*/ 74613 w 175"/>
                    <a:gd name="T77" fmla="*/ 431800 h 276"/>
                    <a:gd name="T78" fmla="*/ 104775 w 175"/>
                    <a:gd name="T79" fmla="*/ 434975 h 276"/>
                    <a:gd name="T80" fmla="*/ 127000 w 175"/>
                    <a:gd name="T81" fmla="*/ 415925 h 276"/>
                    <a:gd name="T82" fmla="*/ 146050 w 175"/>
                    <a:gd name="T83" fmla="*/ 407988 h 276"/>
                    <a:gd name="T84" fmla="*/ 203200 w 175"/>
                    <a:gd name="T85" fmla="*/ 382588 h 276"/>
                    <a:gd name="T86" fmla="*/ 274638 w 175"/>
                    <a:gd name="T87" fmla="*/ 336550 h 276"/>
                    <a:gd name="T88" fmla="*/ 274638 w 175"/>
                    <a:gd name="T89" fmla="*/ 325438 h 276"/>
                    <a:gd name="T90" fmla="*/ 266700 w 175"/>
                    <a:gd name="T91" fmla="*/ 311150 h 276"/>
                    <a:gd name="T92" fmla="*/ 250825 w 175"/>
                    <a:gd name="T93" fmla="*/ 303213 h 276"/>
                    <a:gd name="T94" fmla="*/ 250825 w 175"/>
                    <a:gd name="T95" fmla="*/ 284163 h 276"/>
                    <a:gd name="T96" fmla="*/ 258763 w 175"/>
                    <a:gd name="T97" fmla="*/ 269875 h 276"/>
                    <a:gd name="T98" fmla="*/ 255588 w 175"/>
                    <a:gd name="T99" fmla="*/ 254000 h 276"/>
                    <a:gd name="T100" fmla="*/ 244475 w 175"/>
                    <a:gd name="T101" fmla="*/ 239713 h 276"/>
                    <a:gd name="T102" fmla="*/ 236538 w 175"/>
                    <a:gd name="T103" fmla="*/ 214313 h 276"/>
                    <a:gd name="T104" fmla="*/ 239713 w 175"/>
                    <a:gd name="T105" fmla="*/ 198438 h 276"/>
                    <a:gd name="T106" fmla="*/ 236538 w 175"/>
                    <a:gd name="T107" fmla="*/ 168275 h 276"/>
                    <a:gd name="T108" fmla="*/ 222250 w 175"/>
                    <a:gd name="T109" fmla="*/ 115888 h 276"/>
                    <a:gd name="T110" fmla="*/ 236538 w 175"/>
                    <a:gd name="T111" fmla="*/ 90488 h 276"/>
                    <a:gd name="T112" fmla="*/ 225425 w 175"/>
                    <a:gd name="T113" fmla="*/ 77788 h 276"/>
                    <a:gd name="T114" fmla="*/ 217488 w 175"/>
                    <a:gd name="T115" fmla="*/ 66675 h 276"/>
                    <a:gd name="T116" fmla="*/ 228600 w 175"/>
                    <a:gd name="T117" fmla="*/ 33338 h 2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5"/>
                    <a:gd name="T178" fmla="*/ 0 h 276"/>
                    <a:gd name="T179" fmla="*/ 175 w 175"/>
                    <a:gd name="T180" fmla="*/ 276 h 2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5" h="276">
                      <a:moveTo>
                        <a:pt x="144" y="21"/>
                      </a:moveTo>
                      <a:lnTo>
                        <a:pt x="144" y="19"/>
                      </a:lnTo>
                      <a:lnTo>
                        <a:pt x="142" y="19"/>
                      </a:lnTo>
                      <a:lnTo>
                        <a:pt x="140" y="19"/>
                      </a:lnTo>
                      <a:lnTo>
                        <a:pt x="132" y="14"/>
                      </a:lnTo>
                      <a:lnTo>
                        <a:pt x="128" y="12"/>
                      </a:lnTo>
                      <a:lnTo>
                        <a:pt x="125" y="9"/>
                      </a:lnTo>
                      <a:lnTo>
                        <a:pt x="123" y="7"/>
                      </a:lnTo>
                      <a:lnTo>
                        <a:pt x="123" y="5"/>
                      </a:lnTo>
                      <a:lnTo>
                        <a:pt x="121" y="2"/>
                      </a:lnTo>
                      <a:lnTo>
                        <a:pt x="121" y="0"/>
                      </a:lnTo>
                      <a:lnTo>
                        <a:pt x="118" y="0"/>
                      </a:lnTo>
                      <a:lnTo>
                        <a:pt x="114" y="2"/>
                      </a:lnTo>
                      <a:lnTo>
                        <a:pt x="111" y="2"/>
                      </a:lnTo>
                      <a:lnTo>
                        <a:pt x="109" y="5"/>
                      </a:lnTo>
                      <a:lnTo>
                        <a:pt x="106" y="5"/>
                      </a:lnTo>
                      <a:lnTo>
                        <a:pt x="99" y="2"/>
                      </a:lnTo>
                      <a:lnTo>
                        <a:pt x="97" y="2"/>
                      </a:lnTo>
                      <a:lnTo>
                        <a:pt x="95" y="5"/>
                      </a:lnTo>
                      <a:lnTo>
                        <a:pt x="95" y="7"/>
                      </a:lnTo>
                      <a:lnTo>
                        <a:pt x="92" y="9"/>
                      </a:lnTo>
                      <a:lnTo>
                        <a:pt x="88" y="9"/>
                      </a:lnTo>
                      <a:lnTo>
                        <a:pt x="88" y="12"/>
                      </a:lnTo>
                      <a:lnTo>
                        <a:pt x="85" y="12"/>
                      </a:lnTo>
                      <a:lnTo>
                        <a:pt x="85" y="14"/>
                      </a:lnTo>
                      <a:lnTo>
                        <a:pt x="83" y="16"/>
                      </a:lnTo>
                      <a:lnTo>
                        <a:pt x="83" y="19"/>
                      </a:lnTo>
                      <a:lnTo>
                        <a:pt x="80" y="21"/>
                      </a:lnTo>
                      <a:lnTo>
                        <a:pt x="80" y="24"/>
                      </a:lnTo>
                      <a:lnTo>
                        <a:pt x="83" y="24"/>
                      </a:lnTo>
                      <a:lnTo>
                        <a:pt x="83" y="26"/>
                      </a:lnTo>
                      <a:lnTo>
                        <a:pt x="83" y="28"/>
                      </a:lnTo>
                      <a:lnTo>
                        <a:pt x="83" y="31"/>
                      </a:lnTo>
                      <a:lnTo>
                        <a:pt x="83" y="33"/>
                      </a:lnTo>
                      <a:lnTo>
                        <a:pt x="80" y="35"/>
                      </a:lnTo>
                      <a:lnTo>
                        <a:pt x="80" y="38"/>
                      </a:lnTo>
                      <a:lnTo>
                        <a:pt x="78" y="40"/>
                      </a:lnTo>
                      <a:lnTo>
                        <a:pt x="73" y="40"/>
                      </a:lnTo>
                      <a:lnTo>
                        <a:pt x="73" y="42"/>
                      </a:lnTo>
                      <a:lnTo>
                        <a:pt x="71" y="42"/>
                      </a:lnTo>
                      <a:lnTo>
                        <a:pt x="71" y="45"/>
                      </a:lnTo>
                      <a:lnTo>
                        <a:pt x="71" y="47"/>
                      </a:lnTo>
                      <a:lnTo>
                        <a:pt x="62" y="40"/>
                      </a:lnTo>
                      <a:lnTo>
                        <a:pt x="62" y="38"/>
                      </a:lnTo>
                      <a:lnTo>
                        <a:pt x="59" y="38"/>
                      </a:lnTo>
                      <a:lnTo>
                        <a:pt x="57" y="38"/>
                      </a:lnTo>
                      <a:lnTo>
                        <a:pt x="54" y="38"/>
                      </a:lnTo>
                      <a:lnTo>
                        <a:pt x="54" y="40"/>
                      </a:lnTo>
                      <a:lnTo>
                        <a:pt x="52" y="40"/>
                      </a:lnTo>
                      <a:lnTo>
                        <a:pt x="50" y="38"/>
                      </a:lnTo>
                      <a:lnTo>
                        <a:pt x="47" y="38"/>
                      </a:lnTo>
                      <a:lnTo>
                        <a:pt x="45" y="38"/>
                      </a:lnTo>
                      <a:lnTo>
                        <a:pt x="43" y="38"/>
                      </a:lnTo>
                      <a:lnTo>
                        <a:pt x="40" y="38"/>
                      </a:lnTo>
                      <a:lnTo>
                        <a:pt x="36" y="40"/>
                      </a:lnTo>
                      <a:lnTo>
                        <a:pt x="33" y="40"/>
                      </a:lnTo>
                      <a:lnTo>
                        <a:pt x="17" y="21"/>
                      </a:lnTo>
                      <a:lnTo>
                        <a:pt x="14" y="21"/>
                      </a:lnTo>
                      <a:lnTo>
                        <a:pt x="12" y="21"/>
                      </a:lnTo>
                      <a:lnTo>
                        <a:pt x="10" y="21"/>
                      </a:lnTo>
                      <a:lnTo>
                        <a:pt x="10" y="24"/>
                      </a:lnTo>
                      <a:lnTo>
                        <a:pt x="10" y="26"/>
                      </a:lnTo>
                      <a:lnTo>
                        <a:pt x="0" y="31"/>
                      </a:lnTo>
                      <a:lnTo>
                        <a:pt x="3" y="31"/>
                      </a:lnTo>
                      <a:lnTo>
                        <a:pt x="5" y="33"/>
                      </a:lnTo>
                      <a:lnTo>
                        <a:pt x="7" y="33"/>
                      </a:lnTo>
                      <a:lnTo>
                        <a:pt x="10" y="33"/>
                      </a:lnTo>
                      <a:lnTo>
                        <a:pt x="10" y="35"/>
                      </a:lnTo>
                      <a:lnTo>
                        <a:pt x="12" y="35"/>
                      </a:lnTo>
                      <a:lnTo>
                        <a:pt x="12" y="38"/>
                      </a:lnTo>
                      <a:lnTo>
                        <a:pt x="14" y="40"/>
                      </a:lnTo>
                      <a:lnTo>
                        <a:pt x="14" y="42"/>
                      </a:lnTo>
                      <a:lnTo>
                        <a:pt x="17" y="42"/>
                      </a:lnTo>
                      <a:lnTo>
                        <a:pt x="17" y="45"/>
                      </a:lnTo>
                      <a:lnTo>
                        <a:pt x="19" y="45"/>
                      </a:lnTo>
                      <a:lnTo>
                        <a:pt x="21" y="45"/>
                      </a:lnTo>
                      <a:lnTo>
                        <a:pt x="24" y="45"/>
                      </a:lnTo>
                      <a:lnTo>
                        <a:pt x="28" y="47"/>
                      </a:lnTo>
                      <a:lnTo>
                        <a:pt x="31" y="47"/>
                      </a:lnTo>
                      <a:lnTo>
                        <a:pt x="33" y="49"/>
                      </a:lnTo>
                      <a:lnTo>
                        <a:pt x="36" y="54"/>
                      </a:lnTo>
                      <a:lnTo>
                        <a:pt x="38" y="57"/>
                      </a:lnTo>
                      <a:lnTo>
                        <a:pt x="40" y="59"/>
                      </a:lnTo>
                      <a:lnTo>
                        <a:pt x="43" y="59"/>
                      </a:lnTo>
                      <a:lnTo>
                        <a:pt x="43" y="61"/>
                      </a:lnTo>
                      <a:lnTo>
                        <a:pt x="43" y="64"/>
                      </a:lnTo>
                      <a:lnTo>
                        <a:pt x="43" y="66"/>
                      </a:lnTo>
                      <a:lnTo>
                        <a:pt x="43" y="68"/>
                      </a:lnTo>
                      <a:lnTo>
                        <a:pt x="43" y="71"/>
                      </a:lnTo>
                      <a:lnTo>
                        <a:pt x="43" y="73"/>
                      </a:lnTo>
                      <a:lnTo>
                        <a:pt x="45" y="75"/>
                      </a:lnTo>
                      <a:lnTo>
                        <a:pt x="45" y="78"/>
                      </a:lnTo>
                      <a:lnTo>
                        <a:pt x="45" y="80"/>
                      </a:lnTo>
                      <a:lnTo>
                        <a:pt x="45" y="83"/>
                      </a:lnTo>
                      <a:lnTo>
                        <a:pt x="45" y="85"/>
                      </a:lnTo>
                      <a:lnTo>
                        <a:pt x="45" y="90"/>
                      </a:lnTo>
                      <a:lnTo>
                        <a:pt x="45" y="92"/>
                      </a:lnTo>
                      <a:lnTo>
                        <a:pt x="45" y="94"/>
                      </a:lnTo>
                      <a:lnTo>
                        <a:pt x="43" y="97"/>
                      </a:lnTo>
                      <a:lnTo>
                        <a:pt x="45" y="101"/>
                      </a:lnTo>
                      <a:lnTo>
                        <a:pt x="47" y="113"/>
                      </a:lnTo>
                      <a:lnTo>
                        <a:pt x="52" y="113"/>
                      </a:lnTo>
                      <a:lnTo>
                        <a:pt x="59" y="113"/>
                      </a:lnTo>
                      <a:lnTo>
                        <a:pt x="64" y="113"/>
                      </a:lnTo>
                      <a:lnTo>
                        <a:pt x="69" y="116"/>
                      </a:lnTo>
                      <a:lnTo>
                        <a:pt x="71" y="120"/>
                      </a:lnTo>
                      <a:lnTo>
                        <a:pt x="71" y="125"/>
                      </a:lnTo>
                      <a:lnTo>
                        <a:pt x="71" y="130"/>
                      </a:lnTo>
                      <a:lnTo>
                        <a:pt x="71" y="135"/>
                      </a:lnTo>
                      <a:lnTo>
                        <a:pt x="71" y="137"/>
                      </a:lnTo>
                      <a:lnTo>
                        <a:pt x="69" y="137"/>
                      </a:lnTo>
                      <a:lnTo>
                        <a:pt x="69" y="139"/>
                      </a:lnTo>
                      <a:lnTo>
                        <a:pt x="66" y="142"/>
                      </a:lnTo>
                      <a:lnTo>
                        <a:pt x="62" y="146"/>
                      </a:lnTo>
                      <a:lnTo>
                        <a:pt x="57" y="149"/>
                      </a:lnTo>
                      <a:lnTo>
                        <a:pt x="57" y="151"/>
                      </a:lnTo>
                      <a:lnTo>
                        <a:pt x="54" y="153"/>
                      </a:lnTo>
                      <a:lnTo>
                        <a:pt x="54" y="156"/>
                      </a:lnTo>
                      <a:lnTo>
                        <a:pt x="54" y="158"/>
                      </a:lnTo>
                      <a:lnTo>
                        <a:pt x="52" y="160"/>
                      </a:lnTo>
                      <a:lnTo>
                        <a:pt x="52" y="163"/>
                      </a:lnTo>
                      <a:lnTo>
                        <a:pt x="50" y="165"/>
                      </a:lnTo>
                      <a:lnTo>
                        <a:pt x="47" y="168"/>
                      </a:lnTo>
                      <a:lnTo>
                        <a:pt x="40" y="172"/>
                      </a:lnTo>
                      <a:lnTo>
                        <a:pt x="33" y="177"/>
                      </a:lnTo>
                      <a:lnTo>
                        <a:pt x="31" y="177"/>
                      </a:lnTo>
                      <a:lnTo>
                        <a:pt x="31" y="182"/>
                      </a:lnTo>
                      <a:lnTo>
                        <a:pt x="31" y="186"/>
                      </a:lnTo>
                      <a:lnTo>
                        <a:pt x="28" y="186"/>
                      </a:lnTo>
                      <a:lnTo>
                        <a:pt x="26" y="184"/>
                      </a:lnTo>
                      <a:lnTo>
                        <a:pt x="26" y="182"/>
                      </a:lnTo>
                      <a:lnTo>
                        <a:pt x="24" y="186"/>
                      </a:lnTo>
                      <a:lnTo>
                        <a:pt x="21" y="191"/>
                      </a:lnTo>
                      <a:lnTo>
                        <a:pt x="19" y="194"/>
                      </a:lnTo>
                      <a:lnTo>
                        <a:pt x="19" y="198"/>
                      </a:lnTo>
                      <a:lnTo>
                        <a:pt x="17" y="198"/>
                      </a:lnTo>
                      <a:lnTo>
                        <a:pt x="17" y="201"/>
                      </a:lnTo>
                      <a:lnTo>
                        <a:pt x="17" y="203"/>
                      </a:lnTo>
                      <a:lnTo>
                        <a:pt x="17" y="205"/>
                      </a:lnTo>
                      <a:lnTo>
                        <a:pt x="19" y="210"/>
                      </a:lnTo>
                      <a:lnTo>
                        <a:pt x="21" y="215"/>
                      </a:lnTo>
                      <a:lnTo>
                        <a:pt x="24" y="220"/>
                      </a:lnTo>
                      <a:lnTo>
                        <a:pt x="24" y="222"/>
                      </a:lnTo>
                      <a:lnTo>
                        <a:pt x="24" y="224"/>
                      </a:lnTo>
                      <a:lnTo>
                        <a:pt x="24" y="227"/>
                      </a:lnTo>
                      <a:lnTo>
                        <a:pt x="21" y="231"/>
                      </a:lnTo>
                      <a:lnTo>
                        <a:pt x="21" y="236"/>
                      </a:lnTo>
                      <a:lnTo>
                        <a:pt x="21" y="241"/>
                      </a:lnTo>
                      <a:lnTo>
                        <a:pt x="21" y="246"/>
                      </a:lnTo>
                      <a:lnTo>
                        <a:pt x="21" y="248"/>
                      </a:lnTo>
                      <a:lnTo>
                        <a:pt x="24" y="246"/>
                      </a:lnTo>
                      <a:lnTo>
                        <a:pt x="26" y="246"/>
                      </a:lnTo>
                      <a:lnTo>
                        <a:pt x="26" y="250"/>
                      </a:lnTo>
                      <a:lnTo>
                        <a:pt x="26" y="255"/>
                      </a:lnTo>
                      <a:lnTo>
                        <a:pt x="28" y="255"/>
                      </a:lnTo>
                      <a:lnTo>
                        <a:pt x="31" y="253"/>
                      </a:lnTo>
                      <a:lnTo>
                        <a:pt x="33" y="253"/>
                      </a:lnTo>
                      <a:lnTo>
                        <a:pt x="36" y="253"/>
                      </a:lnTo>
                      <a:lnTo>
                        <a:pt x="33" y="253"/>
                      </a:lnTo>
                      <a:lnTo>
                        <a:pt x="38" y="255"/>
                      </a:lnTo>
                      <a:lnTo>
                        <a:pt x="43" y="260"/>
                      </a:lnTo>
                      <a:lnTo>
                        <a:pt x="45" y="260"/>
                      </a:lnTo>
                      <a:lnTo>
                        <a:pt x="45" y="262"/>
                      </a:lnTo>
                      <a:lnTo>
                        <a:pt x="43" y="262"/>
                      </a:lnTo>
                      <a:lnTo>
                        <a:pt x="40" y="262"/>
                      </a:lnTo>
                      <a:lnTo>
                        <a:pt x="38" y="262"/>
                      </a:lnTo>
                      <a:lnTo>
                        <a:pt x="36" y="262"/>
                      </a:lnTo>
                      <a:lnTo>
                        <a:pt x="33" y="272"/>
                      </a:lnTo>
                      <a:lnTo>
                        <a:pt x="38" y="272"/>
                      </a:lnTo>
                      <a:lnTo>
                        <a:pt x="40" y="272"/>
                      </a:lnTo>
                      <a:lnTo>
                        <a:pt x="38" y="272"/>
                      </a:lnTo>
                      <a:lnTo>
                        <a:pt x="38" y="269"/>
                      </a:lnTo>
                      <a:lnTo>
                        <a:pt x="40" y="269"/>
                      </a:lnTo>
                      <a:lnTo>
                        <a:pt x="43" y="267"/>
                      </a:lnTo>
                      <a:lnTo>
                        <a:pt x="45" y="267"/>
                      </a:lnTo>
                      <a:lnTo>
                        <a:pt x="47" y="267"/>
                      </a:lnTo>
                      <a:lnTo>
                        <a:pt x="45" y="267"/>
                      </a:lnTo>
                      <a:lnTo>
                        <a:pt x="47" y="267"/>
                      </a:lnTo>
                      <a:lnTo>
                        <a:pt x="47" y="272"/>
                      </a:lnTo>
                      <a:lnTo>
                        <a:pt x="47" y="274"/>
                      </a:lnTo>
                      <a:lnTo>
                        <a:pt x="52" y="276"/>
                      </a:lnTo>
                      <a:lnTo>
                        <a:pt x="54" y="276"/>
                      </a:lnTo>
                      <a:lnTo>
                        <a:pt x="59" y="276"/>
                      </a:lnTo>
                      <a:lnTo>
                        <a:pt x="64" y="274"/>
                      </a:lnTo>
                      <a:lnTo>
                        <a:pt x="66" y="274"/>
                      </a:lnTo>
                      <a:lnTo>
                        <a:pt x="69" y="269"/>
                      </a:lnTo>
                      <a:lnTo>
                        <a:pt x="71" y="267"/>
                      </a:lnTo>
                      <a:lnTo>
                        <a:pt x="73" y="264"/>
                      </a:lnTo>
                      <a:lnTo>
                        <a:pt x="76" y="264"/>
                      </a:lnTo>
                      <a:lnTo>
                        <a:pt x="76" y="262"/>
                      </a:lnTo>
                      <a:lnTo>
                        <a:pt x="80" y="262"/>
                      </a:lnTo>
                      <a:lnTo>
                        <a:pt x="85" y="262"/>
                      </a:lnTo>
                      <a:lnTo>
                        <a:pt x="83" y="260"/>
                      </a:lnTo>
                      <a:lnTo>
                        <a:pt x="83" y="257"/>
                      </a:lnTo>
                      <a:lnTo>
                        <a:pt x="88" y="257"/>
                      </a:lnTo>
                      <a:lnTo>
                        <a:pt x="90" y="257"/>
                      </a:lnTo>
                      <a:lnTo>
                        <a:pt x="92" y="257"/>
                      </a:lnTo>
                      <a:lnTo>
                        <a:pt x="97" y="257"/>
                      </a:lnTo>
                      <a:lnTo>
                        <a:pt x="102" y="257"/>
                      </a:lnTo>
                      <a:lnTo>
                        <a:pt x="104" y="257"/>
                      </a:lnTo>
                      <a:lnTo>
                        <a:pt x="118" y="246"/>
                      </a:lnTo>
                      <a:lnTo>
                        <a:pt x="121" y="246"/>
                      </a:lnTo>
                      <a:lnTo>
                        <a:pt x="128" y="241"/>
                      </a:lnTo>
                      <a:lnTo>
                        <a:pt x="137" y="236"/>
                      </a:lnTo>
                      <a:lnTo>
                        <a:pt x="147" y="229"/>
                      </a:lnTo>
                      <a:lnTo>
                        <a:pt x="156" y="224"/>
                      </a:lnTo>
                      <a:lnTo>
                        <a:pt x="166" y="217"/>
                      </a:lnTo>
                      <a:lnTo>
                        <a:pt x="168" y="215"/>
                      </a:lnTo>
                      <a:lnTo>
                        <a:pt x="173" y="212"/>
                      </a:lnTo>
                      <a:lnTo>
                        <a:pt x="173" y="210"/>
                      </a:lnTo>
                      <a:lnTo>
                        <a:pt x="175" y="210"/>
                      </a:lnTo>
                      <a:lnTo>
                        <a:pt x="175" y="208"/>
                      </a:lnTo>
                      <a:lnTo>
                        <a:pt x="173" y="205"/>
                      </a:lnTo>
                      <a:lnTo>
                        <a:pt x="173" y="201"/>
                      </a:lnTo>
                      <a:lnTo>
                        <a:pt x="170" y="198"/>
                      </a:lnTo>
                      <a:lnTo>
                        <a:pt x="170" y="196"/>
                      </a:lnTo>
                      <a:lnTo>
                        <a:pt x="168" y="196"/>
                      </a:lnTo>
                      <a:lnTo>
                        <a:pt x="166" y="196"/>
                      </a:lnTo>
                      <a:lnTo>
                        <a:pt x="163" y="196"/>
                      </a:lnTo>
                      <a:lnTo>
                        <a:pt x="163" y="194"/>
                      </a:lnTo>
                      <a:lnTo>
                        <a:pt x="161" y="194"/>
                      </a:lnTo>
                      <a:lnTo>
                        <a:pt x="158" y="191"/>
                      </a:lnTo>
                      <a:lnTo>
                        <a:pt x="158" y="189"/>
                      </a:lnTo>
                      <a:lnTo>
                        <a:pt x="158" y="184"/>
                      </a:lnTo>
                      <a:lnTo>
                        <a:pt x="158" y="182"/>
                      </a:lnTo>
                      <a:lnTo>
                        <a:pt x="158" y="179"/>
                      </a:lnTo>
                      <a:lnTo>
                        <a:pt x="161" y="177"/>
                      </a:lnTo>
                      <a:lnTo>
                        <a:pt x="161" y="175"/>
                      </a:lnTo>
                      <a:lnTo>
                        <a:pt x="163" y="172"/>
                      </a:lnTo>
                      <a:lnTo>
                        <a:pt x="163" y="170"/>
                      </a:lnTo>
                      <a:lnTo>
                        <a:pt x="163" y="168"/>
                      </a:lnTo>
                      <a:lnTo>
                        <a:pt x="163" y="165"/>
                      </a:lnTo>
                      <a:lnTo>
                        <a:pt x="161" y="165"/>
                      </a:lnTo>
                      <a:lnTo>
                        <a:pt x="161" y="163"/>
                      </a:lnTo>
                      <a:lnTo>
                        <a:pt x="161" y="160"/>
                      </a:lnTo>
                      <a:lnTo>
                        <a:pt x="161" y="158"/>
                      </a:lnTo>
                      <a:lnTo>
                        <a:pt x="158" y="156"/>
                      </a:lnTo>
                      <a:lnTo>
                        <a:pt x="156" y="153"/>
                      </a:lnTo>
                      <a:lnTo>
                        <a:pt x="154" y="151"/>
                      </a:lnTo>
                      <a:lnTo>
                        <a:pt x="151" y="149"/>
                      </a:lnTo>
                      <a:lnTo>
                        <a:pt x="151" y="146"/>
                      </a:lnTo>
                      <a:lnTo>
                        <a:pt x="151" y="144"/>
                      </a:lnTo>
                      <a:lnTo>
                        <a:pt x="151" y="142"/>
                      </a:lnTo>
                      <a:lnTo>
                        <a:pt x="149" y="135"/>
                      </a:lnTo>
                      <a:lnTo>
                        <a:pt x="149" y="132"/>
                      </a:lnTo>
                      <a:lnTo>
                        <a:pt x="149" y="130"/>
                      </a:lnTo>
                      <a:lnTo>
                        <a:pt x="149" y="127"/>
                      </a:lnTo>
                      <a:lnTo>
                        <a:pt x="151" y="125"/>
                      </a:lnTo>
                      <a:lnTo>
                        <a:pt x="149" y="120"/>
                      </a:lnTo>
                      <a:lnTo>
                        <a:pt x="149" y="116"/>
                      </a:lnTo>
                      <a:lnTo>
                        <a:pt x="149" y="113"/>
                      </a:lnTo>
                      <a:lnTo>
                        <a:pt x="149" y="111"/>
                      </a:lnTo>
                      <a:lnTo>
                        <a:pt x="149" y="109"/>
                      </a:lnTo>
                      <a:lnTo>
                        <a:pt x="149" y="106"/>
                      </a:lnTo>
                      <a:lnTo>
                        <a:pt x="147" y="101"/>
                      </a:lnTo>
                      <a:lnTo>
                        <a:pt x="144" y="92"/>
                      </a:lnTo>
                      <a:lnTo>
                        <a:pt x="140" y="83"/>
                      </a:lnTo>
                      <a:lnTo>
                        <a:pt x="140" y="75"/>
                      </a:lnTo>
                      <a:lnTo>
                        <a:pt x="140" y="73"/>
                      </a:lnTo>
                      <a:lnTo>
                        <a:pt x="142" y="71"/>
                      </a:lnTo>
                      <a:lnTo>
                        <a:pt x="142" y="68"/>
                      </a:lnTo>
                      <a:lnTo>
                        <a:pt x="147" y="64"/>
                      </a:lnTo>
                      <a:lnTo>
                        <a:pt x="149" y="61"/>
                      </a:lnTo>
                      <a:lnTo>
                        <a:pt x="149" y="59"/>
                      </a:lnTo>
                      <a:lnTo>
                        <a:pt x="149" y="57"/>
                      </a:lnTo>
                      <a:lnTo>
                        <a:pt x="147" y="54"/>
                      </a:lnTo>
                      <a:lnTo>
                        <a:pt x="147" y="52"/>
                      </a:lnTo>
                      <a:lnTo>
                        <a:pt x="144" y="49"/>
                      </a:lnTo>
                      <a:lnTo>
                        <a:pt x="144" y="47"/>
                      </a:lnTo>
                      <a:lnTo>
                        <a:pt x="144" y="49"/>
                      </a:lnTo>
                      <a:lnTo>
                        <a:pt x="142" y="49"/>
                      </a:lnTo>
                      <a:lnTo>
                        <a:pt x="140" y="47"/>
                      </a:lnTo>
                      <a:lnTo>
                        <a:pt x="140" y="45"/>
                      </a:lnTo>
                      <a:lnTo>
                        <a:pt x="137" y="42"/>
                      </a:lnTo>
                      <a:lnTo>
                        <a:pt x="137" y="38"/>
                      </a:lnTo>
                      <a:lnTo>
                        <a:pt x="137" y="35"/>
                      </a:lnTo>
                      <a:lnTo>
                        <a:pt x="140" y="28"/>
                      </a:lnTo>
                      <a:lnTo>
                        <a:pt x="140" y="26"/>
                      </a:lnTo>
                      <a:lnTo>
                        <a:pt x="144" y="21"/>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19" name="Freeform 1656">
                  <a:extLst>
                    <a:ext uri="{FF2B5EF4-FFF2-40B4-BE49-F238E27FC236}">
                      <a16:creationId xmlns:a16="http://schemas.microsoft.com/office/drawing/2014/main" id="{90FBD291-C5AF-CFD6-B882-FBC5D6959223}"/>
                    </a:ext>
                  </a:extLst>
                </p:cNvPr>
                <p:cNvSpPr>
                  <a:spLocks/>
                </p:cNvSpPr>
                <p:nvPr/>
              </p:nvSpPr>
              <p:spPr bwMode="auto">
                <a:xfrm>
                  <a:off x="3309020" y="1864983"/>
                  <a:ext cx="11233" cy="17529"/>
                </a:xfrm>
                <a:custGeom>
                  <a:avLst/>
                  <a:gdLst>
                    <a:gd name="T0" fmla="*/ 3175 w 11"/>
                    <a:gd name="T1" fmla="*/ 0 h 17"/>
                    <a:gd name="T2" fmla="*/ 6350 w 11"/>
                    <a:gd name="T3" fmla="*/ 15875 h 17"/>
                    <a:gd name="T4" fmla="*/ 0 w 11"/>
                    <a:gd name="T5" fmla="*/ 15875 h 17"/>
                    <a:gd name="T6" fmla="*/ 3175 w 11"/>
                    <a:gd name="T7" fmla="*/ 15875 h 17"/>
                    <a:gd name="T8" fmla="*/ 11113 w 11"/>
                    <a:gd name="T9" fmla="*/ 19050 h 17"/>
                    <a:gd name="T10" fmla="*/ 14288 w 11"/>
                    <a:gd name="T11" fmla="*/ 23813 h 17"/>
                    <a:gd name="T12" fmla="*/ 17463 w 11"/>
                    <a:gd name="T13" fmla="*/ 26988 h 17"/>
                    <a:gd name="T14" fmla="*/ 17463 w 11"/>
                    <a:gd name="T15" fmla="*/ 19050 h 17"/>
                    <a:gd name="T16" fmla="*/ 17463 w 11"/>
                    <a:gd name="T17" fmla="*/ 7938 h 17"/>
                    <a:gd name="T18" fmla="*/ 14288 w 11"/>
                    <a:gd name="T19" fmla="*/ 7938 h 17"/>
                    <a:gd name="T20" fmla="*/ 11113 w 11"/>
                    <a:gd name="T21" fmla="*/ 7938 h 17"/>
                    <a:gd name="T22" fmla="*/ 6350 w 11"/>
                    <a:gd name="T23" fmla="*/ 4763 h 17"/>
                    <a:gd name="T24" fmla="*/ 6350 w 11"/>
                    <a:gd name="T25" fmla="*/ 4763 h 17"/>
                    <a:gd name="T26" fmla="*/ 6350 w 11"/>
                    <a:gd name="T27" fmla="*/ 4763 h 17"/>
                    <a:gd name="T28" fmla="*/ 3175 w 11"/>
                    <a:gd name="T29" fmla="*/ 0 h 17"/>
                    <a:gd name="T30" fmla="*/ 3175 w 11"/>
                    <a:gd name="T31" fmla="*/ 0 h 17"/>
                    <a:gd name="T32" fmla="*/ 3175 w 11"/>
                    <a:gd name="T33" fmla="*/ 0 h 17"/>
                    <a:gd name="T34" fmla="*/ 3175 w 1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7"/>
                    <a:gd name="T56" fmla="*/ 11 w 1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7">
                      <a:moveTo>
                        <a:pt x="2" y="0"/>
                      </a:moveTo>
                      <a:lnTo>
                        <a:pt x="4" y="10"/>
                      </a:lnTo>
                      <a:lnTo>
                        <a:pt x="0" y="10"/>
                      </a:lnTo>
                      <a:lnTo>
                        <a:pt x="2" y="10"/>
                      </a:lnTo>
                      <a:lnTo>
                        <a:pt x="7" y="12"/>
                      </a:lnTo>
                      <a:lnTo>
                        <a:pt x="9" y="15"/>
                      </a:lnTo>
                      <a:lnTo>
                        <a:pt x="11" y="17"/>
                      </a:lnTo>
                      <a:lnTo>
                        <a:pt x="11" y="12"/>
                      </a:lnTo>
                      <a:lnTo>
                        <a:pt x="11" y="5"/>
                      </a:lnTo>
                      <a:lnTo>
                        <a:pt x="9" y="5"/>
                      </a:lnTo>
                      <a:lnTo>
                        <a:pt x="7" y="5"/>
                      </a:lnTo>
                      <a:lnTo>
                        <a:pt x="4" y="3"/>
                      </a:lnTo>
                      <a:lnTo>
                        <a:pt x="2"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nvGrpSpPr>
                <p:cNvPr id="220" name="Estonia">
                  <a:extLst>
                    <a:ext uri="{FF2B5EF4-FFF2-40B4-BE49-F238E27FC236}">
                      <a16:creationId xmlns:a16="http://schemas.microsoft.com/office/drawing/2014/main" id="{EFBB0621-9FDD-0AC6-1F2B-FC6177138E68}"/>
                    </a:ext>
                  </a:extLst>
                </p:cNvPr>
                <p:cNvGrpSpPr/>
                <p:nvPr/>
              </p:nvGrpSpPr>
              <p:grpSpPr>
                <a:xfrm>
                  <a:off x="3351421" y="1889721"/>
                  <a:ext cx="104153" cy="58771"/>
                  <a:chOff x="4870592" y="1174102"/>
                  <a:chExt cx="161925" cy="90488"/>
                </a:xfrm>
                <a:solidFill>
                  <a:schemeClr val="bg2"/>
                </a:solidFill>
              </p:grpSpPr>
              <p:sp>
                <p:nvSpPr>
                  <p:cNvPr id="245" name="Freeform 1928">
                    <a:extLst>
                      <a:ext uri="{FF2B5EF4-FFF2-40B4-BE49-F238E27FC236}">
                        <a16:creationId xmlns:a16="http://schemas.microsoft.com/office/drawing/2014/main" id="{1E83EE88-91F0-9FCB-6200-23F16F8430A1}"/>
                      </a:ext>
                    </a:extLst>
                  </p:cNvPr>
                  <p:cNvSpPr>
                    <a:spLocks/>
                  </p:cNvSpPr>
                  <p:nvPr/>
                </p:nvSpPr>
                <p:spPr bwMode="auto">
                  <a:xfrm>
                    <a:off x="4878530" y="1188389"/>
                    <a:ext cx="14288" cy="19050"/>
                  </a:xfrm>
                  <a:custGeom>
                    <a:avLst/>
                    <a:gdLst>
                      <a:gd name="T0" fmla="*/ 6350 w 9"/>
                      <a:gd name="T1" fmla="*/ 0 h 12"/>
                      <a:gd name="T2" fmla="*/ 6350 w 9"/>
                      <a:gd name="T3" fmla="*/ 0 h 12"/>
                      <a:gd name="T4" fmla="*/ 6350 w 9"/>
                      <a:gd name="T5" fmla="*/ 4763 h 12"/>
                      <a:gd name="T6" fmla="*/ 6350 w 9"/>
                      <a:gd name="T7" fmla="*/ 4763 h 12"/>
                      <a:gd name="T8" fmla="*/ 6350 w 9"/>
                      <a:gd name="T9" fmla="*/ 4763 h 12"/>
                      <a:gd name="T10" fmla="*/ 0 w 9"/>
                      <a:gd name="T11" fmla="*/ 4763 h 12"/>
                      <a:gd name="T12" fmla="*/ 0 w 9"/>
                      <a:gd name="T13" fmla="*/ 4763 h 12"/>
                      <a:gd name="T14" fmla="*/ 0 w 9"/>
                      <a:gd name="T15" fmla="*/ 4763 h 12"/>
                      <a:gd name="T16" fmla="*/ 0 w 9"/>
                      <a:gd name="T17" fmla="*/ 7938 h 12"/>
                      <a:gd name="T18" fmla="*/ 3175 w 9"/>
                      <a:gd name="T19" fmla="*/ 7938 h 12"/>
                      <a:gd name="T20" fmla="*/ 3175 w 9"/>
                      <a:gd name="T21" fmla="*/ 7938 h 12"/>
                      <a:gd name="T22" fmla="*/ 3175 w 9"/>
                      <a:gd name="T23" fmla="*/ 15875 h 12"/>
                      <a:gd name="T24" fmla="*/ 6350 w 9"/>
                      <a:gd name="T25" fmla="*/ 19050 h 12"/>
                      <a:gd name="T26" fmla="*/ 6350 w 9"/>
                      <a:gd name="T27" fmla="*/ 15875 h 12"/>
                      <a:gd name="T28" fmla="*/ 11113 w 9"/>
                      <a:gd name="T29" fmla="*/ 15875 h 12"/>
                      <a:gd name="T30" fmla="*/ 11113 w 9"/>
                      <a:gd name="T31" fmla="*/ 15875 h 12"/>
                      <a:gd name="T32" fmla="*/ 11113 w 9"/>
                      <a:gd name="T33" fmla="*/ 15875 h 12"/>
                      <a:gd name="T34" fmla="*/ 14288 w 9"/>
                      <a:gd name="T35" fmla="*/ 15875 h 12"/>
                      <a:gd name="T36" fmla="*/ 14288 w 9"/>
                      <a:gd name="T37" fmla="*/ 15875 h 12"/>
                      <a:gd name="T38" fmla="*/ 14288 w 9"/>
                      <a:gd name="T39" fmla="*/ 7938 h 12"/>
                      <a:gd name="T40" fmla="*/ 14288 w 9"/>
                      <a:gd name="T41" fmla="*/ 0 h 12"/>
                      <a:gd name="T42" fmla="*/ 6350 w 9"/>
                      <a:gd name="T43" fmla="*/ 0 h 12"/>
                      <a:gd name="T44" fmla="*/ 6350 w 9"/>
                      <a:gd name="T45" fmla="*/ 0 h 12"/>
                      <a:gd name="T46" fmla="*/ 6350 w 9"/>
                      <a:gd name="T47" fmla="*/ 0 h 12"/>
                      <a:gd name="T48" fmla="*/ 6350 w 9"/>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12"/>
                      <a:gd name="T77" fmla="*/ 9 w 9"/>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12">
                        <a:moveTo>
                          <a:pt x="4" y="0"/>
                        </a:moveTo>
                        <a:lnTo>
                          <a:pt x="4" y="0"/>
                        </a:lnTo>
                        <a:lnTo>
                          <a:pt x="4" y="3"/>
                        </a:lnTo>
                        <a:lnTo>
                          <a:pt x="0" y="3"/>
                        </a:lnTo>
                        <a:lnTo>
                          <a:pt x="0" y="5"/>
                        </a:lnTo>
                        <a:lnTo>
                          <a:pt x="2" y="5"/>
                        </a:lnTo>
                        <a:lnTo>
                          <a:pt x="2" y="10"/>
                        </a:lnTo>
                        <a:lnTo>
                          <a:pt x="4" y="12"/>
                        </a:lnTo>
                        <a:lnTo>
                          <a:pt x="4" y="10"/>
                        </a:lnTo>
                        <a:lnTo>
                          <a:pt x="7" y="10"/>
                        </a:lnTo>
                        <a:lnTo>
                          <a:pt x="9" y="10"/>
                        </a:lnTo>
                        <a:lnTo>
                          <a:pt x="9" y="5"/>
                        </a:lnTo>
                        <a:lnTo>
                          <a:pt x="9" y="0"/>
                        </a:lnTo>
                        <a:lnTo>
                          <a:pt x="4"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46" name="Freeform 1929">
                    <a:extLst>
                      <a:ext uri="{FF2B5EF4-FFF2-40B4-BE49-F238E27FC236}">
                        <a16:creationId xmlns:a16="http://schemas.microsoft.com/office/drawing/2014/main" id="{FC29E61D-C520-B586-DC3B-A9A035CE822F}"/>
                      </a:ext>
                    </a:extLst>
                  </p:cNvPr>
                  <p:cNvSpPr>
                    <a:spLocks/>
                  </p:cNvSpPr>
                  <p:nvPr/>
                </p:nvSpPr>
                <p:spPr bwMode="auto">
                  <a:xfrm>
                    <a:off x="4870592" y="1215377"/>
                    <a:ext cx="33338" cy="22225"/>
                  </a:xfrm>
                  <a:custGeom>
                    <a:avLst/>
                    <a:gdLst>
                      <a:gd name="T0" fmla="*/ 11113 w 21"/>
                      <a:gd name="T1" fmla="*/ 0 h 14"/>
                      <a:gd name="T2" fmla="*/ 7938 w 21"/>
                      <a:gd name="T3" fmla="*/ 0 h 14"/>
                      <a:gd name="T4" fmla="*/ 3175 w 21"/>
                      <a:gd name="T5" fmla="*/ 3175 h 14"/>
                      <a:gd name="T6" fmla="*/ 0 w 21"/>
                      <a:gd name="T7" fmla="*/ 3175 h 14"/>
                      <a:gd name="T8" fmla="*/ 0 w 21"/>
                      <a:gd name="T9" fmla="*/ 7938 h 14"/>
                      <a:gd name="T10" fmla="*/ 0 w 21"/>
                      <a:gd name="T11" fmla="*/ 11113 h 14"/>
                      <a:gd name="T12" fmla="*/ 0 w 21"/>
                      <a:gd name="T13" fmla="*/ 11113 h 14"/>
                      <a:gd name="T14" fmla="*/ 0 w 21"/>
                      <a:gd name="T15" fmla="*/ 14288 h 14"/>
                      <a:gd name="T16" fmla="*/ 0 w 21"/>
                      <a:gd name="T17" fmla="*/ 19050 h 14"/>
                      <a:gd name="T18" fmla="*/ 3175 w 21"/>
                      <a:gd name="T19" fmla="*/ 19050 h 14"/>
                      <a:gd name="T20" fmla="*/ 3175 w 21"/>
                      <a:gd name="T21" fmla="*/ 22225 h 14"/>
                      <a:gd name="T22" fmla="*/ 7938 w 21"/>
                      <a:gd name="T23" fmla="*/ 22225 h 14"/>
                      <a:gd name="T24" fmla="*/ 11113 w 21"/>
                      <a:gd name="T25" fmla="*/ 22225 h 14"/>
                      <a:gd name="T26" fmla="*/ 14288 w 21"/>
                      <a:gd name="T27" fmla="*/ 22225 h 14"/>
                      <a:gd name="T28" fmla="*/ 19050 w 21"/>
                      <a:gd name="T29" fmla="*/ 22225 h 14"/>
                      <a:gd name="T30" fmla="*/ 22225 w 21"/>
                      <a:gd name="T31" fmla="*/ 22225 h 14"/>
                      <a:gd name="T32" fmla="*/ 26988 w 21"/>
                      <a:gd name="T33" fmla="*/ 19050 h 14"/>
                      <a:gd name="T34" fmla="*/ 26988 w 21"/>
                      <a:gd name="T35" fmla="*/ 11113 h 14"/>
                      <a:gd name="T36" fmla="*/ 30163 w 21"/>
                      <a:gd name="T37" fmla="*/ 11113 h 14"/>
                      <a:gd name="T38" fmla="*/ 30163 w 21"/>
                      <a:gd name="T39" fmla="*/ 11113 h 14"/>
                      <a:gd name="T40" fmla="*/ 30163 w 21"/>
                      <a:gd name="T41" fmla="*/ 11113 h 14"/>
                      <a:gd name="T42" fmla="*/ 30163 w 21"/>
                      <a:gd name="T43" fmla="*/ 11113 h 14"/>
                      <a:gd name="T44" fmla="*/ 30163 w 21"/>
                      <a:gd name="T45" fmla="*/ 7938 h 14"/>
                      <a:gd name="T46" fmla="*/ 30163 w 21"/>
                      <a:gd name="T47" fmla="*/ 3175 h 14"/>
                      <a:gd name="T48" fmla="*/ 33338 w 21"/>
                      <a:gd name="T49" fmla="*/ 3175 h 14"/>
                      <a:gd name="T50" fmla="*/ 33338 w 21"/>
                      <a:gd name="T51" fmla="*/ 3175 h 14"/>
                      <a:gd name="T52" fmla="*/ 30163 w 21"/>
                      <a:gd name="T53" fmla="*/ 3175 h 14"/>
                      <a:gd name="T54" fmla="*/ 26988 w 21"/>
                      <a:gd name="T55" fmla="*/ 0 h 14"/>
                      <a:gd name="T56" fmla="*/ 22225 w 21"/>
                      <a:gd name="T57" fmla="*/ 0 h 14"/>
                      <a:gd name="T58" fmla="*/ 19050 w 21"/>
                      <a:gd name="T59" fmla="*/ 0 h 14"/>
                      <a:gd name="T60" fmla="*/ 14288 w 21"/>
                      <a:gd name="T61" fmla="*/ 0 h 14"/>
                      <a:gd name="T62" fmla="*/ 11113 w 21"/>
                      <a:gd name="T63" fmla="*/ 0 h 14"/>
                      <a:gd name="T64" fmla="*/ 11113 w 21"/>
                      <a:gd name="T65" fmla="*/ 0 h 14"/>
                      <a:gd name="T66" fmla="*/ 11113 w 21"/>
                      <a:gd name="T67" fmla="*/ 0 h 14"/>
                      <a:gd name="T68" fmla="*/ 11113 w 21"/>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14"/>
                      <a:gd name="T107" fmla="*/ 21 w 21"/>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14">
                        <a:moveTo>
                          <a:pt x="7" y="0"/>
                        </a:moveTo>
                        <a:lnTo>
                          <a:pt x="5" y="0"/>
                        </a:lnTo>
                        <a:lnTo>
                          <a:pt x="2" y="2"/>
                        </a:lnTo>
                        <a:lnTo>
                          <a:pt x="0" y="2"/>
                        </a:lnTo>
                        <a:lnTo>
                          <a:pt x="0" y="5"/>
                        </a:lnTo>
                        <a:lnTo>
                          <a:pt x="0" y="7"/>
                        </a:lnTo>
                        <a:lnTo>
                          <a:pt x="0" y="9"/>
                        </a:lnTo>
                        <a:lnTo>
                          <a:pt x="0" y="12"/>
                        </a:lnTo>
                        <a:lnTo>
                          <a:pt x="2" y="12"/>
                        </a:lnTo>
                        <a:lnTo>
                          <a:pt x="2" y="14"/>
                        </a:lnTo>
                        <a:lnTo>
                          <a:pt x="5" y="14"/>
                        </a:lnTo>
                        <a:lnTo>
                          <a:pt x="7" y="14"/>
                        </a:lnTo>
                        <a:lnTo>
                          <a:pt x="9" y="14"/>
                        </a:lnTo>
                        <a:lnTo>
                          <a:pt x="12" y="14"/>
                        </a:lnTo>
                        <a:lnTo>
                          <a:pt x="14" y="14"/>
                        </a:lnTo>
                        <a:lnTo>
                          <a:pt x="17" y="12"/>
                        </a:lnTo>
                        <a:lnTo>
                          <a:pt x="17" y="7"/>
                        </a:lnTo>
                        <a:lnTo>
                          <a:pt x="19" y="7"/>
                        </a:lnTo>
                        <a:lnTo>
                          <a:pt x="19" y="5"/>
                        </a:lnTo>
                        <a:lnTo>
                          <a:pt x="19" y="2"/>
                        </a:lnTo>
                        <a:lnTo>
                          <a:pt x="21" y="2"/>
                        </a:lnTo>
                        <a:lnTo>
                          <a:pt x="19" y="2"/>
                        </a:lnTo>
                        <a:lnTo>
                          <a:pt x="17" y="0"/>
                        </a:lnTo>
                        <a:lnTo>
                          <a:pt x="14" y="0"/>
                        </a:lnTo>
                        <a:lnTo>
                          <a:pt x="12" y="0"/>
                        </a:lnTo>
                        <a:lnTo>
                          <a:pt x="9" y="0"/>
                        </a:lnTo>
                        <a:lnTo>
                          <a:pt x="7"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47" name="Freeform 1930">
                    <a:extLst>
                      <a:ext uri="{FF2B5EF4-FFF2-40B4-BE49-F238E27FC236}">
                        <a16:creationId xmlns:a16="http://schemas.microsoft.com/office/drawing/2014/main" id="{D5D9CAE6-6B41-5A42-A465-3FF72A56B7BF}"/>
                      </a:ext>
                    </a:extLst>
                  </p:cNvPr>
                  <p:cNvSpPr>
                    <a:spLocks/>
                  </p:cNvSpPr>
                  <p:nvPr/>
                </p:nvSpPr>
                <p:spPr bwMode="auto">
                  <a:xfrm>
                    <a:off x="4915042" y="1174102"/>
                    <a:ext cx="117475" cy="90488"/>
                  </a:xfrm>
                  <a:custGeom>
                    <a:avLst/>
                    <a:gdLst>
                      <a:gd name="T0" fmla="*/ 112713 w 74"/>
                      <a:gd name="T1" fmla="*/ 22225 h 57"/>
                      <a:gd name="T2" fmla="*/ 117475 w 74"/>
                      <a:gd name="T3" fmla="*/ 19050 h 57"/>
                      <a:gd name="T4" fmla="*/ 117475 w 74"/>
                      <a:gd name="T5" fmla="*/ 14288 h 57"/>
                      <a:gd name="T6" fmla="*/ 112713 w 74"/>
                      <a:gd name="T7" fmla="*/ 7938 h 57"/>
                      <a:gd name="T8" fmla="*/ 112713 w 74"/>
                      <a:gd name="T9" fmla="*/ 3175 h 57"/>
                      <a:gd name="T10" fmla="*/ 112713 w 74"/>
                      <a:gd name="T11" fmla="*/ 7938 h 57"/>
                      <a:gd name="T12" fmla="*/ 109538 w 74"/>
                      <a:gd name="T13" fmla="*/ 11113 h 57"/>
                      <a:gd name="T14" fmla="*/ 98425 w 74"/>
                      <a:gd name="T15" fmla="*/ 11113 h 57"/>
                      <a:gd name="T16" fmla="*/ 82550 w 74"/>
                      <a:gd name="T17" fmla="*/ 3175 h 57"/>
                      <a:gd name="T18" fmla="*/ 68263 w 74"/>
                      <a:gd name="T19" fmla="*/ 0 h 57"/>
                      <a:gd name="T20" fmla="*/ 57150 w 74"/>
                      <a:gd name="T21" fmla="*/ 0 h 57"/>
                      <a:gd name="T22" fmla="*/ 52388 w 74"/>
                      <a:gd name="T23" fmla="*/ 0 h 57"/>
                      <a:gd name="T24" fmla="*/ 49213 w 74"/>
                      <a:gd name="T25" fmla="*/ 3175 h 57"/>
                      <a:gd name="T26" fmla="*/ 49213 w 74"/>
                      <a:gd name="T27" fmla="*/ 7938 h 57"/>
                      <a:gd name="T28" fmla="*/ 38100 w 74"/>
                      <a:gd name="T29" fmla="*/ 7938 h 57"/>
                      <a:gd name="T30" fmla="*/ 26988 w 74"/>
                      <a:gd name="T31" fmla="*/ 7938 h 57"/>
                      <a:gd name="T32" fmla="*/ 15875 w 74"/>
                      <a:gd name="T33" fmla="*/ 11113 h 57"/>
                      <a:gd name="T34" fmla="*/ 0 w 74"/>
                      <a:gd name="T35" fmla="*/ 19050 h 57"/>
                      <a:gd name="T36" fmla="*/ 0 w 74"/>
                      <a:gd name="T37" fmla="*/ 30163 h 57"/>
                      <a:gd name="T38" fmla="*/ 0 w 74"/>
                      <a:gd name="T39" fmla="*/ 49213 h 57"/>
                      <a:gd name="T40" fmla="*/ 15875 w 74"/>
                      <a:gd name="T41" fmla="*/ 63500 h 57"/>
                      <a:gd name="T42" fmla="*/ 19050 w 74"/>
                      <a:gd name="T43" fmla="*/ 68263 h 57"/>
                      <a:gd name="T44" fmla="*/ 26988 w 74"/>
                      <a:gd name="T45" fmla="*/ 68263 h 57"/>
                      <a:gd name="T46" fmla="*/ 30163 w 74"/>
                      <a:gd name="T47" fmla="*/ 68263 h 57"/>
                      <a:gd name="T48" fmla="*/ 30163 w 74"/>
                      <a:gd name="T49" fmla="*/ 63500 h 57"/>
                      <a:gd name="T50" fmla="*/ 34925 w 74"/>
                      <a:gd name="T51" fmla="*/ 63500 h 57"/>
                      <a:gd name="T52" fmla="*/ 46038 w 74"/>
                      <a:gd name="T53" fmla="*/ 63500 h 57"/>
                      <a:gd name="T54" fmla="*/ 52388 w 74"/>
                      <a:gd name="T55" fmla="*/ 68263 h 57"/>
                      <a:gd name="T56" fmla="*/ 57150 w 74"/>
                      <a:gd name="T57" fmla="*/ 71438 h 57"/>
                      <a:gd name="T58" fmla="*/ 57150 w 74"/>
                      <a:gd name="T59" fmla="*/ 74613 h 57"/>
                      <a:gd name="T60" fmla="*/ 68263 w 74"/>
                      <a:gd name="T61" fmla="*/ 74613 h 57"/>
                      <a:gd name="T62" fmla="*/ 87313 w 74"/>
                      <a:gd name="T63" fmla="*/ 85725 h 57"/>
                      <a:gd name="T64" fmla="*/ 87313 w 74"/>
                      <a:gd name="T65" fmla="*/ 79375 h 57"/>
                      <a:gd name="T66" fmla="*/ 87313 w 74"/>
                      <a:gd name="T67" fmla="*/ 74613 h 57"/>
                      <a:gd name="T68" fmla="*/ 90488 w 74"/>
                      <a:gd name="T69" fmla="*/ 71438 h 57"/>
                      <a:gd name="T70" fmla="*/ 98425 w 74"/>
                      <a:gd name="T71" fmla="*/ 68263 h 57"/>
                      <a:gd name="T72" fmla="*/ 101600 w 74"/>
                      <a:gd name="T73" fmla="*/ 60325 h 57"/>
                      <a:gd name="T74" fmla="*/ 93663 w 74"/>
                      <a:gd name="T75" fmla="*/ 49213 h 57"/>
                      <a:gd name="T76" fmla="*/ 90488 w 74"/>
                      <a:gd name="T77" fmla="*/ 41275 h 57"/>
                      <a:gd name="T78" fmla="*/ 93663 w 74"/>
                      <a:gd name="T79" fmla="*/ 38100 h 57"/>
                      <a:gd name="T80" fmla="*/ 93663 w 74"/>
                      <a:gd name="T81" fmla="*/ 33338 h 57"/>
                      <a:gd name="T82" fmla="*/ 98425 w 74"/>
                      <a:gd name="T83" fmla="*/ 30163 h 57"/>
                      <a:gd name="T84" fmla="*/ 106363 w 74"/>
                      <a:gd name="T85" fmla="*/ 30163 h 57"/>
                      <a:gd name="T86" fmla="*/ 106363 w 74"/>
                      <a:gd name="T87" fmla="*/ 30163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57"/>
                      <a:gd name="T134" fmla="*/ 74 w 74"/>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57">
                        <a:moveTo>
                          <a:pt x="67" y="19"/>
                        </a:moveTo>
                        <a:lnTo>
                          <a:pt x="71" y="14"/>
                        </a:lnTo>
                        <a:lnTo>
                          <a:pt x="74" y="12"/>
                        </a:lnTo>
                        <a:lnTo>
                          <a:pt x="74" y="9"/>
                        </a:lnTo>
                        <a:lnTo>
                          <a:pt x="74" y="7"/>
                        </a:lnTo>
                        <a:lnTo>
                          <a:pt x="71" y="5"/>
                        </a:lnTo>
                        <a:lnTo>
                          <a:pt x="71" y="2"/>
                        </a:lnTo>
                        <a:lnTo>
                          <a:pt x="71" y="5"/>
                        </a:lnTo>
                        <a:lnTo>
                          <a:pt x="71" y="7"/>
                        </a:lnTo>
                        <a:lnTo>
                          <a:pt x="69" y="7"/>
                        </a:lnTo>
                        <a:lnTo>
                          <a:pt x="67" y="7"/>
                        </a:lnTo>
                        <a:lnTo>
                          <a:pt x="62" y="7"/>
                        </a:lnTo>
                        <a:lnTo>
                          <a:pt x="59" y="5"/>
                        </a:lnTo>
                        <a:lnTo>
                          <a:pt x="52" y="2"/>
                        </a:lnTo>
                        <a:lnTo>
                          <a:pt x="48" y="2"/>
                        </a:lnTo>
                        <a:lnTo>
                          <a:pt x="43" y="0"/>
                        </a:lnTo>
                        <a:lnTo>
                          <a:pt x="38" y="0"/>
                        </a:lnTo>
                        <a:lnTo>
                          <a:pt x="36" y="0"/>
                        </a:lnTo>
                        <a:lnTo>
                          <a:pt x="33" y="0"/>
                        </a:lnTo>
                        <a:lnTo>
                          <a:pt x="31" y="2"/>
                        </a:lnTo>
                        <a:lnTo>
                          <a:pt x="31" y="5"/>
                        </a:lnTo>
                        <a:lnTo>
                          <a:pt x="26" y="5"/>
                        </a:lnTo>
                        <a:lnTo>
                          <a:pt x="24" y="5"/>
                        </a:lnTo>
                        <a:lnTo>
                          <a:pt x="22" y="5"/>
                        </a:lnTo>
                        <a:lnTo>
                          <a:pt x="17" y="5"/>
                        </a:lnTo>
                        <a:lnTo>
                          <a:pt x="15" y="5"/>
                        </a:lnTo>
                        <a:lnTo>
                          <a:pt x="10" y="7"/>
                        </a:lnTo>
                        <a:lnTo>
                          <a:pt x="5" y="9"/>
                        </a:lnTo>
                        <a:lnTo>
                          <a:pt x="0" y="12"/>
                        </a:lnTo>
                        <a:lnTo>
                          <a:pt x="0" y="14"/>
                        </a:lnTo>
                        <a:lnTo>
                          <a:pt x="0" y="19"/>
                        </a:lnTo>
                        <a:lnTo>
                          <a:pt x="0" y="26"/>
                        </a:lnTo>
                        <a:lnTo>
                          <a:pt x="0" y="31"/>
                        </a:lnTo>
                        <a:lnTo>
                          <a:pt x="7" y="33"/>
                        </a:lnTo>
                        <a:lnTo>
                          <a:pt x="10" y="40"/>
                        </a:lnTo>
                        <a:lnTo>
                          <a:pt x="10" y="45"/>
                        </a:lnTo>
                        <a:lnTo>
                          <a:pt x="12" y="43"/>
                        </a:lnTo>
                        <a:lnTo>
                          <a:pt x="17" y="43"/>
                        </a:lnTo>
                        <a:lnTo>
                          <a:pt x="19" y="43"/>
                        </a:lnTo>
                        <a:lnTo>
                          <a:pt x="19" y="40"/>
                        </a:lnTo>
                        <a:lnTo>
                          <a:pt x="22" y="40"/>
                        </a:lnTo>
                        <a:lnTo>
                          <a:pt x="24" y="40"/>
                        </a:lnTo>
                        <a:lnTo>
                          <a:pt x="29" y="40"/>
                        </a:lnTo>
                        <a:lnTo>
                          <a:pt x="31" y="43"/>
                        </a:lnTo>
                        <a:lnTo>
                          <a:pt x="33" y="43"/>
                        </a:lnTo>
                        <a:lnTo>
                          <a:pt x="33" y="45"/>
                        </a:lnTo>
                        <a:lnTo>
                          <a:pt x="36" y="45"/>
                        </a:lnTo>
                        <a:lnTo>
                          <a:pt x="36" y="47"/>
                        </a:lnTo>
                        <a:lnTo>
                          <a:pt x="38" y="47"/>
                        </a:lnTo>
                        <a:lnTo>
                          <a:pt x="43" y="47"/>
                        </a:lnTo>
                        <a:lnTo>
                          <a:pt x="45" y="57"/>
                        </a:lnTo>
                        <a:lnTo>
                          <a:pt x="55" y="54"/>
                        </a:lnTo>
                        <a:lnTo>
                          <a:pt x="55" y="52"/>
                        </a:lnTo>
                        <a:lnTo>
                          <a:pt x="55" y="50"/>
                        </a:lnTo>
                        <a:lnTo>
                          <a:pt x="55" y="47"/>
                        </a:lnTo>
                        <a:lnTo>
                          <a:pt x="57" y="45"/>
                        </a:lnTo>
                        <a:lnTo>
                          <a:pt x="59" y="43"/>
                        </a:lnTo>
                        <a:lnTo>
                          <a:pt x="62" y="43"/>
                        </a:lnTo>
                        <a:lnTo>
                          <a:pt x="62" y="40"/>
                        </a:lnTo>
                        <a:lnTo>
                          <a:pt x="64" y="38"/>
                        </a:lnTo>
                        <a:lnTo>
                          <a:pt x="62" y="35"/>
                        </a:lnTo>
                        <a:lnTo>
                          <a:pt x="59" y="31"/>
                        </a:lnTo>
                        <a:lnTo>
                          <a:pt x="59" y="28"/>
                        </a:lnTo>
                        <a:lnTo>
                          <a:pt x="57" y="26"/>
                        </a:lnTo>
                        <a:lnTo>
                          <a:pt x="59" y="24"/>
                        </a:lnTo>
                        <a:lnTo>
                          <a:pt x="59" y="21"/>
                        </a:lnTo>
                        <a:lnTo>
                          <a:pt x="62" y="19"/>
                        </a:lnTo>
                        <a:lnTo>
                          <a:pt x="67" y="19"/>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grpSp>
              <p:nvGrpSpPr>
                <p:cNvPr id="221" name="Denmark">
                  <a:extLst>
                    <a:ext uri="{FF2B5EF4-FFF2-40B4-BE49-F238E27FC236}">
                      <a16:creationId xmlns:a16="http://schemas.microsoft.com/office/drawing/2014/main" id="{EFE287DB-EBB8-ADEA-0B47-DBE3F85A7AC7}"/>
                    </a:ext>
                  </a:extLst>
                </p:cNvPr>
                <p:cNvGrpSpPr/>
                <p:nvPr/>
              </p:nvGrpSpPr>
              <p:grpSpPr>
                <a:xfrm>
                  <a:off x="3120744" y="1936145"/>
                  <a:ext cx="118448" cy="94861"/>
                  <a:chOff x="4515098" y="1245596"/>
                  <a:chExt cx="184149" cy="146050"/>
                </a:xfrm>
                <a:solidFill>
                  <a:schemeClr val="bg2"/>
                </a:solidFill>
              </p:grpSpPr>
              <p:sp>
                <p:nvSpPr>
                  <p:cNvPr id="241" name="Freeform 1920">
                    <a:extLst>
                      <a:ext uri="{FF2B5EF4-FFF2-40B4-BE49-F238E27FC236}">
                        <a16:creationId xmlns:a16="http://schemas.microsoft.com/office/drawing/2014/main" id="{F3CC82DC-1531-1404-8589-DFC7A44D2A17}"/>
                      </a:ext>
                    </a:extLst>
                  </p:cNvPr>
                  <p:cNvSpPr>
                    <a:spLocks/>
                  </p:cNvSpPr>
                  <p:nvPr/>
                </p:nvSpPr>
                <p:spPr bwMode="auto">
                  <a:xfrm>
                    <a:off x="4683372" y="1353547"/>
                    <a:ext cx="15875" cy="15875"/>
                  </a:xfrm>
                  <a:custGeom>
                    <a:avLst/>
                    <a:gdLst>
                      <a:gd name="T0" fmla="*/ 0 w 10"/>
                      <a:gd name="T1" fmla="*/ 0 h 10"/>
                      <a:gd name="T2" fmla="*/ 4763 w 10"/>
                      <a:gd name="T3" fmla="*/ 7938 h 10"/>
                      <a:gd name="T4" fmla="*/ 4763 w 10"/>
                      <a:gd name="T5" fmla="*/ 15875 h 10"/>
                      <a:gd name="T6" fmla="*/ 7938 w 10"/>
                      <a:gd name="T7" fmla="*/ 15875 h 10"/>
                      <a:gd name="T8" fmla="*/ 11113 w 10"/>
                      <a:gd name="T9" fmla="*/ 15875 h 10"/>
                      <a:gd name="T10" fmla="*/ 15875 w 10"/>
                      <a:gd name="T11" fmla="*/ 15875 h 10"/>
                      <a:gd name="T12" fmla="*/ 15875 w 10"/>
                      <a:gd name="T13" fmla="*/ 15875 h 10"/>
                      <a:gd name="T14" fmla="*/ 15875 w 10"/>
                      <a:gd name="T15" fmla="*/ 15875 h 10"/>
                      <a:gd name="T16" fmla="*/ 15875 w 10"/>
                      <a:gd name="T17" fmla="*/ 15875 h 10"/>
                      <a:gd name="T18" fmla="*/ 15875 w 10"/>
                      <a:gd name="T19" fmla="*/ 11113 h 10"/>
                      <a:gd name="T20" fmla="*/ 15875 w 10"/>
                      <a:gd name="T21" fmla="*/ 11113 h 10"/>
                      <a:gd name="T22" fmla="*/ 11113 w 10"/>
                      <a:gd name="T23" fmla="*/ 7938 h 10"/>
                      <a:gd name="T24" fmla="*/ 7938 w 10"/>
                      <a:gd name="T25" fmla="*/ 4763 h 10"/>
                      <a:gd name="T26" fmla="*/ 4763 w 10"/>
                      <a:gd name="T27" fmla="*/ 0 h 10"/>
                      <a:gd name="T28" fmla="*/ 0 w 10"/>
                      <a:gd name="T29" fmla="*/ 0 h 10"/>
                      <a:gd name="T30" fmla="*/ 0 w 10"/>
                      <a:gd name="T31" fmla="*/ 0 h 10"/>
                      <a:gd name="T32" fmla="*/ 0 w 10"/>
                      <a:gd name="T33" fmla="*/ 0 h 10"/>
                      <a:gd name="T34" fmla="*/ 0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0" y="0"/>
                        </a:moveTo>
                        <a:lnTo>
                          <a:pt x="3" y="5"/>
                        </a:lnTo>
                        <a:lnTo>
                          <a:pt x="3" y="10"/>
                        </a:lnTo>
                        <a:lnTo>
                          <a:pt x="5" y="10"/>
                        </a:lnTo>
                        <a:lnTo>
                          <a:pt x="7" y="10"/>
                        </a:lnTo>
                        <a:lnTo>
                          <a:pt x="10" y="10"/>
                        </a:lnTo>
                        <a:lnTo>
                          <a:pt x="10" y="7"/>
                        </a:lnTo>
                        <a:lnTo>
                          <a:pt x="7" y="5"/>
                        </a:lnTo>
                        <a:lnTo>
                          <a:pt x="5" y="3"/>
                        </a:lnTo>
                        <a:lnTo>
                          <a:pt x="3" y="0"/>
                        </a:lnTo>
                        <a:lnTo>
                          <a:pt x="0"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42" name="Freeform 1921">
                    <a:extLst>
                      <a:ext uri="{FF2B5EF4-FFF2-40B4-BE49-F238E27FC236}">
                        <a16:creationId xmlns:a16="http://schemas.microsoft.com/office/drawing/2014/main" id="{99999C3D-EE6A-ED1F-FEA4-F6BC5541FE10}"/>
                      </a:ext>
                    </a:extLst>
                  </p:cNvPr>
                  <p:cNvSpPr>
                    <a:spLocks/>
                  </p:cNvSpPr>
                  <p:nvPr/>
                </p:nvSpPr>
                <p:spPr bwMode="auto">
                  <a:xfrm>
                    <a:off x="4515098" y="1245596"/>
                    <a:ext cx="74613" cy="138113"/>
                  </a:xfrm>
                  <a:custGeom>
                    <a:avLst/>
                    <a:gdLst>
                      <a:gd name="T0" fmla="*/ 44450 w 47"/>
                      <a:gd name="T1" fmla="*/ 115888 h 87"/>
                      <a:gd name="T2" fmla="*/ 49213 w 47"/>
                      <a:gd name="T3" fmla="*/ 104775 h 87"/>
                      <a:gd name="T4" fmla="*/ 52388 w 47"/>
                      <a:gd name="T5" fmla="*/ 115888 h 87"/>
                      <a:gd name="T6" fmla="*/ 68263 w 47"/>
                      <a:gd name="T7" fmla="*/ 123825 h 87"/>
                      <a:gd name="T8" fmla="*/ 74613 w 47"/>
                      <a:gd name="T9" fmla="*/ 138113 h 87"/>
                      <a:gd name="T10" fmla="*/ 68263 w 47"/>
                      <a:gd name="T11" fmla="*/ 107950 h 87"/>
                      <a:gd name="T12" fmla="*/ 60325 w 47"/>
                      <a:gd name="T13" fmla="*/ 101600 h 87"/>
                      <a:gd name="T14" fmla="*/ 55563 w 47"/>
                      <a:gd name="T15" fmla="*/ 101600 h 87"/>
                      <a:gd name="T16" fmla="*/ 55563 w 47"/>
                      <a:gd name="T17" fmla="*/ 85725 h 87"/>
                      <a:gd name="T18" fmla="*/ 63500 w 47"/>
                      <a:gd name="T19" fmla="*/ 71438 h 87"/>
                      <a:gd name="T20" fmla="*/ 71438 w 47"/>
                      <a:gd name="T21" fmla="*/ 74613 h 87"/>
                      <a:gd name="T22" fmla="*/ 71438 w 47"/>
                      <a:gd name="T23" fmla="*/ 66675 h 87"/>
                      <a:gd name="T24" fmla="*/ 60325 w 47"/>
                      <a:gd name="T25" fmla="*/ 63500 h 87"/>
                      <a:gd name="T26" fmla="*/ 60325 w 47"/>
                      <a:gd name="T27" fmla="*/ 52388 h 87"/>
                      <a:gd name="T28" fmla="*/ 60325 w 47"/>
                      <a:gd name="T29" fmla="*/ 33338 h 87"/>
                      <a:gd name="T30" fmla="*/ 49213 w 47"/>
                      <a:gd name="T31" fmla="*/ 33338 h 87"/>
                      <a:gd name="T32" fmla="*/ 60325 w 47"/>
                      <a:gd name="T33" fmla="*/ 30163 h 87"/>
                      <a:gd name="T34" fmla="*/ 63500 w 47"/>
                      <a:gd name="T35" fmla="*/ 25400 h 87"/>
                      <a:gd name="T36" fmla="*/ 68263 w 47"/>
                      <a:gd name="T37" fmla="*/ 19050 h 87"/>
                      <a:gd name="T38" fmla="*/ 68263 w 47"/>
                      <a:gd name="T39" fmla="*/ 7938 h 87"/>
                      <a:gd name="T40" fmla="*/ 68263 w 47"/>
                      <a:gd name="T41" fmla="*/ 0 h 87"/>
                      <a:gd name="T42" fmla="*/ 49213 w 47"/>
                      <a:gd name="T43" fmla="*/ 11113 h 87"/>
                      <a:gd name="T44" fmla="*/ 38100 w 47"/>
                      <a:gd name="T45" fmla="*/ 25400 h 87"/>
                      <a:gd name="T46" fmla="*/ 30163 w 47"/>
                      <a:gd name="T47" fmla="*/ 30163 h 87"/>
                      <a:gd name="T48" fmla="*/ 19050 w 47"/>
                      <a:gd name="T49" fmla="*/ 25400 h 87"/>
                      <a:gd name="T50" fmla="*/ 14288 w 47"/>
                      <a:gd name="T51" fmla="*/ 33338 h 87"/>
                      <a:gd name="T52" fmla="*/ 3175 w 47"/>
                      <a:gd name="T53" fmla="*/ 44450 h 87"/>
                      <a:gd name="T54" fmla="*/ 7938 w 47"/>
                      <a:gd name="T55" fmla="*/ 49213 h 87"/>
                      <a:gd name="T56" fmla="*/ 11113 w 47"/>
                      <a:gd name="T57" fmla="*/ 52388 h 87"/>
                      <a:gd name="T58" fmla="*/ 22225 w 47"/>
                      <a:gd name="T59" fmla="*/ 41275 h 87"/>
                      <a:gd name="T60" fmla="*/ 19050 w 47"/>
                      <a:gd name="T61" fmla="*/ 52388 h 87"/>
                      <a:gd name="T62" fmla="*/ 22225 w 47"/>
                      <a:gd name="T63" fmla="*/ 52388 h 87"/>
                      <a:gd name="T64" fmla="*/ 26988 w 47"/>
                      <a:gd name="T65" fmla="*/ 49213 h 87"/>
                      <a:gd name="T66" fmla="*/ 26988 w 47"/>
                      <a:gd name="T67" fmla="*/ 41275 h 87"/>
                      <a:gd name="T68" fmla="*/ 22225 w 47"/>
                      <a:gd name="T69" fmla="*/ 33338 h 87"/>
                      <a:gd name="T70" fmla="*/ 38100 w 47"/>
                      <a:gd name="T71" fmla="*/ 38100 h 87"/>
                      <a:gd name="T72" fmla="*/ 38100 w 47"/>
                      <a:gd name="T73" fmla="*/ 52388 h 87"/>
                      <a:gd name="T74" fmla="*/ 30163 w 47"/>
                      <a:gd name="T75" fmla="*/ 49213 h 87"/>
                      <a:gd name="T76" fmla="*/ 22225 w 47"/>
                      <a:gd name="T77" fmla="*/ 63500 h 87"/>
                      <a:gd name="T78" fmla="*/ 3175 w 47"/>
                      <a:gd name="T79" fmla="*/ 66675 h 87"/>
                      <a:gd name="T80" fmla="*/ 0 w 47"/>
                      <a:gd name="T81" fmla="*/ 74613 h 87"/>
                      <a:gd name="T82" fmla="*/ 7938 w 47"/>
                      <a:gd name="T83" fmla="*/ 79375 h 87"/>
                      <a:gd name="T84" fmla="*/ 11113 w 47"/>
                      <a:gd name="T85" fmla="*/ 82550 h 87"/>
                      <a:gd name="T86" fmla="*/ 11113 w 47"/>
                      <a:gd name="T87" fmla="*/ 90488 h 87"/>
                      <a:gd name="T88" fmla="*/ 7938 w 47"/>
                      <a:gd name="T89" fmla="*/ 107950 h 87"/>
                      <a:gd name="T90" fmla="*/ 22225 w 47"/>
                      <a:gd name="T91" fmla="*/ 119063 h 87"/>
                      <a:gd name="T92" fmla="*/ 22225 w 47"/>
                      <a:gd name="T93" fmla="*/ 119063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
                      <a:gd name="T142" fmla="*/ 0 h 87"/>
                      <a:gd name="T143" fmla="*/ 47 w 47"/>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 h="87">
                        <a:moveTo>
                          <a:pt x="14" y="75"/>
                        </a:moveTo>
                        <a:lnTo>
                          <a:pt x="26" y="75"/>
                        </a:lnTo>
                        <a:lnTo>
                          <a:pt x="28" y="73"/>
                        </a:lnTo>
                        <a:lnTo>
                          <a:pt x="31" y="68"/>
                        </a:lnTo>
                        <a:lnTo>
                          <a:pt x="31" y="66"/>
                        </a:lnTo>
                        <a:lnTo>
                          <a:pt x="33" y="68"/>
                        </a:lnTo>
                        <a:lnTo>
                          <a:pt x="31" y="71"/>
                        </a:lnTo>
                        <a:lnTo>
                          <a:pt x="33" y="73"/>
                        </a:lnTo>
                        <a:lnTo>
                          <a:pt x="35" y="75"/>
                        </a:lnTo>
                        <a:lnTo>
                          <a:pt x="43" y="75"/>
                        </a:lnTo>
                        <a:lnTo>
                          <a:pt x="43" y="78"/>
                        </a:lnTo>
                        <a:lnTo>
                          <a:pt x="43" y="83"/>
                        </a:lnTo>
                        <a:lnTo>
                          <a:pt x="45" y="85"/>
                        </a:lnTo>
                        <a:lnTo>
                          <a:pt x="47" y="87"/>
                        </a:lnTo>
                        <a:lnTo>
                          <a:pt x="45" y="83"/>
                        </a:lnTo>
                        <a:lnTo>
                          <a:pt x="43" y="75"/>
                        </a:lnTo>
                        <a:lnTo>
                          <a:pt x="43" y="68"/>
                        </a:lnTo>
                        <a:lnTo>
                          <a:pt x="43" y="64"/>
                        </a:lnTo>
                        <a:lnTo>
                          <a:pt x="38" y="64"/>
                        </a:lnTo>
                        <a:lnTo>
                          <a:pt x="38" y="66"/>
                        </a:lnTo>
                        <a:lnTo>
                          <a:pt x="35" y="64"/>
                        </a:lnTo>
                        <a:lnTo>
                          <a:pt x="33" y="64"/>
                        </a:lnTo>
                        <a:lnTo>
                          <a:pt x="35" y="59"/>
                        </a:lnTo>
                        <a:lnTo>
                          <a:pt x="35" y="54"/>
                        </a:lnTo>
                        <a:lnTo>
                          <a:pt x="38" y="50"/>
                        </a:lnTo>
                        <a:lnTo>
                          <a:pt x="38" y="45"/>
                        </a:lnTo>
                        <a:lnTo>
                          <a:pt x="40" y="45"/>
                        </a:lnTo>
                        <a:lnTo>
                          <a:pt x="43" y="47"/>
                        </a:lnTo>
                        <a:lnTo>
                          <a:pt x="45" y="47"/>
                        </a:lnTo>
                        <a:lnTo>
                          <a:pt x="47" y="47"/>
                        </a:lnTo>
                        <a:lnTo>
                          <a:pt x="45" y="42"/>
                        </a:lnTo>
                        <a:lnTo>
                          <a:pt x="47" y="40"/>
                        </a:lnTo>
                        <a:lnTo>
                          <a:pt x="43" y="40"/>
                        </a:lnTo>
                        <a:lnTo>
                          <a:pt x="38" y="40"/>
                        </a:lnTo>
                        <a:lnTo>
                          <a:pt x="38" y="38"/>
                        </a:lnTo>
                        <a:lnTo>
                          <a:pt x="38" y="35"/>
                        </a:lnTo>
                        <a:lnTo>
                          <a:pt x="38" y="33"/>
                        </a:lnTo>
                        <a:lnTo>
                          <a:pt x="38" y="31"/>
                        </a:lnTo>
                        <a:lnTo>
                          <a:pt x="38" y="26"/>
                        </a:lnTo>
                        <a:lnTo>
                          <a:pt x="38" y="21"/>
                        </a:lnTo>
                        <a:lnTo>
                          <a:pt x="35" y="21"/>
                        </a:lnTo>
                        <a:lnTo>
                          <a:pt x="33" y="21"/>
                        </a:lnTo>
                        <a:lnTo>
                          <a:pt x="31" y="21"/>
                        </a:lnTo>
                        <a:lnTo>
                          <a:pt x="28" y="19"/>
                        </a:lnTo>
                        <a:lnTo>
                          <a:pt x="33" y="19"/>
                        </a:lnTo>
                        <a:lnTo>
                          <a:pt x="38" y="19"/>
                        </a:lnTo>
                        <a:lnTo>
                          <a:pt x="40" y="19"/>
                        </a:lnTo>
                        <a:lnTo>
                          <a:pt x="40" y="16"/>
                        </a:lnTo>
                        <a:lnTo>
                          <a:pt x="43" y="14"/>
                        </a:lnTo>
                        <a:lnTo>
                          <a:pt x="43" y="12"/>
                        </a:lnTo>
                        <a:lnTo>
                          <a:pt x="43" y="9"/>
                        </a:lnTo>
                        <a:lnTo>
                          <a:pt x="43" y="7"/>
                        </a:lnTo>
                        <a:lnTo>
                          <a:pt x="43" y="5"/>
                        </a:lnTo>
                        <a:lnTo>
                          <a:pt x="43" y="2"/>
                        </a:lnTo>
                        <a:lnTo>
                          <a:pt x="43" y="0"/>
                        </a:lnTo>
                        <a:lnTo>
                          <a:pt x="38" y="2"/>
                        </a:lnTo>
                        <a:lnTo>
                          <a:pt x="35" y="5"/>
                        </a:lnTo>
                        <a:lnTo>
                          <a:pt x="31" y="7"/>
                        </a:lnTo>
                        <a:lnTo>
                          <a:pt x="28" y="7"/>
                        </a:lnTo>
                        <a:lnTo>
                          <a:pt x="26" y="12"/>
                        </a:lnTo>
                        <a:lnTo>
                          <a:pt x="24" y="16"/>
                        </a:lnTo>
                        <a:lnTo>
                          <a:pt x="24" y="19"/>
                        </a:lnTo>
                        <a:lnTo>
                          <a:pt x="21" y="19"/>
                        </a:lnTo>
                        <a:lnTo>
                          <a:pt x="19" y="19"/>
                        </a:lnTo>
                        <a:lnTo>
                          <a:pt x="14" y="16"/>
                        </a:lnTo>
                        <a:lnTo>
                          <a:pt x="12" y="16"/>
                        </a:lnTo>
                        <a:lnTo>
                          <a:pt x="12" y="19"/>
                        </a:lnTo>
                        <a:lnTo>
                          <a:pt x="9" y="19"/>
                        </a:lnTo>
                        <a:lnTo>
                          <a:pt x="9" y="21"/>
                        </a:lnTo>
                        <a:lnTo>
                          <a:pt x="7" y="21"/>
                        </a:lnTo>
                        <a:lnTo>
                          <a:pt x="5" y="26"/>
                        </a:lnTo>
                        <a:lnTo>
                          <a:pt x="2" y="28"/>
                        </a:lnTo>
                        <a:lnTo>
                          <a:pt x="5" y="31"/>
                        </a:lnTo>
                        <a:lnTo>
                          <a:pt x="5" y="33"/>
                        </a:lnTo>
                        <a:lnTo>
                          <a:pt x="7" y="33"/>
                        </a:lnTo>
                        <a:lnTo>
                          <a:pt x="9" y="26"/>
                        </a:lnTo>
                        <a:lnTo>
                          <a:pt x="14" y="26"/>
                        </a:lnTo>
                        <a:lnTo>
                          <a:pt x="12" y="31"/>
                        </a:lnTo>
                        <a:lnTo>
                          <a:pt x="12" y="33"/>
                        </a:lnTo>
                        <a:lnTo>
                          <a:pt x="14" y="33"/>
                        </a:lnTo>
                        <a:lnTo>
                          <a:pt x="17" y="31"/>
                        </a:lnTo>
                        <a:lnTo>
                          <a:pt x="17" y="28"/>
                        </a:lnTo>
                        <a:lnTo>
                          <a:pt x="17" y="26"/>
                        </a:lnTo>
                        <a:lnTo>
                          <a:pt x="17" y="24"/>
                        </a:lnTo>
                        <a:lnTo>
                          <a:pt x="14" y="21"/>
                        </a:lnTo>
                        <a:lnTo>
                          <a:pt x="17" y="24"/>
                        </a:lnTo>
                        <a:lnTo>
                          <a:pt x="19" y="24"/>
                        </a:lnTo>
                        <a:lnTo>
                          <a:pt x="24" y="24"/>
                        </a:lnTo>
                        <a:lnTo>
                          <a:pt x="24" y="21"/>
                        </a:lnTo>
                        <a:lnTo>
                          <a:pt x="24" y="28"/>
                        </a:lnTo>
                        <a:lnTo>
                          <a:pt x="24" y="33"/>
                        </a:lnTo>
                        <a:lnTo>
                          <a:pt x="24" y="31"/>
                        </a:lnTo>
                        <a:lnTo>
                          <a:pt x="19" y="31"/>
                        </a:lnTo>
                        <a:lnTo>
                          <a:pt x="17" y="35"/>
                        </a:lnTo>
                        <a:lnTo>
                          <a:pt x="14" y="38"/>
                        </a:lnTo>
                        <a:lnTo>
                          <a:pt x="14" y="40"/>
                        </a:lnTo>
                        <a:lnTo>
                          <a:pt x="0" y="40"/>
                        </a:lnTo>
                        <a:lnTo>
                          <a:pt x="2" y="40"/>
                        </a:lnTo>
                        <a:lnTo>
                          <a:pt x="2" y="42"/>
                        </a:lnTo>
                        <a:lnTo>
                          <a:pt x="2" y="45"/>
                        </a:lnTo>
                        <a:lnTo>
                          <a:pt x="0" y="47"/>
                        </a:lnTo>
                        <a:lnTo>
                          <a:pt x="0" y="50"/>
                        </a:lnTo>
                        <a:lnTo>
                          <a:pt x="2" y="50"/>
                        </a:lnTo>
                        <a:lnTo>
                          <a:pt x="5" y="50"/>
                        </a:lnTo>
                        <a:lnTo>
                          <a:pt x="7" y="50"/>
                        </a:lnTo>
                        <a:lnTo>
                          <a:pt x="7" y="52"/>
                        </a:lnTo>
                        <a:lnTo>
                          <a:pt x="7" y="57"/>
                        </a:lnTo>
                        <a:lnTo>
                          <a:pt x="7" y="61"/>
                        </a:lnTo>
                        <a:lnTo>
                          <a:pt x="5" y="66"/>
                        </a:lnTo>
                        <a:lnTo>
                          <a:pt x="5" y="68"/>
                        </a:lnTo>
                        <a:lnTo>
                          <a:pt x="12" y="71"/>
                        </a:lnTo>
                        <a:lnTo>
                          <a:pt x="14" y="73"/>
                        </a:lnTo>
                        <a:lnTo>
                          <a:pt x="14" y="75"/>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43" name="Freeform 1922">
                    <a:extLst>
                      <a:ext uri="{FF2B5EF4-FFF2-40B4-BE49-F238E27FC236}">
                        <a16:creationId xmlns:a16="http://schemas.microsoft.com/office/drawing/2014/main" id="{8449AA72-7D53-8A8B-81BD-791D15F7EC2F}"/>
                      </a:ext>
                    </a:extLst>
                  </p:cNvPr>
                  <p:cNvSpPr>
                    <a:spLocks/>
                  </p:cNvSpPr>
                  <p:nvPr/>
                </p:nvSpPr>
                <p:spPr bwMode="auto">
                  <a:xfrm>
                    <a:off x="4597647" y="1372596"/>
                    <a:ext cx="30163" cy="19050"/>
                  </a:xfrm>
                  <a:custGeom>
                    <a:avLst/>
                    <a:gdLst>
                      <a:gd name="T0" fmla="*/ 19050 w 19"/>
                      <a:gd name="T1" fmla="*/ 0 h 12"/>
                      <a:gd name="T2" fmla="*/ 14288 w 19"/>
                      <a:gd name="T3" fmla="*/ 0 h 12"/>
                      <a:gd name="T4" fmla="*/ 11113 w 19"/>
                      <a:gd name="T5" fmla="*/ 0 h 12"/>
                      <a:gd name="T6" fmla="*/ 3175 w 19"/>
                      <a:gd name="T7" fmla="*/ 4763 h 12"/>
                      <a:gd name="T8" fmla="*/ 0 w 19"/>
                      <a:gd name="T9" fmla="*/ 4763 h 12"/>
                      <a:gd name="T10" fmla="*/ 0 w 19"/>
                      <a:gd name="T11" fmla="*/ 7938 h 12"/>
                      <a:gd name="T12" fmla="*/ 0 w 19"/>
                      <a:gd name="T13" fmla="*/ 7938 h 12"/>
                      <a:gd name="T14" fmla="*/ 0 w 19"/>
                      <a:gd name="T15" fmla="*/ 11113 h 12"/>
                      <a:gd name="T16" fmla="*/ 0 w 19"/>
                      <a:gd name="T17" fmla="*/ 15875 h 12"/>
                      <a:gd name="T18" fmla="*/ 0 w 19"/>
                      <a:gd name="T19" fmla="*/ 19050 h 12"/>
                      <a:gd name="T20" fmla="*/ 3175 w 19"/>
                      <a:gd name="T21" fmla="*/ 19050 h 12"/>
                      <a:gd name="T22" fmla="*/ 3175 w 19"/>
                      <a:gd name="T23" fmla="*/ 19050 h 12"/>
                      <a:gd name="T24" fmla="*/ 3175 w 19"/>
                      <a:gd name="T25" fmla="*/ 19050 h 12"/>
                      <a:gd name="T26" fmla="*/ 7938 w 19"/>
                      <a:gd name="T27" fmla="*/ 19050 h 12"/>
                      <a:gd name="T28" fmla="*/ 11113 w 19"/>
                      <a:gd name="T29" fmla="*/ 19050 h 12"/>
                      <a:gd name="T30" fmla="*/ 11113 w 19"/>
                      <a:gd name="T31" fmla="*/ 19050 h 12"/>
                      <a:gd name="T32" fmla="*/ 19050 w 19"/>
                      <a:gd name="T33" fmla="*/ 15875 h 12"/>
                      <a:gd name="T34" fmla="*/ 22225 w 19"/>
                      <a:gd name="T35" fmla="*/ 11113 h 12"/>
                      <a:gd name="T36" fmla="*/ 26988 w 19"/>
                      <a:gd name="T37" fmla="*/ 7938 h 12"/>
                      <a:gd name="T38" fmla="*/ 30163 w 19"/>
                      <a:gd name="T39" fmla="*/ 7938 h 12"/>
                      <a:gd name="T40" fmla="*/ 30163 w 19"/>
                      <a:gd name="T41" fmla="*/ 4763 h 12"/>
                      <a:gd name="T42" fmla="*/ 30163 w 19"/>
                      <a:gd name="T43" fmla="*/ 4763 h 12"/>
                      <a:gd name="T44" fmla="*/ 30163 w 19"/>
                      <a:gd name="T45" fmla="*/ 0 h 12"/>
                      <a:gd name="T46" fmla="*/ 30163 w 19"/>
                      <a:gd name="T47" fmla="*/ 0 h 12"/>
                      <a:gd name="T48" fmla="*/ 26988 w 19"/>
                      <a:gd name="T49" fmla="*/ 0 h 12"/>
                      <a:gd name="T50" fmla="*/ 22225 w 19"/>
                      <a:gd name="T51" fmla="*/ 0 h 12"/>
                      <a:gd name="T52" fmla="*/ 19050 w 19"/>
                      <a:gd name="T53" fmla="*/ 0 h 12"/>
                      <a:gd name="T54" fmla="*/ 19050 w 19"/>
                      <a:gd name="T55" fmla="*/ 0 h 12"/>
                      <a:gd name="T56" fmla="*/ 19050 w 19"/>
                      <a:gd name="T57" fmla="*/ 0 h 12"/>
                      <a:gd name="T58" fmla="*/ 19050 w 19"/>
                      <a:gd name="T59" fmla="*/ 0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12"/>
                      <a:gd name="T92" fmla="*/ 19 w 19"/>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12">
                        <a:moveTo>
                          <a:pt x="12" y="0"/>
                        </a:moveTo>
                        <a:lnTo>
                          <a:pt x="9" y="0"/>
                        </a:lnTo>
                        <a:lnTo>
                          <a:pt x="7" y="0"/>
                        </a:lnTo>
                        <a:lnTo>
                          <a:pt x="2" y="3"/>
                        </a:lnTo>
                        <a:lnTo>
                          <a:pt x="0" y="3"/>
                        </a:lnTo>
                        <a:lnTo>
                          <a:pt x="0" y="5"/>
                        </a:lnTo>
                        <a:lnTo>
                          <a:pt x="0" y="7"/>
                        </a:lnTo>
                        <a:lnTo>
                          <a:pt x="0" y="10"/>
                        </a:lnTo>
                        <a:lnTo>
                          <a:pt x="0" y="12"/>
                        </a:lnTo>
                        <a:lnTo>
                          <a:pt x="2" y="12"/>
                        </a:lnTo>
                        <a:lnTo>
                          <a:pt x="5" y="12"/>
                        </a:lnTo>
                        <a:lnTo>
                          <a:pt x="7" y="12"/>
                        </a:lnTo>
                        <a:lnTo>
                          <a:pt x="12" y="10"/>
                        </a:lnTo>
                        <a:lnTo>
                          <a:pt x="14" y="7"/>
                        </a:lnTo>
                        <a:lnTo>
                          <a:pt x="17" y="5"/>
                        </a:lnTo>
                        <a:lnTo>
                          <a:pt x="19" y="5"/>
                        </a:lnTo>
                        <a:lnTo>
                          <a:pt x="19" y="3"/>
                        </a:lnTo>
                        <a:lnTo>
                          <a:pt x="19" y="0"/>
                        </a:lnTo>
                        <a:lnTo>
                          <a:pt x="17" y="0"/>
                        </a:lnTo>
                        <a:lnTo>
                          <a:pt x="14" y="0"/>
                        </a:lnTo>
                        <a:lnTo>
                          <a:pt x="12"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44" name="Freeform 1923">
                    <a:extLst>
                      <a:ext uri="{FF2B5EF4-FFF2-40B4-BE49-F238E27FC236}">
                        <a16:creationId xmlns:a16="http://schemas.microsoft.com/office/drawing/2014/main" id="{1CC99160-C223-C44C-0E98-A2CE6DE620E1}"/>
                      </a:ext>
                    </a:extLst>
                  </p:cNvPr>
                  <p:cNvSpPr>
                    <a:spLocks/>
                  </p:cNvSpPr>
                  <p:nvPr/>
                </p:nvSpPr>
                <p:spPr bwMode="auto">
                  <a:xfrm>
                    <a:off x="4589710" y="1320209"/>
                    <a:ext cx="38100" cy="44450"/>
                  </a:xfrm>
                  <a:custGeom>
                    <a:avLst/>
                    <a:gdLst>
                      <a:gd name="T0" fmla="*/ 26988 w 24"/>
                      <a:gd name="T1" fmla="*/ 0 h 28"/>
                      <a:gd name="T2" fmla="*/ 19050 w 24"/>
                      <a:gd name="T3" fmla="*/ 11113 h 28"/>
                      <a:gd name="T4" fmla="*/ 19050 w 24"/>
                      <a:gd name="T5" fmla="*/ 11113 h 28"/>
                      <a:gd name="T6" fmla="*/ 19050 w 24"/>
                      <a:gd name="T7" fmla="*/ 11113 h 28"/>
                      <a:gd name="T8" fmla="*/ 19050 w 24"/>
                      <a:gd name="T9" fmla="*/ 11113 h 28"/>
                      <a:gd name="T10" fmla="*/ 22225 w 24"/>
                      <a:gd name="T11" fmla="*/ 11113 h 28"/>
                      <a:gd name="T12" fmla="*/ 19050 w 24"/>
                      <a:gd name="T13" fmla="*/ 15875 h 28"/>
                      <a:gd name="T14" fmla="*/ 22225 w 24"/>
                      <a:gd name="T15" fmla="*/ 19050 h 28"/>
                      <a:gd name="T16" fmla="*/ 11113 w 24"/>
                      <a:gd name="T17" fmla="*/ 11113 h 28"/>
                      <a:gd name="T18" fmla="*/ 4763 w 24"/>
                      <a:gd name="T19" fmla="*/ 15875 h 28"/>
                      <a:gd name="T20" fmla="*/ 0 w 24"/>
                      <a:gd name="T21" fmla="*/ 22225 h 28"/>
                      <a:gd name="T22" fmla="*/ 0 w 24"/>
                      <a:gd name="T23" fmla="*/ 26988 h 28"/>
                      <a:gd name="T24" fmla="*/ 4763 w 24"/>
                      <a:gd name="T25" fmla="*/ 30163 h 28"/>
                      <a:gd name="T26" fmla="*/ 4763 w 24"/>
                      <a:gd name="T27" fmla="*/ 30163 h 28"/>
                      <a:gd name="T28" fmla="*/ 7938 w 24"/>
                      <a:gd name="T29" fmla="*/ 33338 h 28"/>
                      <a:gd name="T30" fmla="*/ 7938 w 24"/>
                      <a:gd name="T31" fmla="*/ 41275 h 28"/>
                      <a:gd name="T32" fmla="*/ 11113 w 24"/>
                      <a:gd name="T33" fmla="*/ 41275 h 28"/>
                      <a:gd name="T34" fmla="*/ 11113 w 24"/>
                      <a:gd name="T35" fmla="*/ 41275 h 28"/>
                      <a:gd name="T36" fmla="*/ 11113 w 24"/>
                      <a:gd name="T37" fmla="*/ 41275 h 28"/>
                      <a:gd name="T38" fmla="*/ 11113 w 24"/>
                      <a:gd name="T39" fmla="*/ 41275 h 28"/>
                      <a:gd name="T40" fmla="*/ 15875 w 24"/>
                      <a:gd name="T41" fmla="*/ 41275 h 28"/>
                      <a:gd name="T42" fmla="*/ 19050 w 24"/>
                      <a:gd name="T43" fmla="*/ 41275 h 28"/>
                      <a:gd name="T44" fmla="*/ 22225 w 24"/>
                      <a:gd name="T45" fmla="*/ 41275 h 28"/>
                      <a:gd name="T46" fmla="*/ 19050 w 24"/>
                      <a:gd name="T47" fmla="*/ 41275 h 28"/>
                      <a:gd name="T48" fmla="*/ 19050 w 24"/>
                      <a:gd name="T49" fmla="*/ 44450 h 28"/>
                      <a:gd name="T50" fmla="*/ 15875 w 24"/>
                      <a:gd name="T51" fmla="*/ 44450 h 28"/>
                      <a:gd name="T52" fmla="*/ 15875 w 24"/>
                      <a:gd name="T53" fmla="*/ 44450 h 28"/>
                      <a:gd name="T54" fmla="*/ 19050 w 24"/>
                      <a:gd name="T55" fmla="*/ 44450 h 28"/>
                      <a:gd name="T56" fmla="*/ 22225 w 24"/>
                      <a:gd name="T57" fmla="*/ 44450 h 28"/>
                      <a:gd name="T58" fmla="*/ 26988 w 24"/>
                      <a:gd name="T59" fmla="*/ 44450 h 28"/>
                      <a:gd name="T60" fmla="*/ 26988 w 24"/>
                      <a:gd name="T61" fmla="*/ 41275 h 28"/>
                      <a:gd name="T62" fmla="*/ 26988 w 24"/>
                      <a:gd name="T63" fmla="*/ 41275 h 28"/>
                      <a:gd name="T64" fmla="*/ 26988 w 24"/>
                      <a:gd name="T65" fmla="*/ 41275 h 28"/>
                      <a:gd name="T66" fmla="*/ 26988 w 24"/>
                      <a:gd name="T67" fmla="*/ 41275 h 28"/>
                      <a:gd name="T68" fmla="*/ 26988 w 24"/>
                      <a:gd name="T69" fmla="*/ 41275 h 28"/>
                      <a:gd name="T70" fmla="*/ 38100 w 24"/>
                      <a:gd name="T71" fmla="*/ 38100 h 28"/>
                      <a:gd name="T72" fmla="*/ 38100 w 24"/>
                      <a:gd name="T73" fmla="*/ 33338 h 28"/>
                      <a:gd name="T74" fmla="*/ 38100 w 24"/>
                      <a:gd name="T75" fmla="*/ 22225 h 28"/>
                      <a:gd name="T76" fmla="*/ 38100 w 24"/>
                      <a:gd name="T77" fmla="*/ 11113 h 28"/>
                      <a:gd name="T78" fmla="*/ 38100 w 24"/>
                      <a:gd name="T79" fmla="*/ 0 h 28"/>
                      <a:gd name="T80" fmla="*/ 30163 w 24"/>
                      <a:gd name="T81" fmla="*/ 0 h 28"/>
                      <a:gd name="T82" fmla="*/ 26988 w 24"/>
                      <a:gd name="T83" fmla="*/ 0 h 28"/>
                      <a:gd name="T84" fmla="*/ 26988 w 24"/>
                      <a:gd name="T85" fmla="*/ 0 h 28"/>
                      <a:gd name="T86" fmla="*/ 26988 w 24"/>
                      <a:gd name="T87" fmla="*/ 0 h 28"/>
                      <a:gd name="T88" fmla="*/ 26988 w 24"/>
                      <a:gd name="T89" fmla="*/ 0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
                      <a:gd name="T136" fmla="*/ 0 h 28"/>
                      <a:gd name="T137" fmla="*/ 24 w 24"/>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 h="28">
                        <a:moveTo>
                          <a:pt x="17" y="0"/>
                        </a:moveTo>
                        <a:lnTo>
                          <a:pt x="12" y="7"/>
                        </a:lnTo>
                        <a:lnTo>
                          <a:pt x="14" y="7"/>
                        </a:lnTo>
                        <a:lnTo>
                          <a:pt x="12" y="10"/>
                        </a:lnTo>
                        <a:lnTo>
                          <a:pt x="14" y="12"/>
                        </a:lnTo>
                        <a:lnTo>
                          <a:pt x="7" y="7"/>
                        </a:lnTo>
                        <a:lnTo>
                          <a:pt x="3" y="10"/>
                        </a:lnTo>
                        <a:lnTo>
                          <a:pt x="0" y="14"/>
                        </a:lnTo>
                        <a:lnTo>
                          <a:pt x="0" y="17"/>
                        </a:lnTo>
                        <a:lnTo>
                          <a:pt x="3" y="19"/>
                        </a:lnTo>
                        <a:lnTo>
                          <a:pt x="5" y="21"/>
                        </a:lnTo>
                        <a:lnTo>
                          <a:pt x="5" y="26"/>
                        </a:lnTo>
                        <a:lnTo>
                          <a:pt x="7" y="26"/>
                        </a:lnTo>
                        <a:lnTo>
                          <a:pt x="10" y="26"/>
                        </a:lnTo>
                        <a:lnTo>
                          <a:pt x="12" y="26"/>
                        </a:lnTo>
                        <a:lnTo>
                          <a:pt x="14" y="26"/>
                        </a:lnTo>
                        <a:lnTo>
                          <a:pt x="12" y="26"/>
                        </a:lnTo>
                        <a:lnTo>
                          <a:pt x="12" y="28"/>
                        </a:lnTo>
                        <a:lnTo>
                          <a:pt x="10" y="28"/>
                        </a:lnTo>
                        <a:lnTo>
                          <a:pt x="12" y="28"/>
                        </a:lnTo>
                        <a:lnTo>
                          <a:pt x="14" y="28"/>
                        </a:lnTo>
                        <a:lnTo>
                          <a:pt x="17" y="28"/>
                        </a:lnTo>
                        <a:lnTo>
                          <a:pt x="17" y="26"/>
                        </a:lnTo>
                        <a:lnTo>
                          <a:pt x="24" y="24"/>
                        </a:lnTo>
                        <a:lnTo>
                          <a:pt x="24" y="21"/>
                        </a:lnTo>
                        <a:lnTo>
                          <a:pt x="24" y="14"/>
                        </a:lnTo>
                        <a:lnTo>
                          <a:pt x="24" y="7"/>
                        </a:lnTo>
                        <a:lnTo>
                          <a:pt x="24" y="0"/>
                        </a:lnTo>
                        <a:lnTo>
                          <a:pt x="19" y="0"/>
                        </a:lnTo>
                        <a:lnTo>
                          <a:pt x="17" y="0"/>
                        </a:lnTo>
                        <a:close/>
                      </a:path>
                    </a:pathLst>
                  </a:custGeom>
                  <a:grp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grpSp>
            <p:sp>
              <p:nvSpPr>
                <p:cNvPr id="222" name="Czech Republic">
                  <a:extLst>
                    <a:ext uri="{FF2B5EF4-FFF2-40B4-BE49-F238E27FC236}">
                      <a16:creationId xmlns:a16="http://schemas.microsoft.com/office/drawing/2014/main" id="{E3526BCF-0A40-A967-E2DF-B6A984E83C1A}"/>
                    </a:ext>
                  </a:extLst>
                </p:cNvPr>
                <p:cNvSpPr>
                  <a:spLocks/>
                </p:cNvSpPr>
                <p:nvPr/>
              </p:nvSpPr>
              <p:spPr bwMode="auto">
                <a:xfrm>
                  <a:off x="3188101" y="2109349"/>
                  <a:ext cx="101516" cy="60834"/>
                </a:xfrm>
                <a:custGeom>
                  <a:avLst/>
                  <a:gdLst>
                    <a:gd name="T0" fmla="*/ 120650 w 95"/>
                    <a:gd name="T1" fmla="*/ 85725 h 59"/>
                    <a:gd name="T2" fmla="*/ 123825 w 95"/>
                    <a:gd name="T3" fmla="*/ 77788 h 59"/>
                    <a:gd name="T4" fmla="*/ 127000 w 95"/>
                    <a:gd name="T5" fmla="*/ 74613 h 59"/>
                    <a:gd name="T6" fmla="*/ 134938 w 95"/>
                    <a:gd name="T7" fmla="*/ 69850 h 59"/>
                    <a:gd name="T8" fmla="*/ 146050 w 95"/>
                    <a:gd name="T9" fmla="*/ 58738 h 59"/>
                    <a:gd name="T10" fmla="*/ 150813 w 95"/>
                    <a:gd name="T11" fmla="*/ 55563 h 59"/>
                    <a:gd name="T12" fmla="*/ 146050 w 95"/>
                    <a:gd name="T13" fmla="*/ 47625 h 59"/>
                    <a:gd name="T14" fmla="*/ 142875 w 95"/>
                    <a:gd name="T15" fmla="*/ 44450 h 59"/>
                    <a:gd name="T16" fmla="*/ 142875 w 95"/>
                    <a:gd name="T17" fmla="*/ 44450 h 59"/>
                    <a:gd name="T18" fmla="*/ 142875 w 95"/>
                    <a:gd name="T19" fmla="*/ 44450 h 59"/>
                    <a:gd name="T20" fmla="*/ 139700 w 95"/>
                    <a:gd name="T21" fmla="*/ 44450 h 59"/>
                    <a:gd name="T22" fmla="*/ 139700 w 95"/>
                    <a:gd name="T23" fmla="*/ 41275 h 59"/>
                    <a:gd name="T24" fmla="*/ 134938 w 95"/>
                    <a:gd name="T25" fmla="*/ 36513 h 59"/>
                    <a:gd name="T26" fmla="*/ 131763 w 95"/>
                    <a:gd name="T27" fmla="*/ 33338 h 59"/>
                    <a:gd name="T28" fmla="*/ 127000 w 95"/>
                    <a:gd name="T29" fmla="*/ 30163 h 59"/>
                    <a:gd name="T30" fmla="*/ 123825 w 95"/>
                    <a:gd name="T31" fmla="*/ 33338 h 59"/>
                    <a:gd name="T32" fmla="*/ 115888 w 95"/>
                    <a:gd name="T33" fmla="*/ 33338 h 59"/>
                    <a:gd name="T34" fmla="*/ 104775 w 95"/>
                    <a:gd name="T35" fmla="*/ 25400 h 59"/>
                    <a:gd name="T36" fmla="*/ 101600 w 95"/>
                    <a:gd name="T37" fmla="*/ 17463 h 59"/>
                    <a:gd name="T38" fmla="*/ 98425 w 95"/>
                    <a:gd name="T39" fmla="*/ 17463 h 59"/>
                    <a:gd name="T40" fmla="*/ 90488 w 95"/>
                    <a:gd name="T41" fmla="*/ 17463 h 59"/>
                    <a:gd name="T42" fmla="*/ 90488 w 95"/>
                    <a:gd name="T43" fmla="*/ 17463 h 59"/>
                    <a:gd name="T44" fmla="*/ 85725 w 95"/>
                    <a:gd name="T45" fmla="*/ 14288 h 59"/>
                    <a:gd name="T46" fmla="*/ 82550 w 95"/>
                    <a:gd name="T47" fmla="*/ 14288 h 59"/>
                    <a:gd name="T48" fmla="*/ 71438 w 95"/>
                    <a:gd name="T49" fmla="*/ 11113 h 59"/>
                    <a:gd name="T50" fmla="*/ 60325 w 95"/>
                    <a:gd name="T51" fmla="*/ 6350 h 59"/>
                    <a:gd name="T52" fmla="*/ 44450 w 95"/>
                    <a:gd name="T53" fmla="*/ 3175 h 59"/>
                    <a:gd name="T54" fmla="*/ 26988 w 95"/>
                    <a:gd name="T55" fmla="*/ 14288 h 59"/>
                    <a:gd name="T56" fmla="*/ 22225 w 95"/>
                    <a:gd name="T57" fmla="*/ 17463 h 59"/>
                    <a:gd name="T58" fmla="*/ 19050 w 95"/>
                    <a:gd name="T59" fmla="*/ 17463 h 59"/>
                    <a:gd name="T60" fmla="*/ 15875 w 95"/>
                    <a:gd name="T61" fmla="*/ 22225 h 59"/>
                    <a:gd name="T62" fmla="*/ 15875 w 95"/>
                    <a:gd name="T63" fmla="*/ 25400 h 59"/>
                    <a:gd name="T64" fmla="*/ 7938 w 95"/>
                    <a:gd name="T65" fmla="*/ 25400 h 59"/>
                    <a:gd name="T66" fmla="*/ 0 w 95"/>
                    <a:gd name="T67" fmla="*/ 30163 h 59"/>
                    <a:gd name="T68" fmla="*/ 0 w 95"/>
                    <a:gd name="T69" fmla="*/ 30163 h 59"/>
                    <a:gd name="T70" fmla="*/ 0 w 95"/>
                    <a:gd name="T71" fmla="*/ 33338 h 59"/>
                    <a:gd name="T72" fmla="*/ 4763 w 95"/>
                    <a:gd name="T73" fmla="*/ 41275 h 59"/>
                    <a:gd name="T74" fmla="*/ 7938 w 95"/>
                    <a:gd name="T75" fmla="*/ 47625 h 59"/>
                    <a:gd name="T76" fmla="*/ 15875 w 95"/>
                    <a:gd name="T77" fmla="*/ 55563 h 59"/>
                    <a:gd name="T78" fmla="*/ 15875 w 95"/>
                    <a:gd name="T79" fmla="*/ 63500 h 59"/>
                    <a:gd name="T80" fmla="*/ 15875 w 95"/>
                    <a:gd name="T81" fmla="*/ 69850 h 59"/>
                    <a:gd name="T82" fmla="*/ 19050 w 95"/>
                    <a:gd name="T83" fmla="*/ 74613 h 59"/>
                    <a:gd name="T84" fmla="*/ 22225 w 95"/>
                    <a:gd name="T85" fmla="*/ 74613 h 59"/>
                    <a:gd name="T86" fmla="*/ 26988 w 95"/>
                    <a:gd name="T87" fmla="*/ 74613 h 59"/>
                    <a:gd name="T88" fmla="*/ 38100 w 95"/>
                    <a:gd name="T89" fmla="*/ 85725 h 59"/>
                    <a:gd name="T90" fmla="*/ 41275 w 95"/>
                    <a:gd name="T91" fmla="*/ 85725 h 59"/>
                    <a:gd name="T92" fmla="*/ 49213 w 95"/>
                    <a:gd name="T93" fmla="*/ 93663 h 59"/>
                    <a:gd name="T94" fmla="*/ 57150 w 95"/>
                    <a:gd name="T95" fmla="*/ 93663 h 59"/>
                    <a:gd name="T96" fmla="*/ 57150 w 95"/>
                    <a:gd name="T97" fmla="*/ 93663 h 59"/>
                    <a:gd name="T98" fmla="*/ 60325 w 95"/>
                    <a:gd name="T99" fmla="*/ 85725 h 59"/>
                    <a:gd name="T100" fmla="*/ 68263 w 95"/>
                    <a:gd name="T101" fmla="*/ 77788 h 59"/>
                    <a:gd name="T102" fmla="*/ 68263 w 95"/>
                    <a:gd name="T103" fmla="*/ 77788 h 59"/>
                    <a:gd name="T104" fmla="*/ 74613 w 95"/>
                    <a:gd name="T105" fmla="*/ 77788 h 59"/>
                    <a:gd name="T106" fmla="*/ 82550 w 95"/>
                    <a:gd name="T107" fmla="*/ 77788 h 59"/>
                    <a:gd name="T108" fmla="*/ 85725 w 95"/>
                    <a:gd name="T109" fmla="*/ 85725 h 59"/>
                    <a:gd name="T110" fmla="*/ 93663 w 95"/>
                    <a:gd name="T111" fmla="*/ 85725 h 59"/>
                    <a:gd name="T112" fmla="*/ 98425 w 95"/>
                    <a:gd name="T113" fmla="*/ 85725 h 59"/>
                    <a:gd name="T114" fmla="*/ 109538 w 95"/>
                    <a:gd name="T115" fmla="*/ 85725 h 59"/>
                    <a:gd name="T116" fmla="*/ 115888 w 95"/>
                    <a:gd name="T117" fmla="*/ 85725 h 59"/>
                    <a:gd name="T118" fmla="*/ 120650 w 95"/>
                    <a:gd name="T119" fmla="*/ 85725 h 59"/>
                    <a:gd name="T120" fmla="*/ 120650 w 95"/>
                    <a:gd name="T121" fmla="*/ 85725 h 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59"/>
                    <a:gd name="T185" fmla="*/ 95 w 95"/>
                    <a:gd name="T186" fmla="*/ 59 h 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59">
                      <a:moveTo>
                        <a:pt x="76" y="54"/>
                      </a:moveTo>
                      <a:lnTo>
                        <a:pt x="76" y="54"/>
                      </a:lnTo>
                      <a:lnTo>
                        <a:pt x="78" y="52"/>
                      </a:lnTo>
                      <a:lnTo>
                        <a:pt x="78" y="49"/>
                      </a:lnTo>
                      <a:lnTo>
                        <a:pt x="80" y="47"/>
                      </a:lnTo>
                      <a:lnTo>
                        <a:pt x="83" y="47"/>
                      </a:lnTo>
                      <a:lnTo>
                        <a:pt x="85" y="44"/>
                      </a:lnTo>
                      <a:lnTo>
                        <a:pt x="88" y="40"/>
                      </a:lnTo>
                      <a:lnTo>
                        <a:pt x="92" y="37"/>
                      </a:lnTo>
                      <a:lnTo>
                        <a:pt x="95" y="37"/>
                      </a:lnTo>
                      <a:lnTo>
                        <a:pt x="95" y="35"/>
                      </a:lnTo>
                      <a:lnTo>
                        <a:pt x="92" y="30"/>
                      </a:lnTo>
                      <a:lnTo>
                        <a:pt x="92" y="28"/>
                      </a:lnTo>
                      <a:lnTo>
                        <a:pt x="90" y="28"/>
                      </a:lnTo>
                      <a:lnTo>
                        <a:pt x="88" y="28"/>
                      </a:lnTo>
                      <a:lnTo>
                        <a:pt x="88" y="26"/>
                      </a:lnTo>
                      <a:lnTo>
                        <a:pt x="85" y="23"/>
                      </a:lnTo>
                      <a:lnTo>
                        <a:pt x="83" y="21"/>
                      </a:lnTo>
                      <a:lnTo>
                        <a:pt x="80" y="19"/>
                      </a:lnTo>
                      <a:lnTo>
                        <a:pt x="80" y="21"/>
                      </a:lnTo>
                      <a:lnTo>
                        <a:pt x="78" y="21"/>
                      </a:lnTo>
                      <a:lnTo>
                        <a:pt x="76" y="21"/>
                      </a:lnTo>
                      <a:lnTo>
                        <a:pt x="73" y="21"/>
                      </a:lnTo>
                      <a:lnTo>
                        <a:pt x="71" y="19"/>
                      </a:lnTo>
                      <a:lnTo>
                        <a:pt x="66" y="16"/>
                      </a:lnTo>
                      <a:lnTo>
                        <a:pt x="64" y="14"/>
                      </a:lnTo>
                      <a:lnTo>
                        <a:pt x="64" y="11"/>
                      </a:lnTo>
                      <a:lnTo>
                        <a:pt x="62" y="11"/>
                      </a:lnTo>
                      <a:lnTo>
                        <a:pt x="59" y="11"/>
                      </a:lnTo>
                      <a:lnTo>
                        <a:pt x="57" y="11"/>
                      </a:lnTo>
                      <a:lnTo>
                        <a:pt x="54" y="11"/>
                      </a:lnTo>
                      <a:lnTo>
                        <a:pt x="54" y="9"/>
                      </a:lnTo>
                      <a:lnTo>
                        <a:pt x="52" y="9"/>
                      </a:lnTo>
                      <a:lnTo>
                        <a:pt x="45" y="7"/>
                      </a:lnTo>
                      <a:lnTo>
                        <a:pt x="43" y="7"/>
                      </a:lnTo>
                      <a:lnTo>
                        <a:pt x="38" y="4"/>
                      </a:lnTo>
                      <a:lnTo>
                        <a:pt x="31" y="0"/>
                      </a:lnTo>
                      <a:lnTo>
                        <a:pt x="28" y="2"/>
                      </a:lnTo>
                      <a:lnTo>
                        <a:pt x="21" y="7"/>
                      </a:lnTo>
                      <a:lnTo>
                        <a:pt x="17" y="9"/>
                      </a:lnTo>
                      <a:lnTo>
                        <a:pt x="14" y="9"/>
                      </a:lnTo>
                      <a:lnTo>
                        <a:pt x="14" y="11"/>
                      </a:lnTo>
                      <a:lnTo>
                        <a:pt x="12" y="11"/>
                      </a:lnTo>
                      <a:lnTo>
                        <a:pt x="12" y="14"/>
                      </a:lnTo>
                      <a:lnTo>
                        <a:pt x="10" y="14"/>
                      </a:lnTo>
                      <a:lnTo>
                        <a:pt x="10" y="16"/>
                      </a:lnTo>
                      <a:lnTo>
                        <a:pt x="7" y="16"/>
                      </a:lnTo>
                      <a:lnTo>
                        <a:pt x="5" y="16"/>
                      </a:lnTo>
                      <a:lnTo>
                        <a:pt x="3" y="19"/>
                      </a:lnTo>
                      <a:lnTo>
                        <a:pt x="0" y="19"/>
                      </a:lnTo>
                      <a:lnTo>
                        <a:pt x="0" y="21"/>
                      </a:lnTo>
                      <a:lnTo>
                        <a:pt x="0" y="23"/>
                      </a:lnTo>
                      <a:lnTo>
                        <a:pt x="3" y="26"/>
                      </a:lnTo>
                      <a:lnTo>
                        <a:pt x="3" y="28"/>
                      </a:lnTo>
                      <a:lnTo>
                        <a:pt x="5" y="30"/>
                      </a:lnTo>
                      <a:lnTo>
                        <a:pt x="7" y="33"/>
                      </a:lnTo>
                      <a:lnTo>
                        <a:pt x="10" y="35"/>
                      </a:lnTo>
                      <a:lnTo>
                        <a:pt x="10" y="37"/>
                      </a:lnTo>
                      <a:lnTo>
                        <a:pt x="10" y="40"/>
                      </a:lnTo>
                      <a:lnTo>
                        <a:pt x="10" y="42"/>
                      </a:lnTo>
                      <a:lnTo>
                        <a:pt x="10" y="44"/>
                      </a:lnTo>
                      <a:lnTo>
                        <a:pt x="12" y="44"/>
                      </a:lnTo>
                      <a:lnTo>
                        <a:pt x="12" y="47"/>
                      </a:lnTo>
                      <a:lnTo>
                        <a:pt x="14" y="47"/>
                      </a:lnTo>
                      <a:lnTo>
                        <a:pt x="17" y="47"/>
                      </a:lnTo>
                      <a:lnTo>
                        <a:pt x="19" y="49"/>
                      </a:lnTo>
                      <a:lnTo>
                        <a:pt x="24" y="54"/>
                      </a:lnTo>
                      <a:lnTo>
                        <a:pt x="26" y="54"/>
                      </a:lnTo>
                      <a:lnTo>
                        <a:pt x="28" y="59"/>
                      </a:lnTo>
                      <a:lnTo>
                        <a:pt x="31" y="59"/>
                      </a:lnTo>
                      <a:lnTo>
                        <a:pt x="33" y="59"/>
                      </a:lnTo>
                      <a:lnTo>
                        <a:pt x="36" y="59"/>
                      </a:lnTo>
                      <a:lnTo>
                        <a:pt x="38" y="54"/>
                      </a:lnTo>
                      <a:lnTo>
                        <a:pt x="40" y="52"/>
                      </a:lnTo>
                      <a:lnTo>
                        <a:pt x="43" y="49"/>
                      </a:lnTo>
                      <a:lnTo>
                        <a:pt x="45" y="49"/>
                      </a:lnTo>
                      <a:lnTo>
                        <a:pt x="47" y="49"/>
                      </a:lnTo>
                      <a:lnTo>
                        <a:pt x="50" y="49"/>
                      </a:lnTo>
                      <a:lnTo>
                        <a:pt x="52" y="49"/>
                      </a:lnTo>
                      <a:lnTo>
                        <a:pt x="52" y="52"/>
                      </a:lnTo>
                      <a:lnTo>
                        <a:pt x="54" y="54"/>
                      </a:lnTo>
                      <a:lnTo>
                        <a:pt x="57" y="54"/>
                      </a:lnTo>
                      <a:lnTo>
                        <a:pt x="59" y="54"/>
                      </a:lnTo>
                      <a:lnTo>
                        <a:pt x="62" y="54"/>
                      </a:lnTo>
                      <a:lnTo>
                        <a:pt x="64" y="54"/>
                      </a:lnTo>
                      <a:lnTo>
                        <a:pt x="69" y="54"/>
                      </a:lnTo>
                      <a:lnTo>
                        <a:pt x="71" y="54"/>
                      </a:lnTo>
                      <a:lnTo>
                        <a:pt x="73" y="54"/>
                      </a:lnTo>
                      <a:lnTo>
                        <a:pt x="76" y="54"/>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3" name="Croatia">
                  <a:extLst>
                    <a:ext uri="{FF2B5EF4-FFF2-40B4-BE49-F238E27FC236}">
                      <a16:creationId xmlns:a16="http://schemas.microsoft.com/office/drawing/2014/main" id="{06813B6F-1960-BB90-0277-69BCBE071EDE}"/>
                    </a:ext>
                  </a:extLst>
                </p:cNvPr>
                <p:cNvSpPr>
                  <a:spLocks/>
                </p:cNvSpPr>
                <p:nvPr/>
              </p:nvSpPr>
              <p:spPr bwMode="auto">
                <a:xfrm>
                  <a:off x="3207504" y="2216581"/>
                  <a:ext cx="105602" cy="106202"/>
                </a:xfrm>
                <a:custGeom>
                  <a:avLst/>
                  <a:gdLst>
                    <a:gd name="T0" fmla="*/ 127000 w 99"/>
                    <a:gd name="T1" fmla="*/ 157163 h 103"/>
                    <a:gd name="T2" fmla="*/ 115888 w 99"/>
                    <a:gd name="T3" fmla="*/ 146050 h 103"/>
                    <a:gd name="T4" fmla="*/ 109538 w 99"/>
                    <a:gd name="T5" fmla="*/ 146050 h 103"/>
                    <a:gd name="T6" fmla="*/ 104775 w 99"/>
                    <a:gd name="T7" fmla="*/ 138113 h 103"/>
                    <a:gd name="T8" fmla="*/ 90488 w 99"/>
                    <a:gd name="T9" fmla="*/ 122238 h 103"/>
                    <a:gd name="T10" fmla="*/ 71438 w 99"/>
                    <a:gd name="T11" fmla="*/ 96838 h 103"/>
                    <a:gd name="T12" fmla="*/ 71438 w 99"/>
                    <a:gd name="T13" fmla="*/ 96838 h 103"/>
                    <a:gd name="T14" fmla="*/ 71438 w 99"/>
                    <a:gd name="T15" fmla="*/ 88900 h 103"/>
                    <a:gd name="T16" fmla="*/ 63500 w 99"/>
                    <a:gd name="T17" fmla="*/ 74613 h 103"/>
                    <a:gd name="T18" fmla="*/ 60325 w 99"/>
                    <a:gd name="T19" fmla="*/ 63500 h 103"/>
                    <a:gd name="T20" fmla="*/ 68263 w 99"/>
                    <a:gd name="T21" fmla="*/ 58738 h 103"/>
                    <a:gd name="T22" fmla="*/ 71438 w 99"/>
                    <a:gd name="T23" fmla="*/ 66675 h 103"/>
                    <a:gd name="T24" fmla="*/ 79375 w 99"/>
                    <a:gd name="T25" fmla="*/ 69850 h 103"/>
                    <a:gd name="T26" fmla="*/ 82550 w 99"/>
                    <a:gd name="T27" fmla="*/ 66675 h 103"/>
                    <a:gd name="T28" fmla="*/ 90488 w 99"/>
                    <a:gd name="T29" fmla="*/ 74613 h 103"/>
                    <a:gd name="T30" fmla="*/ 96838 w 99"/>
                    <a:gd name="T31" fmla="*/ 74613 h 103"/>
                    <a:gd name="T32" fmla="*/ 109538 w 99"/>
                    <a:gd name="T33" fmla="*/ 66675 h 103"/>
                    <a:gd name="T34" fmla="*/ 123825 w 99"/>
                    <a:gd name="T35" fmla="*/ 74613 h 103"/>
                    <a:gd name="T36" fmla="*/ 127000 w 99"/>
                    <a:gd name="T37" fmla="*/ 74613 h 103"/>
                    <a:gd name="T38" fmla="*/ 131763 w 99"/>
                    <a:gd name="T39" fmla="*/ 77788 h 103"/>
                    <a:gd name="T40" fmla="*/ 146050 w 99"/>
                    <a:gd name="T41" fmla="*/ 77788 h 103"/>
                    <a:gd name="T42" fmla="*/ 157163 w 99"/>
                    <a:gd name="T43" fmla="*/ 74613 h 103"/>
                    <a:gd name="T44" fmla="*/ 153988 w 99"/>
                    <a:gd name="T45" fmla="*/ 66675 h 103"/>
                    <a:gd name="T46" fmla="*/ 150813 w 99"/>
                    <a:gd name="T47" fmla="*/ 63500 h 103"/>
                    <a:gd name="T48" fmla="*/ 150813 w 99"/>
                    <a:gd name="T49" fmla="*/ 55563 h 103"/>
                    <a:gd name="T50" fmla="*/ 138113 w 99"/>
                    <a:gd name="T51" fmla="*/ 55563 h 103"/>
                    <a:gd name="T52" fmla="*/ 123825 w 99"/>
                    <a:gd name="T53" fmla="*/ 47625 h 103"/>
                    <a:gd name="T54" fmla="*/ 101600 w 99"/>
                    <a:gd name="T55" fmla="*/ 28575 h 103"/>
                    <a:gd name="T56" fmla="*/ 93663 w 99"/>
                    <a:gd name="T57" fmla="*/ 17463 h 103"/>
                    <a:gd name="T58" fmla="*/ 85725 w 99"/>
                    <a:gd name="T59" fmla="*/ 6350 h 103"/>
                    <a:gd name="T60" fmla="*/ 74613 w 99"/>
                    <a:gd name="T61" fmla="*/ 3175 h 103"/>
                    <a:gd name="T62" fmla="*/ 71438 w 99"/>
                    <a:gd name="T63" fmla="*/ 6350 h 103"/>
                    <a:gd name="T64" fmla="*/ 68263 w 99"/>
                    <a:gd name="T65" fmla="*/ 11113 h 103"/>
                    <a:gd name="T66" fmla="*/ 55563 w 99"/>
                    <a:gd name="T67" fmla="*/ 11113 h 103"/>
                    <a:gd name="T68" fmla="*/ 49213 w 99"/>
                    <a:gd name="T69" fmla="*/ 33338 h 103"/>
                    <a:gd name="T70" fmla="*/ 41275 w 99"/>
                    <a:gd name="T71" fmla="*/ 41275 h 103"/>
                    <a:gd name="T72" fmla="*/ 38100 w 99"/>
                    <a:gd name="T73" fmla="*/ 41275 h 103"/>
                    <a:gd name="T74" fmla="*/ 33338 w 99"/>
                    <a:gd name="T75" fmla="*/ 33338 h 103"/>
                    <a:gd name="T76" fmla="*/ 33338 w 99"/>
                    <a:gd name="T77" fmla="*/ 44450 h 103"/>
                    <a:gd name="T78" fmla="*/ 26988 w 99"/>
                    <a:gd name="T79" fmla="*/ 55563 h 103"/>
                    <a:gd name="T80" fmla="*/ 0 w 99"/>
                    <a:gd name="T81" fmla="*/ 58738 h 103"/>
                    <a:gd name="T82" fmla="*/ 3175 w 99"/>
                    <a:gd name="T83" fmla="*/ 66675 h 103"/>
                    <a:gd name="T84" fmla="*/ 0 w 99"/>
                    <a:gd name="T85" fmla="*/ 74613 h 103"/>
                    <a:gd name="T86" fmla="*/ 3175 w 99"/>
                    <a:gd name="T87" fmla="*/ 80963 h 103"/>
                    <a:gd name="T88" fmla="*/ 14288 w 99"/>
                    <a:gd name="T89" fmla="*/ 77788 h 103"/>
                    <a:gd name="T90" fmla="*/ 11113 w 99"/>
                    <a:gd name="T91" fmla="*/ 74613 h 103"/>
                    <a:gd name="T92" fmla="*/ 14288 w 99"/>
                    <a:gd name="T93" fmla="*/ 74613 h 103"/>
                    <a:gd name="T94" fmla="*/ 26988 w 99"/>
                    <a:gd name="T95" fmla="*/ 66675 h 103"/>
                    <a:gd name="T96" fmla="*/ 26988 w 99"/>
                    <a:gd name="T97" fmla="*/ 63500 h 103"/>
                    <a:gd name="T98" fmla="*/ 33338 w 99"/>
                    <a:gd name="T99" fmla="*/ 66675 h 103"/>
                    <a:gd name="T100" fmla="*/ 30163 w 99"/>
                    <a:gd name="T101" fmla="*/ 77788 h 103"/>
                    <a:gd name="T102" fmla="*/ 44450 w 99"/>
                    <a:gd name="T103" fmla="*/ 104775 h 103"/>
                    <a:gd name="T104" fmla="*/ 60325 w 99"/>
                    <a:gd name="T105" fmla="*/ 122238 h 103"/>
                    <a:gd name="T106" fmla="*/ 82550 w 99"/>
                    <a:gd name="T107" fmla="*/ 127000 h 103"/>
                    <a:gd name="T108" fmla="*/ 90488 w 99"/>
                    <a:gd name="T109" fmla="*/ 138113 h 103"/>
                    <a:gd name="T110" fmla="*/ 96838 w 99"/>
                    <a:gd name="T111" fmla="*/ 146050 h 103"/>
                    <a:gd name="T112" fmla="*/ 112713 w 99"/>
                    <a:gd name="T113" fmla="*/ 149225 h 103"/>
                    <a:gd name="T114" fmla="*/ 120650 w 99"/>
                    <a:gd name="T115" fmla="*/ 157163 h 103"/>
                    <a:gd name="T116" fmla="*/ 123825 w 99"/>
                    <a:gd name="T117" fmla="*/ 163513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
                    <a:gd name="T178" fmla="*/ 0 h 103"/>
                    <a:gd name="T179" fmla="*/ 99 w 99"/>
                    <a:gd name="T180" fmla="*/ 103 h 1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 h="103">
                      <a:moveTo>
                        <a:pt x="78" y="103"/>
                      </a:moveTo>
                      <a:lnTo>
                        <a:pt x="80" y="103"/>
                      </a:lnTo>
                      <a:lnTo>
                        <a:pt x="83" y="101"/>
                      </a:lnTo>
                      <a:lnTo>
                        <a:pt x="80" y="99"/>
                      </a:lnTo>
                      <a:lnTo>
                        <a:pt x="78" y="94"/>
                      </a:lnTo>
                      <a:lnTo>
                        <a:pt x="76" y="92"/>
                      </a:lnTo>
                      <a:lnTo>
                        <a:pt x="73" y="89"/>
                      </a:lnTo>
                      <a:lnTo>
                        <a:pt x="73" y="92"/>
                      </a:lnTo>
                      <a:lnTo>
                        <a:pt x="71" y="92"/>
                      </a:lnTo>
                      <a:lnTo>
                        <a:pt x="69" y="92"/>
                      </a:lnTo>
                      <a:lnTo>
                        <a:pt x="66" y="89"/>
                      </a:lnTo>
                      <a:lnTo>
                        <a:pt x="66" y="87"/>
                      </a:lnTo>
                      <a:lnTo>
                        <a:pt x="66" y="85"/>
                      </a:lnTo>
                      <a:lnTo>
                        <a:pt x="64" y="82"/>
                      </a:lnTo>
                      <a:lnTo>
                        <a:pt x="61" y="80"/>
                      </a:lnTo>
                      <a:lnTo>
                        <a:pt x="57" y="77"/>
                      </a:lnTo>
                      <a:lnTo>
                        <a:pt x="54" y="73"/>
                      </a:lnTo>
                      <a:lnTo>
                        <a:pt x="50" y="68"/>
                      </a:lnTo>
                      <a:lnTo>
                        <a:pt x="47" y="63"/>
                      </a:lnTo>
                      <a:lnTo>
                        <a:pt x="45" y="61"/>
                      </a:lnTo>
                      <a:lnTo>
                        <a:pt x="47" y="61"/>
                      </a:lnTo>
                      <a:lnTo>
                        <a:pt x="47" y="59"/>
                      </a:lnTo>
                      <a:lnTo>
                        <a:pt x="45" y="56"/>
                      </a:lnTo>
                      <a:lnTo>
                        <a:pt x="45" y="54"/>
                      </a:lnTo>
                      <a:lnTo>
                        <a:pt x="43" y="51"/>
                      </a:lnTo>
                      <a:lnTo>
                        <a:pt x="43" y="49"/>
                      </a:lnTo>
                      <a:lnTo>
                        <a:pt x="40" y="47"/>
                      </a:lnTo>
                      <a:lnTo>
                        <a:pt x="38" y="47"/>
                      </a:lnTo>
                      <a:lnTo>
                        <a:pt x="38" y="42"/>
                      </a:lnTo>
                      <a:lnTo>
                        <a:pt x="38" y="40"/>
                      </a:lnTo>
                      <a:lnTo>
                        <a:pt x="40" y="40"/>
                      </a:lnTo>
                      <a:lnTo>
                        <a:pt x="40" y="37"/>
                      </a:lnTo>
                      <a:lnTo>
                        <a:pt x="43" y="37"/>
                      </a:lnTo>
                      <a:lnTo>
                        <a:pt x="43" y="40"/>
                      </a:lnTo>
                      <a:lnTo>
                        <a:pt x="45" y="40"/>
                      </a:lnTo>
                      <a:lnTo>
                        <a:pt x="45" y="42"/>
                      </a:lnTo>
                      <a:lnTo>
                        <a:pt x="45" y="44"/>
                      </a:lnTo>
                      <a:lnTo>
                        <a:pt x="47" y="44"/>
                      </a:lnTo>
                      <a:lnTo>
                        <a:pt x="50" y="44"/>
                      </a:lnTo>
                      <a:lnTo>
                        <a:pt x="50" y="42"/>
                      </a:lnTo>
                      <a:lnTo>
                        <a:pt x="52" y="42"/>
                      </a:lnTo>
                      <a:lnTo>
                        <a:pt x="54" y="44"/>
                      </a:lnTo>
                      <a:lnTo>
                        <a:pt x="57" y="47"/>
                      </a:lnTo>
                      <a:lnTo>
                        <a:pt x="59" y="47"/>
                      </a:lnTo>
                      <a:lnTo>
                        <a:pt x="61" y="47"/>
                      </a:lnTo>
                      <a:lnTo>
                        <a:pt x="61" y="44"/>
                      </a:lnTo>
                      <a:lnTo>
                        <a:pt x="64" y="44"/>
                      </a:lnTo>
                      <a:lnTo>
                        <a:pt x="66" y="42"/>
                      </a:lnTo>
                      <a:lnTo>
                        <a:pt x="69" y="42"/>
                      </a:lnTo>
                      <a:lnTo>
                        <a:pt x="71" y="44"/>
                      </a:lnTo>
                      <a:lnTo>
                        <a:pt x="76" y="47"/>
                      </a:lnTo>
                      <a:lnTo>
                        <a:pt x="78" y="47"/>
                      </a:lnTo>
                      <a:lnTo>
                        <a:pt x="80" y="47"/>
                      </a:lnTo>
                      <a:lnTo>
                        <a:pt x="83" y="49"/>
                      </a:lnTo>
                      <a:lnTo>
                        <a:pt x="85" y="49"/>
                      </a:lnTo>
                      <a:lnTo>
                        <a:pt x="87" y="49"/>
                      </a:lnTo>
                      <a:lnTo>
                        <a:pt x="92" y="49"/>
                      </a:lnTo>
                      <a:lnTo>
                        <a:pt x="95" y="49"/>
                      </a:lnTo>
                      <a:lnTo>
                        <a:pt x="97" y="47"/>
                      </a:lnTo>
                      <a:lnTo>
                        <a:pt x="99" y="47"/>
                      </a:lnTo>
                      <a:lnTo>
                        <a:pt x="99" y="44"/>
                      </a:lnTo>
                      <a:lnTo>
                        <a:pt x="97" y="44"/>
                      </a:lnTo>
                      <a:lnTo>
                        <a:pt x="97" y="42"/>
                      </a:lnTo>
                      <a:lnTo>
                        <a:pt x="95" y="42"/>
                      </a:lnTo>
                      <a:lnTo>
                        <a:pt x="95" y="40"/>
                      </a:lnTo>
                      <a:lnTo>
                        <a:pt x="95" y="37"/>
                      </a:lnTo>
                      <a:lnTo>
                        <a:pt x="97" y="35"/>
                      </a:lnTo>
                      <a:lnTo>
                        <a:pt x="95" y="35"/>
                      </a:lnTo>
                      <a:lnTo>
                        <a:pt x="92" y="35"/>
                      </a:lnTo>
                      <a:lnTo>
                        <a:pt x="90" y="35"/>
                      </a:lnTo>
                      <a:lnTo>
                        <a:pt x="87" y="35"/>
                      </a:lnTo>
                      <a:lnTo>
                        <a:pt x="85" y="35"/>
                      </a:lnTo>
                      <a:lnTo>
                        <a:pt x="85" y="33"/>
                      </a:lnTo>
                      <a:lnTo>
                        <a:pt x="80" y="30"/>
                      </a:lnTo>
                      <a:lnTo>
                        <a:pt x="78" y="30"/>
                      </a:lnTo>
                      <a:lnTo>
                        <a:pt x="76" y="28"/>
                      </a:lnTo>
                      <a:lnTo>
                        <a:pt x="71" y="26"/>
                      </a:lnTo>
                      <a:lnTo>
                        <a:pt x="66" y="23"/>
                      </a:lnTo>
                      <a:lnTo>
                        <a:pt x="64" y="18"/>
                      </a:lnTo>
                      <a:lnTo>
                        <a:pt x="61" y="16"/>
                      </a:lnTo>
                      <a:lnTo>
                        <a:pt x="61" y="14"/>
                      </a:lnTo>
                      <a:lnTo>
                        <a:pt x="59" y="11"/>
                      </a:lnTo>
                      <a:lnTo>
                        <a:pt x="59" y="9"/>
                      </a:lnTo>
                      <a:lnTo>
                        <a:pt x="57" y="7"/>
                      </a:lnTo>
                      <a:lnTo>
                        <a:pt x="57" y="4"/>
                      </a:lnTo>
                      <a:lnTo>
                        <a:pt x="54" y="4"/>
                      </a:lnTo>
                      <a:lnTo>
                        <a:pt x="50" y="2"/>
                      </a:lnTo>
                      <a:lnTo>
                        <a:pt x="50" y="0"/>
                      </a:lnTo>
                      <a:lnTo>
                        <a:pt x="47" y="0"/>
                      </a:lnTo>
                      <a:lnTo>
                        <a:pt x="47" y="2"/>
                      </a:lnTo>
                      <a:lnTo>
                        <a:pt x="45" y="2"/>
                      </a:lnTo>
                      <a:lnTo>
                        <a:pt x="45" y="4"/>
                      </a:lnTo>
                      <a:lnTo>
                        <a:pt x="45" y="7"/>
                      </a:lnTo>
                      <a:lnTo>
                        <a:pt x="43" y="7"/>
                      </a:lnTo>
                      <a:lnTo>
                        <a:pt x="40" y="9"/>
                      </a:lnTo>
                      <a:lnTo>
                        <a:pt x="38" y="9"/>
                      </a:lnTo>
                      <a:lnTo>
                        <a:pt x="35" y="7"/>
                      </a:lnTo>
                      <a:lnTo>
                        <a:pt x="35" y="9"/>
                      </a:lnTo>
                      <a:lnTo>
                        <a:pt x="33" y="11"/>
                      </a:lnTo>
                      <a:lnTo>
                        <a:pt x="33" y="16"/>
                      </a:lnTo>
                      <a:lnTo>
                        <a:pt x="31" y="21"/>
                      </a:lnTo>
                      <a:lnTo>
                        <a:pt x="31" y="23"/>
                      </a:lnTo>
                      <a:lnTo>
                        <a:pt x="28" y="26"/>
                      </a:lnTo>
                      <a:lnTo>
                        <a:pt x="26" y="26"/>
                      </a:lnTo>
                      <a:lnTo>
                        <a:pt x="24" y="26"/>
                      </a:lnTo>
                      <a:lnTo>
                        <a:pt x="24" y="23"/>
                      </a:lnTo>
                      <a:lnTo>
                        <a:pt x="21" y="23"/>
                      </a:lnTo>
                      <a:lnTo>
                        <a:pt x="21" y="21"/>
                      </a:lnTo>
                      <a:lnTo>
                        <a:pt x="19" y="21"/>
                      </a:lnTo>
                      <a:lnTo>
                        <a:pt x="19" y="23"/>
                      </a:lnTo>
                      <a:lnTo>
                        <a:pt x="19" y="26"/>
                      </a:lnTo>
                      <a:lnTo>
                        <a:pt x="21" y="28"/>
                      </a:lnTo>
                      <a:lnTo>
                        <a:pt x="21" y="30"/>
                      </a:lnTo>
                      <a:lnTo>
                        <a:pt x="19" y="33"/>
                      </a:lnTo>
                      <a:lnTo>
                        <a:pt x="19" y="35"/>
                      </a:lnTo>
                      <a:lnTo>
                        <a:pt x="17" y="35"/>
                      </a:lnTo>
                      <a:lnTo>
                        <a:pt x="12" y="37"/>
                      </a:lnTo>
                      <a:lnTo>
                        <a:pt x="9" y="37"/>
                      </a:lnTo>
                      <a:lnTo>
                        <a:pt x="2" y="37"/>
                      </a:lnTo>
                      <a:lnTo>
                        <a:pt x="0" y="37"/>
                      </a:lnTo>
                      <a:lnTo>
                        <a:pt x="0" y="40"/>
                      </a:lnTo>
                      <a:lnTo>
                        <a:pt x="2" y="40"/>
                      </a:lnTo>
                      <a:lnTo>
                        <a:pt x="2" y="42"/>
                      </a:lnTo>
                      <a:lnTo>
                        <a:pt x="2" y="44"/>
                      </a:lnTo>
                      <a:lnTo>
                        <a:pt x="0" y="47"/>
                      </a:lnTo>
                      <a:lnTo>
                        <a:pt x="0" y="49"/>
                      </a:lnTo>
                      <a:lnTo>
                        <a:pt x="2" y="51"/>
                      </a:lnTo>
                      <a:lnTo>
                        <a:pt x="5" y="51"/>
                      </a:lnTo>
                      <a:lnTo>
                        <a:pt x="7" y="51"/>
                      </a:lnTo>
                      <a:lnTo>
                        <a:pt x="9" y="49"/>
                      </a:lnTo>
                      <a:lnTo>
                        <a:pt x="7" y="47"/>
                      </a:lnTo>
                      <a:lnTo>
                        <a:pt x="9" y="47"/>
                      </a:lnTo>
                      <a:lnTo>
                        <a:pt x="12" y="47"/>
                      </a:lnTo>
                      <a:lnTo>
                        <a:pt x="14" y="47"/>
                      </a:lnTo>
                      <a:lnTo>
                        <a:pt x="14" y="44"/>
                      </a:lnTo>
                      <a:lnTo>
                        <a:pt x="17" y="42"/>
                      </a:lnTo>
                      <a:lnTo>
                        <a:pt x="17" y="40"/>
                      </a:lnTo>
                      <a:lnTo>
                        <a:pt x="17" y="37"/>
                      </a:lnTo>
                      <a:lnTo>
                        <a:pt x="17" y="40"/>
                      </a:lnTo>
                      <a:lnTo>
                        <a:pt x="19" y="40"/>
                      </a:lnTo>
                      <a:lnTo>
                        <a:pt x="21" y="42"/>
                      </a:lnTo>
                      <a:lnTo>
                        <a:pt x="21" y="47"/>
                      </a:lnTo>
                      <a:lnTo>
                        <a:pt x="19" y="47"/>
                      </a:lnTo>
                      <a:lnTo>
                        <a:pt x="19" y="49"/>
                      </a:lnTo>
                      <a:lnTo>
                        <a:pt x="19" y="51"/>
                      </a:lnTo>
                      <a:lnTo>
                        <a:pt x="19" y="54"/>
                      </a:lnTo>
                      <a:lnTo>
                        <a:pt x="28" y="61"/>
                      </a:lnTo>
                      <a:lnTo>
                        <a:pt x="28" y="66"/>
                      </a:lnTo>
                      <a:lnTo>
                        <a:pt x="26" y="68"/>
                      </a:lnTo>
                      <a:lnTo>
                        <a:pt x="28" y="70"/>
                      </a:lnTo>
                      <a:lnTo>
                        <a:pt x="33" y="73"/>
                      </a:lnTo>
                      <a:lnTo>
                        <a:pt x="38" y="77"/>
                      </a:lnTo>
                      <a:lnTo>
                        <a:pt x="40" y="77"/>
                      </a:lnTo>
                      <a:lnTo>
                        <a:pt x="47" y="77"/>
                      </a:lnTo>
                      <a:lnTo>
                        <a:pt x="52" y="77"/>
                      </a:lnTo>
                      <a:lnTo>
                        <a:pt x="52" y="80"/>
                      </a:lnTo>
                      <a:lnTo>
                        <a:pt x="54" y="82"/>
                      </a:lnTo>
                      <a:lnTo>
                        <a:pt x="57" y="85"/>
                      </a:lnTo>
                      <a:lnTo>
                        <a:pt x="57" y="87"/>
                      </a:lnTo>
                      <a:lnTo>
                        <a:pt x="59" y="89"/>
                      </a:lnTo>
                      <a:lnTo>
                        <a:pt x="61" y="92"/>
                      </a:lnTo>
                      <a:lnTo>
                        <a:pt x="64" y="92"/>
                      </a:lnTo>
                      <a:lnTo>
                        <a:pt x="66" y="92"/>
                      </a:lnTo>
                      <a:lnTo>
                        <a:pt x="69" y="94"/>
                      </a:lnTo>
                      <a:lnTo>
                        <a:pt x="71" y="94"/>
                      </a:lnTo>
                      <a:lnTo>
                        <a:pt x="73" y="94"/>
                      </a:lnTo>
                      <a:lnTo>
                        <a:pt x="76" y="96"/>
                      </a:lnTo>
                      <a:lnTo>
                        <a:pt x="76" y="99"/>
                      </a:lnTo>
                      <a:lnTo>
                        <a:pt x="78" y="103"/>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4" name="Bulgaria">
                  <a:extLst>
                    <a:ext uri="{FF2B5EF4-FFF2-40B4-BE49-F238E27FC236}">
                      <a16:creationId xmlns:a16="http://schemas.microsoft.com/office/drawing/2014/main" id="{E6E86CDC-3FCB-C292-AC68-BB22531D2993}"/>
                    </a:ext>
                  </a:extLst>
                </p:cNvPr>
                <p:cNvSpPr>
                  <a:spLocks/>
                </p:cNvSpPr>
                <p:nvPr/>
              </p:nvSpPr>
              <p:spPr bwMode="auto">
                <a:xfrm>
                  <a:off x="3365715" y="2272260"/>
                  <a:ext cx="93941" cy="73207"/>
                </a:xfrm>
                <a:custGeom>
                  <a:avLst/>
                  <a:gdLst>
                    <a:gd name="T0" fmla="*/ 139700 w 92"/>
                    <a:gd name="T1" fmla="*/ 3175 h 71"/>
                    <a:gd name="T2" fmla="*/ 128588 w 92"/>
                    <a:gd name="T3" fmla="*/ 3175 h 71"/>
                    <a:gd name="T4" fmla="*/ 112713 w 92"/>
                    <a:gd name="T5" fmla="*/ 7938 h 71"/>
                    <a:gd name="T6" fmla="*/ 104775 w 92"/>
                    <a:gd name="T7" fmla="*/ 3175 h 71"/>
                    <a:gd name="T8" fmla="*/ 101600 w 92"/>
                    <a:gd name="T9" fmla="*/ 3175 h 71"/>
                    <a:gd name="T10" fmla="*/ 93663 w 92"/>
                    <a:gd name="T11" fmla="*/ 3175 h 71"/>
                    <a:gd name="T12" fmla="*/ 87313 w 92"/>
                    <a:gd name="T13" fmla="*/ 11113 h 71"/>
                    <a:gd name="T14" fmla="*/ 79375 w 92"/>
                    <a:gd name="T15" fmla="*/ 14288 h 71"/>
                    <a:gd name="T16" fmla="*/ 60325 w 92"/>
                    <a:gd name="T17" fmla="*/ 19050 h 71"/>
                    <a:gd name="T18" fmla="*/ 46038 w 92"/>
                    <a:gd name="T19" fmla="*/ 14288 h 71"/>
                    <a:gd name="T20" fmla="*/ 46038 w 92"/>
                    <a:gd name="T21" fmla="*/ 19050 h 71"/>
                    <a:gd name="T22" fmla="*/ 38100 w 92"/>
                    <a:gd name="T23" fmla="*/ 19050 h 71"/>
                    <a:gd name="T24" fmla="*/ 30163 w 92"/>
                    <a:gd name="T25" fmla="*/ 19050 h 71"/>
                    <a:gd name="T26" fmla="*/ 26988 w 92"/>
                    <a:gd name="T27" fmla="*/ 14288 h 71"/>
                    <a:gd name="T28" fmla="*/ 26988 w 92"/>
                    <a:gd name="T29" fmla="*/ 11113 h 71"/>
                    <a:gd name="T30" fmla="*/ 30163 w 92"/>
                    <a:gd name="T31" fmla="*/ 7938 h 71"/>
                    <a:gd name="T32" fmla="*/ 26988 w 92"/>
                    <a:gd name="T33" fmla="*/ 3175 h 71"/>
                    <a:gd name="T34" fmla="*/ 15875 w 92"/>
                    <a:gd name="T35" fmla="*/ 3175 h 71"/>
                    <a:gd name="T36" fmla="*/ 7938 w 92"/>
                    <a:gd name="T37" fmla="*/ 19050 h 71"/>
                    <a:gd name="T38" fmla="*/ 0 w 92"/>
                    <a:gd name="T39" fmla="*/ 22225 h 71"/>
                    <a:gd name="T40" fmla="*/ 0 w 92"/>
                    <a:gd name="T41" fmla="*/ 30163 h 71"/>
                    <a:gd name="T42" fmla="*/ 0 w 92"/>
                    <a:gd name="T43" fmla="*/ 33338 h 71"/>
                    <a:gd name="T44" fmla="*/ 11113 w 92"/>
                    <a:gd name="T45" fmla="*/ 41275 h 71"/>
                    <a:gd name="T46" fmla="*/ 11113 w 92"/>
                    <a:gd name="T47" fmla="*/ 49213 h 71"/>
                    <a:gd name="T48" fmla="*/ 4763 w 92"/>
                    <a:gd name="T49" fmla="*/ 63500 h 71"/>
                    <a:gd name="T50" fmla="*/ 4763 w 92"/>
                    <a:gd name="T51" fmla="*/ 66675 h 71"/>
                    <a:gd name="T52" fmla="*/ 11113 w 92"/>
                    <a:gd name="T53" fmla="*/ 77788 h 71"/>
                    <a:gd name="T54" fmla="*/ 15875 w 92"/>
                    <a:gd name="T55" fmla="*/ 90488 h 71"/>
                    <a:gd name="T56" fmla="*/ 11113 w 92"/>
                    <a:gd name="T57" fmla="*/ 96838 h 71"/>
                    <a:gd name="T58" fmla="*/ 33338 w 92"/>
                    <a:gd name="T59" fmla="*/ 112713 h 71"/>
                    <a:gd name="T60" fmla="*/ 41275 w 92"/>
                    <a:gd name="T61" fmla="*/ 107950 h 71"/>
                    <a:gd name="T62" fmla="*/ 49213 w 92"/>
                    <a:gd name="T63" fmla="*/ 104775 h 71"/>
                    <a:gd name="T64" fmla="*/ 52388 w 92"/>
                    <a:gd name="T65" fmla="*/ 96838 h 71"/>
                    <a:gd name="T66" fmla="*/ 63500 w 92"/>
                    <a:gd name="T67" fmla="*/ 101600 h 71"/>
                    <a:gd name="T68" fmla="*/ 71438 w 92"/>
                    <a:gd name="T69" fmla="*/ 104775 h 71"/>
                    <a:gd name="T70" fmla="*/ 71438 w 92"/>
                    <a:gd name="T71" fmla="*/ 107950 h 71"/>
                    <a:gd name="T72" fmla="*/ 87313 w 92"/>
                    <a:gd name="T73" fmla="*/ 107950 h 71"/>
                    <a:gd name="T74" fmla="*/ 93663 w 92"/>
                    <a:gd name="T75" fmla="*/ 107950 h 71"/>
                    <a:gd name="T76" fmla="*/ 90488 w 92"/>
                    <a:gd name="T77" fmla="*/ 101600 h 71"/>
                    <a:gd name="T78" fmla="*/ 90488 w 92"/>
                    <a:gd name="T79" fmla="*/ 96838 h 71"/>
                    <a:gd name="T80" fmla="*/ 101600 w 92"/>
                    <a:gd name="T81" fmla="*/ 96838 h 71"/>
                    <a:gd name="T82" fmla="*/ 101600 w 92"/>
                    <a:gd name="T83" fmla="*/ 96838 h 71"/>
                    <a:gd name="T84" fmla="*/ 104775 w 92"/>
                    <a:gd name="T85" fmla="*/ 93663 h 71"/>
                    <a:gd name="T86" fmla="*/ 109538 w 92"/>
                    <a:gd name="T87" fmla="*/ 90488 h 71"/>
                    <a:gd name="T88" fmla="*/ 115888 w 92"/>
                    <a:gd name="T89" fmla="*/ 93663 h 71"/>
                    <a:gd name="T90" fmla="*/ 120650 w 92"/>
                    <a:gd name="T91" fmla="*/ 93663 h 71"/>
                    <a:gd name="T92" fmla="*/ 123825 w 92"/>
                    <a:gd name="T93" fmla="*/ 90488 h 71"/>
                    <a:gd name="T94" fmla="*/ 120650 w 92"/>
                    <a:gd name="T95" fmla="*/ 77788 h 71"/>
                    <a:gd name="T96" fmla="*/ 120650 w 92"/>
                    <a:gd name="T97" fmla="*/ 71438 h 71"/>
                    <a:gd name="T98" fmla="*/ 134938 w 92"/>
                    <a:gd name="T99" fmla="*/ 41275 h 71"/>
                    <a:gd name="T100" fmla="*/ 146050 w 92"/>
                    <a:gd name="T101" fmla="*/ 30163 h 71"/>
                    <a:gd name="T102" fmla="*/ 146050 w 92"/>
                    <a:gd name="T103" fmla="*/ 19050 h 71"/>
                    <a:gd name="T104" fmla="*/ 146050 w 92"/>
                    <a:gd name="T105" fmla="*/ 11113 h 71"/>
                    <a:gd name="T106" fmla="*/ 146050 w 92"/>
                    <a:gd name="T107" fmla="*/ 1111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
                    <a:gd name="T163" fmla="*/ 0 h 71"/>
                    <a:gd name="T164" fmla="*/ 92 w 9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 h="71">
                      <a:moveTo>
                        <a:pt x="92" y="7"/>
                      </a:moveTo>
                      <a:lnTo>
                        <a:pt x="90" y="5"/>
                      </a:lnTo>
                      <a:lnTo>
                        <a:pt x="88" y="2"/>
                      </a:lnTo>
                      <a:lnTo>
                        <a:pt x="85" y="2"/>
                      </a:lnTo>
                      <a:lnTo>
                        <a:pt x="83" y="2"/>
                      </a:lnTo>
                      <a:lnTo>
                        <a:pt x="81" y="2"/>
                      </a:lnTo>
                      <a:lnTo>
                        <a:pt x="76" y="5"/>
                      </a:lnTo>
                      <a:lnTo>
                        <a:pt x="73" y="5"/>
                      </a:lnTo>
                      <a:lnTo>
                        <a:pt x="71" y="5"/>
                      </a:lnTo>
                      <a:lnTo>
                        <a:pt x="69" y="5"/>
                      </a:lnTo>
                      <a:lnTo>
                        <a:pt x="66" y="2"/>
                      </a:lnTo>
                      <a:lnTo>
                        <a:pt x="64" y="2"/>
                      </a:lnTo>
                      <a:lnTo>
                        <a:pt x="62" y="0"/>
                      </a:lnTo>
                      <a:lnTo>
                        <a:pt x="62" y="2"/>
                      </a:lnTo>
                      <a:lnTo>
                        <a:pt x="59" y="2"/>
                      </a:lnTo>
                      <a:lnTo>
                        <a:pt x="57" y="5"/>
                      </a:lnTo>
                      <a:lnTo>
                        <a:pt x="55" y="7"/>
                      </a:lnTo>
                      <a:lnTo>
                        <a:pt x="52" y="9"/>
                      </a:lnTo>
                      <a:lnTo>
                        <a:pt x="50" y="9"/>
                      </a:lnTo>
                      <a:lnTo>
                        <a:pt x="45" y="12"/>
                      </a:lnTo>
                      <a:lnTo>
                        <a:pt x="40" y="12"/>
                      </a:lnTo>
                      <a:lnTo>
                        <a:pt x="38" y="12"/>
                      </a:lnTo>
                      <a:lnTo>
                        <a:pt x="36" y="12"/>
                      </a:lnTo>
                      <a:lnTo>
                        <a:pt x="31" y="12"/>
                      </a:lnTo>
                      <a:lnTo>
                        <a:pt x="29" y="9"/>
                      </a:lnTo>
                      <a:lnTo>
                        <a:pt x="29" y="12"/>
                      </a:lnTo>
                      <a:lnTo>
                        <a:pt x="26" y="12"/>
                      </a:lnTo>
                      <a:lnTo>
                        <a:pt x="24" y="12"/>
                      </a:lnTo>
                      <a:lnTo>
                        <a:pt x="21" y="12"/>
                      </a:lnTo>
                      <a:lnTo>
                        <a:pt x="19" y="12"/>
                      </a:lnTo>
                      <a:lnTo>
                        <a:pt x="17" y="12"/>
                      </a:lnTo>
                      <a:lnTo>
                        <a:pt x="17" y="9"/>
                      </a:lnTo>
                      <a:lnTo>
                        <a:pt x="17" y="7"/>
                      </a:lnTo>
                      <a:lnTo>
                        <a:pt x="19" y="5"/>
                      </a:lnTo>
                      <a:lnTo>
                        <a:pt x="17" y="5"/>
                      </a:lnTo>
                      <a:lnTo>
                        <a:pt x="17" y="2"/>
                      </a:lnTo>
                      <a:lnTo>
                        <a:pt x="12" y="2"/>
                      </a:lnTo>
                      <a:lnTo>
                        <a:pt x="10" y="2"/>
                      </a:lnTo>
                      <a:lnTo>
                        <a:pt x="10" y="5"/>
                      </a:lnTo>
                      <a:lnTo>
                        <a:pt x="7" y="7"/>
                      </a:lnTo>
                      <a:lnTo>
                        <a:pt x="5" y="12"/>
                      </a:lnTo>
                      <a:lnTo>
                        <a:pt x="3" y="12"/>
                      </a:lnTo>
                      <a:lnTo>
                        <a:pt x="3" y="14"/>
                      </a:lnTo>
                      <a:lnTo>
                        <a:pt x="0" y="14"/>
                      </a:lnTo>
                      <a:lnTo>
                        <a:pt x="0" y="16"/>
                      </a:lnTo>
                      <a:lnTo>
                        <a:pt x="0" y="19"/>
                      </a:lnTo>
                      <a:lnTo>
                        <a:pt x="0" y="21"/>
                      </a:lnTo>
                      <a:lnTo>
                        <a:pt x="3" y="21"/>
                      </a:lnTo>
                      <a:lnTo>
                        <a:pt x="5" y="23"/>
                      </a:lnTo>
                      <a:lnTo>
                        <a:pt x="7" y="26"/>
                      </a:lnTo>
                      <a:lnTo>
                        <a:pt x="7" y="28"/>
                      </a:lnTo>
                      <a:lnTo>
                        <a:pt x="7" y="31"/>
                      </a:lnTo>
                      <a:lnTo>
                        <a:pt x="7" y="33"/>
                      </a:lnTo>
                      <a:lnTo>
                        <a:pt x="5" y="35"/>
                      </a:lnTo>
                      <a:lnTo>
                        <a:pt x="3" y="40"/>
                      </a:lnTo>
                      <a:lnTo>
                        <a:pt x="3" y="42"/>
                      </a:lnTo>
                      <a:lnTo>
                        <a:pt x="5" y="45"/>
                      </a:lnTo>
                      <a:lnTo>
                        <a:pt x="5" y="47"/>
                      </a:lnTo>
                      <a:lnTo>
                        <a:pt x="7" y="49"/>
                      </a:lnTo>
                      <a:lnTo>
                        <a:pt x="10" y="52"/>
                      </a:lnTo>
                      <a:lnTo>
                        <a:pt x="10" y="54"/>
                      </a:lnTo>
                      <a:lnTo>
                        <a:pt x="10" y="57"/>
                      </a:lnTo>
                      <a:lnTo>
                        <a:pt x="7" y="61"/>
                      </a:lnTo>
                      <a:lnTo>
                        <a:pt x="12" y="68"/>
                      </a:lnTo>
                      <a:lnTo>
                        <a:pt x="14" y="68"/>
                      </a:lnTo>
                      <a:lnTo>
                        <a:pt x="21" y="71"/>
                      </a:lnTo>
                      <a:lnTo>
                        <a:pt x="24" y="71"/>
                      </a:lnTo>
                      <a:lnTo>
                        <a:pt x="26" y="71"/>
                      </a:lnTo>
                      <a:lnTo>
                        <a:pt x="26" y="68"/>
                      </a:lnTo>
                      <a:lnTo>
                        <a:pt x="29" y="68"/>
                      </a:lnTo>
                      <a:lnTo>
                        <a:pt x="29" y="66"/>
                      </a:lnTo>
                      <a:lnTo>
                        <a:pt x="31" y="66"/>
                      </a:lnTo>
                      <a:lnTo>
                        <a:pt x="31" y="64"/>
                      </a:lnTo>
                      <a:lnTo>
                        <a:pt x="33" y="64"/>
                      </a:lnTo>
                      <a:lnTo>
                        <a:pt x="33" y="61"/>
                      </a:lnTo>
                      <a:lnTo>
                        <a:pt x="38" y="61"/>
                      </a:lnTo>
                      <a:lnTo>
                        <a:pt x="40" y="64"/>
                      </a:lnTo>
                      <a:lnTo>
                        <a:pt x="43" y="64"/>
                      </a:lnTo>
                      <a:lnTo>
                        <a:pt x="45" y="66"/>
                      </a:lnTo>
                      <a:lnTo>
                        <a:pt x="45" y="68"/>
                      </a:lnTo>
                      <a:lnTo>
                        <a:pt x="47" y="68"/>
                      </a:lnTo>
                      <a:lnTo>
                        <a:pt x="52" y="68"/>
                      </a:lnTo>
                      <a:lnTo>
                        <a:pt x="55" y="68"/>
                      </a:lnTo>
                      <a:lnTo>
                        <a:pt x="57" y="68"/>
                      </a:lnTo>
                      <a:lnTo>
                        <a:pt x="59" y="68"/>
                      </a:lnTo>
                      <a:lnTo>
                        <a:pt x="59" y="66"/>
                      </a:lnTo>
                      <a:lnTo>
                        <a:pt x="57" y="66"/>
                      </a:lnTo>
                      <a:lnTo>
                        <a:pt x="57" y="64"/>
                      </a:lnTo>
                      <a:lnTo>
                        <a:pt x="57" y="61"/>
                      </a:lnTo>
                      <a:lnTo>
                        <a:pt x="59" y="61"/>
                      </a:lnTo>
                      <a:lnTo>
                        <a:pt x="64" y="61"/>
                      </a:lnTo>
                      <a:lnTo>
                        <a:pt x="66" y="59"/>
                      </a:lnTo>
                      <a:lnTo>
                        <a:pt x="66" y="57"/>
                      </a:lnTo>
                      <a:lnTo>
                        <a:pt x="69" y="57"/>
                      </a:lnTo>
                      <a:lnTo>
                        <a:pt x="71" y="59"/>
                      </a:lnTo>
                      <a:lnTo>
                        <a:pt x="73" y="59"/>
                      </a:lnTo>
                      <a:lnTo>
                        <a:pt x="76" y="59"/>
                      </a:lnTo>
                      <a:lnTo>
                        <a:pt x="78" y="59"/>
                      </a:lnTo>
                      <a:lnTo>
                        <a:pt x="78" y="57"/>
                      </a:lnTo>
                      <a:lnTo>
                        <a:pt x="76" y="54"/>
                      </a:lnTo>
                      <a:lnTo>
                        <a:pt x="76" y="52"/>
                      </a:lnTo>
                      <a:lnTo>
                        <a:pt x="76" y="49"/>
                      </a:lnTo>
                      <a:lnTo>
                        <a:pt x="73" y="49"/>
                      </a:lnTo>
                      <a:lnTo>
                        <a:pt x="76" y="45"/>
                      </a:lnTo>
                      <a:lnTo>
                        <a:pt x="78" y="38"/>
                      </a:lnTo>
                      <a:lnTo>
                        <a:pt x="83" y="31"/>
                      </a:lnTo>
                      <a:lnTo>
                        <a:pt x="85" y="26"/>
                      </a:lnTo>
                      <a:lnTo>
                        <a:pt x="90" y="23"/>
                      </a:lnTo>
                      <a:lnTo>
                        <a:pt x="90" y="21"/>
                      </a:lnTo>
                      <a:lnTo>
                        <a:pt x="92" y="19"/>
                      </a:lnTo>
                      <a:lnTo>
                        <a:pt x="92" y="16"/>
                      </a:lnTo>
                      <a:lnTo>
                        <a:pt x="92" y="14"/>
                      </a:lnTo>
                      <a:lnTo>
                        <a:pt x="92" y="12"/>
                      </a:lnTo>
                      <a:lnTo>
                        <a:pt x="92" y="9"/>
                      </a:lnTo>
                      <a:lnTo>
                        <a:pt x="92" y="7"/>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5" name="Bosnia and Herzegovina">
                  <a:extLst>
                    <a:ext uri="{FF2B5EF4-FFF2-40B4-BE49-F238E27FC236}">
                      <a16:creationId xmlns:a16="http://schemas.microsoft.com/office/drawing/2014/main" id="{4594767D-9695-D247-49FA-DDFF395F068F}"/>
                    </a:ext>
                  </a:extLst>
                </p:cNvPr>
                <p:cNvSpPr>
                  <a:spLocks/>
                </p:cNvSpPr>
                <p:nvPr/>
              </p:nvSpPr>
              <p:spPr bwMode="auto">
                <a:xfrm>
                  <a:off x="3249813" y="2257825"/>
                  <a:ext cx="66354" cy="60834"/>
                </a:xfrm>
                <a:custGeom>
                  <a:avLst/>
                  <a:gdLst>
                    <a:gd name="T0" fmla="*/ 71438 w 64"/>
                    <a:gd name="T1" fmla="*/ 88900 h 59"/>
                    <a:gd name="T2" fmla="*/ 66675 w 64"/>
                    <a:gd name="T3" fmla="*/ 77788 h 59"/>
                    <a:gd name="T4" fmla="*/ 71438 w 64"/>
                    <a:gd name="T5" fmla="*/ 71438 h 59"/>
                    <a:gd name="T6" fmla="*/ 85725 w 64"/>
                    <a:gd name="T7" fmla="*/ 63500 h 59"/>
                    <a:gd name="T8" fmla="*/ 93663 w 64"/>
                    <a:gd name="T9" fmla="*/ 55563 h 59"/>
                    <a:gd name="T10" fmla="*/ 96838 w 64"/>
                    <a:gd name="T11" fmla="*/ 55563 h 59"/>
                    <a:gd name="T12" fmla="*/ 101600 w 64"/>
                    <a:gd name="T13" fmla="*/ 52388 h 59"/>
                    <a:gd name="T14" fmla="*/ 96838 w 64"/>
                    <a:gd name="T15" fmla="*/ 47625 h 59"/>
                    <a:gd name="T16" fmla="*/ 85725 w 64"/>
                    <a:gd name="T17" fmla="*/ 44450 h 59"/>
                    <a:gd name="T18" fmla="*/ 85725 w 64"/>
                    <a:gd name="T19" fmla="*/ 41275 h 59"/>
                    <a:gd name="T20" fmla="*/ 96838 w 64"/>
                    <a:gd name="T21" fmla="*/ 36513 h 59"/>
                    <a:gd name="T22" fmla="*/ 96838 w 64"/>
                    <a:gd name="T23" fmla="*/ 30163 h 59"/>
                    <a:gd name="T24" fmla="*/ 90488 w 64"/>
                    <a:gd name="T25" fmla="*/ 25400 h 59"/>
                    <a:gd name="T26" fmla="*/ 90488 w 64"/>
                    <a:gd name="T27" fmla="*/ 17463 h 59"/>
                    <a:gd name="T28" fmla="*/ 82550 w 64"/>
                    <a:gd name="T29" fmla="*/ 14288 h 59"/>
                    <a:gd name="T30" fmla="*/ 71438 w 64"/>
                    <a:gd name="T31" fmla="*/ 14288 h 59"/>
                    <a:gd name="T32" fmla="*/ 66675 w 64"/>
                    <a:gd name="T33" fmla="*/ 14288 h 59"/>
                    <a:gd name="T34" fmla="*/ 66675 w 64"/>
                    <a:gd name="T35" fmla="*/ 11113 h 59"/>
                    <a:gd name="T36" fmla="*/ 63500 w 64"/>
                    <a:gd name="T37" fmla="*/ 11113 h 59"/>
                    <a:gd name="T38" fmla="*/ 49213 w 64"/>
                    <a:gd name="T39" fmla="*/ 6350 h 59"/>
                    <a:gd name="T40" fmla="*/ 41275 w 64"/>
                    <a:gd name="T41" fmla="*/ 6350 h 59"/>
                    <a:gd name="T42" fmla="*/ 33338 w 64"/>
                    <a:gd name="T43" fmla="*/ 11113 h 59"/>
                    <a:gd name="T44" fmla="*/ 30163 w 64"/>
                    <a:gd name="T45" fmla="*/ 11113 h 59"/>
                    <a:gd name="T46" fmla="*/ 22225 w 64"/>
                    <a:gd name="T47" fmla="*/ 6350 h 59"/>
                    <a:gd name="T48" fmla="*/ 19050 w 64"/>
                    <a:gd name="T49" fmla="*/ 6350 h 59"/>
                    <a:gd name="T50" fmla="*/ 14288 w 64"/>
                    <a:gd name="T51" fmla="*/ 6350 h 59"/>
                    <a:gd name="T52" fmla="*/ 11113 w 64"/>
                    <a:gd name="T53" fmla="*/ 0 h 59"/>
                    <a:gd name="T54" fmla="*/ 7938 w 64"/>
                    <a:gd name="T55" fmla="*/ 0 h 59"/>
                    <a:gd name="T56" fmla="*/ 0 w 64"/>
                    <a:gd name="T57" fmla="*/ 0 h 59"/>
                    <a:gd name="T58" fmla="*/ 0 w 64"/>
                    <a:gd name="T59" fmla="*/ 11113 h 59"/>
                    <a:gd name="T60" fmla="*/ 7938 w 64"/>
                    <a:gd name="T61" fmla="*/ 14288 h 59"/>
                    <a:gd name="T62" fmla="*/ 14288 w 64"/>
                    <a:gd name="T63" fmla="*/ 25400 h 59"/>
                    <a:gd name="T64" fmla="*/ 14288 w 64"/>
                    <a:gd name="T65" fmla="*/ 33338 h 59"/>
                    <a:gd name="T66" fmla="*/ 11113 w 64"/>
                    <a:gd name="T67" fmla="*/ 33338 h 59"/>
                    <a:gd name="T68" fmla="*/ 14288 w 64"/>
                    <a:gd name="T69" fmla="*/ 36513 h 59"/>
                    <a:gd name="T70" fmla="*/ 33338 w 64"/>
                    <a:gd name="T71" fmla="*/ 58738 h 59"/>
                    <a:gd name="T72" fmla="*/ 44450 w 64"/>
                    <a:gd name="T73" fmla="*/ 71438 h 59"/>
                    <a:gd name="T74" fmla="*/ 44450 w 64"/>
                    <a:gd name="T75" fmla="*/ 77788 h 59"/>
                    <a:gd name="T76" fmla="*/ 49213 w 64"/>
                    <a:gd name="T77" fmla="*/ 77788 h 59"/>
                    <a:gd name="T78" fmla="*/ 52388 w 64"/>
                    <a:gd name="T79" fmla="*/ 82550 h 59"/>
                    <a:gd name="T80" fmla="*/ 55563 w 64"/>
                    <a:gd name="T81" fmla="*/ 77788 h 59"/>
                    <a:gd name="T82" fmla="*/ 66675 w 64"/>
                    <a:gd name="T83" fmla="*/ 88900 h 59"/>
                    <a:gd name="T84" fmla="*/ 71438 w 64"/>
                    <a:gd name="T85" fmla="*/ 9366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9"/>
                    <a:gd name="T131" fmla="*/ 64 w 64"/>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9">
                      <a:moveTo>
                        <a:pt x="45" y="59"/>
                      </a:moveTo>
                      <a:lnTo>
                        <a:pt x="45" y="59"/>
                      </a:lnTo>
                      <a:lnTo>
                        <a:pt x="45" y="56"/>
                      </a:lnTo>
                      <a:lnTo>
                        <a:pt x="45" y="54"/>
                      </a:lnTo>
                      <a:lnTo>
                        <a:pt x="42" y="52"/>
                      </a:lnTo>
                      <a:lnTo>
                        <a:pt x="42" y="49"/>
                      </a:lnTo>
                      <a:lnTo>
                        <a:pt x="42" y="47"/>
                      </a:lnTo>
                      <a:lnTo>
                        <a:pt x="45" y="45"/>
                      </a:lnTo>
                      <a:lnTo>
                        <a:pt x="47" y="45"/>
                      </a:lnTo>
                      <a:lnTo>
                        <a:pt x="52" y="42"/>
                      </a:lnTo>
                      <a:lnTo>
                        <a:pt x="54" y="40"/>
                      </a:lnTo>
                      <a:lnTo>
                        <a:pt x="54" y="37"/>
                      </a:lnTo>
                      <a:lnTo>
                        <a:pt x="57" y="35"/>
                      </a:lnTo>
                      <a:lnTo>
                        <a:pt x="59" y="35"/>
                      </a:lnTo>
                      <a:lnTo>
                        <a:pt x="61" y="35"/>
                      </a:lnTo>
                      <a:lnTo>
                        <a:pt x="64" y="33"/>
                      </a:lnTo>
                      <a:lnTo>
                        <a:pt x="64" y="30"/>
                      </a:lnTo>
                      <a:lnTo>
                        <a:pt x="61" y="30"/>
                      </a:lnTo>
                      <a:lnTo>
                        <a:pt x="59" y="30"/>
                      </a:lnTo>
                      <a:lnTo>
                        <a:pt x="57" y="28"/>
                      </a:lnTo>
                      <a:lnTo>
                        <a:pt x="54" y="28"/>
                      </a:lnTo>
                      <a:lnTo>
                        <a:pt x="54" y="26"/>
                      </a:lnTo>
                      <a:lnTo>
                        <a:pt x="59" y="23"/>
                      </a:lnTo>
                      <a:lnTo>
                        <a:pt x="61" y="23"/>
                      </a:lnTo>
                      <a:lnTo>
                        <a:pt x="61" y="21"/>
                      </a:lnTo>
                      <a:lnTo>
                        <a:pt x="61" y="19"/>
                      </a:lnTo>
                      <a:lnTo>
                        <a:pt x="59" y="19"/>
                      </a:lnTo>
                      <a:lnTo>
                        <a:pt x="57" y="16"/>
                      </a:lnTo>
                      <a:lnTo>
                        <a:pt x="57" y="14"/>
                      </a:lnTo>
                      <a:lnTo>
                        <a:pt x="57" y="11"/>
                      </a:lnTo>
                      <a:lnTo>
                        <a:pt x="57" y="9"/>
                      </a:lnTo>
                      <a:lnTo>
                        <a:pt x="54" y="9"/>
                      </a:lnTo>
                      <a:lnTo>
                        <a:pt x="52" y="9"/>
                      </a:lnTo>
                      <a:lnTo>
                        <a:pt x="49" y="11"/>
                      </a:lnTo>
                      <a:lnTo>
                        <a:pt x="47" y="9"/>
                      </a:lnTo>
                      <a:lnTo>
                        <a:pt x="45" y="9"/>
                      </a:lnTo>
                      <a:lnTo>
                        <a:pt x="42" y="9"/>
                      </a:lnTo>
                      <a:lnTo>
                        <a:pt x="42" y="7"/>
                      </a:lnTo>
                      <a:lnTo>
                        <a:pt x="40" y="7"/>
                      </a:lnTo>
                      <a:lnTo>
                        <a:pt x="38" y="7"/>
                      </a:lnTo>
                      <a:lnTo>
                        <a:pt x="33" y="4"/>
                      </a:lnTo>
                      <a:lnTo>
                        <a:pt x="31" y="4"/>
                      </a:lnTo>
                      <a:lnTo>
                        <a:pt x="28" y="4"/>
                      </a:lnTo>
                      <a:lnTo>
                        <a:pt x="26" y="4"/>
                      </a:lnTo>
                      <a:lnTo>
                        <a:pt x="23" y="7"/>
                      </a:lnTo>
                      <a:lnTo>
                        <a:pt x="21" y="7"/>
                      </a:lnTo>
                      <a:lnTo>
                        <a:pt x="19" y="7"/>
                      </a:lnTo>
                      <a:lnTo>
                        <a:pt x="16" y="4"/>
                      </a:lnTo>
                      <a:lnTo>
                        <a:pt x="14" y="4"/>
                      </a:lnTo>
                      <a:lnTo>
                        <a:pt x="12" y="4"/>
                      </a:lnTo>
                      <a:lnTo>
                        <a:pt x="9" y="4"/>
                      </a:lnTo>
                      <a:lnTo>
                        <a:pt x="7" y="2"/>
                      </a:lnTo>
                      <a:lnTo>
                        <a:pt x="7" y="0"/>
                      </a:lnTo>
                      <a:lnTo>
                        <a:pt x="5" y="0"/>
                      </a:lnTo>
                      <a:lnTo>
                        <a:pt x="2" y="0"/>
                      </a:lnTo>
                      <a:lnTo>
                        <a:pt x="0" y="0"/>
                      </a:lnTo>
                      <a:lnTo>
                        <a:pt x="0" y="2"/>
                      </a:lnTo>
                      <a:lnTo>
                        <a:pt x="0" y="7"/>
                      </a:lnTo>
                      <a:lnTo>
                        <a:pt x="2" y="7"/>
                      </a:lnTo>
                      <a:lnTo>
                        <a:pt x="5" y="9"/>
                      </a:lnTo>
                      <a:lnTo>
                        <a:pt x="5" y="11"/>
                      </a:lnTo>
                      <a:lnTo>
                        <a:pt x="7" y="14"/>
                      </a:lnTo>
                      <a:lnTo>
                        <a:pt x="9" y="16"/>
                      </a:lnTo>
                      <a:lnTo>
                        <a:pt x="9" y="19"/>
                      </a:lnTo>
                      <a:lnTo>
                        <a:pt x="9" y="21"/>
                      </a:lnTo>
                      <a:lnTo>
                        <a:pt x="7" y="21"/>
                      </a:lnTo>
                      <a:lnTo>
                        <a:pt x="9" y="23"/>
                      </a:lnTo>
                      <a:lnTo>
                        <a:pt x="12" y="28"/>
                      </a:lnTo>
                      <a:lnTo>
                        <a:pt x="16" y="33"/>
                      </a:lnTo>
                      <a:lnTo>
                        <a:pt x="21" y="37"/>
                      </a:lnTo>
                      <a:lnTo>
                        <a:pt x="23" y="40"/>
                      </a:lnTo>
                      <a:lnTo>
                        <a:pt x="26" y="42"/>
                      </a:lnTo>
                      <a:lnTo>
                        <a:pt x="28" y="45"/>
                      </a:lnTo>
                      <a:lnTo>
                        <a:pt x="28" y="47"/>
                      </a:lnTo>
                      <a:lnTo>
                        <a:pt x="28" y="49"/>
                      </a:lnTo>
                      <a:lnTo>
                        <a:pt x="31" y="49"/>
                      </a:lnTo>
                      <a:lnTo>
                        <a:pt x="31" y="52"/>
                      </a:lnTo>
                      <a:lnTo>
                        <a:pt x="33" y="52"/>
                      </a:lnTo>
                      <a:lnTo>
                        <a:pt x="35" y="52"/>
                      </a:lnTo>
                      <a:lnTo>
                        <a:pt x="35" y="49"/>
                      </a:lnTo>
                      <a:lnTo>
                        <a:pt x="38" y="52"/>
                      </a:lnTo>
                      <a:lnTo>
                        <a:pt x="40" y="54"/>
                      </a:lnTo>
                      <a:lnTo>
                        <a:pt x="42" y="56"/>
                      </a:lnTo>
                      <a:lnTo>
                        <a:pt x="45" y="59"/>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6" name="Belarus">
                  <a:extLst>
                    <a:ext uri="{FF2B5EF4-FFF2-40B4-BE49-F238E27FC236}">
                      <a16:creationId xmlns:a16="http://schemas.microsoft.com/office/drawing/2014/main" id="{069788DE-EC7D-CDEA-D5BB-4066F5870589}"/>
                    </a:ext>
                  </a:extLst>
                </p:cNvPr>
                <p:cNvSpPr>
                  <a:spLocks/>
                </p:cNvSpPr>
                <p:nvPr/>
              </p:nvSpPr>
              <p:spPr bwMode="auto">
                <a:xfrm>
                  <a:off x="3392265" y="1979433"/>
                  <a:ext cx="121493" cy="114450"/>
                </a:xfrm>
                <a:custGeom>
                  <a:avLst/>
                  <a:gdLst>
                    <a:gd name="T0" fmla="*/ 63500 w 118"/>
                    <a:gd name="T1" fmla="*/ 26988 h 111"/>
                    <a:gd name="T2" fmla="*/ 71438 w 118"/>
                    <a:gd name="T3" fmla="*/ 26988 h 111"/>
                    <a:gd name="T4" fmla="*/ 79375 w 118"/>
                    <a:gd name="T5" fmla="*/ 30163 h 111"/>
                    <a:gd name="T6" fmla="*/ 82550 w 118"/>
                    <a:gd name="T7" fmla="*/ 23813 h 111"/>
                    <a:gd name="T8" fmla="*/ 82550 w 118"/>
                    <a:gd name="T9" fmla="*/ 7938 h 111"/>
                    <a:gd name="T10" fmla="*/ 90488 w 118"/>
                    <a:gd name="T11" fmla="*/ 4763 h 111"/>
                    <a:gd name="T12" fmla="*/ 101600 w 118"/>
                    <a:gd name="T13" fmla="*/ 4763 h 111"/>
                    <a:gd name="T14" fmla="*/ 104775 w 118"/>
                    <a:gd name="T15" fmla="*/ 0 h 111"/>
                    <a:gd name="T16" fmla="*/ 109538 w 118"/>
                    <a:gd name="T17" fmla="*/ 4763 h 111"/>
                    <a:gd name="T18" fmla="*/ 109538 w 118"/>
                    <a:gd name="T19" fmla="*/ 12700 h 111"/>
                    <a:gd name="T20" fmla="*/ 115888 w 118"/>
                    <a:gd name="T21" fmla="*/ 7938 h 111"/>
                    <a:gd name="T22" fmla="*/ 128588 w 118"/>
                    <a:gd name="T23" fmla="*/ 7938 h 111"/>
                    <a:gd name="T24" fmla="*/ 146050 w 118"/>
                    <a:gd name="T25" fmla="*/ 15875 h 111"/>
                    <a:gd name="T26" fmla="*/ 150813 w 118"/>
                    <a:gd name="T27" fmla="*/ 23813 h 111"/>
                    <a:gd name="T28" fmla="*/ 157163 w 118"/>
                    <a:gd name="T29" fmla="*/ 26988 h 111"/>
                    <a:gd name="T30" fmla="*/ 157163 w 118"/>
                    <a:gd name="T31" fmla="*/ 34925 h 111"/>
                    <a:gd name="T32" fmla="*/ 161925 w 118"/>
                    <a:gd name="T33" fmla="*/ 46038 h 111"/>
                    <a:gd name="T34" fmla="*/ 165100 w 118"/>
                    <a:gd name="T35" fmla="*/ 60325 h 111"/>
                    <a:gd name="T36" fmla="*/ 165100 w 118"/>
                    <a:gd name="T37" fmla="*/ 71438 h 111"/>
                    <a:gd name="T38" fmla="*/ 180975 w 118"/>
                    <a:gd name="T39" fmla="*/ 82550 h 111"/>
                    <a:gd name="T40" fmla="*/ 187325 w 118"/>
                    <a:gd name="T41" fmla="*/ 93663 h 111"/>
                    <a:gd name="T42" fmla="*/ 187325 w 118"/>
                    <a:gd name="T43" fmla="*/ 106363 h 111"/>
                    <a:gd name="T44" fmla="*/ 176213 w 118"/>
                    <a:gd name="T45" fmla="*/ 106363 h 111"/>
                    <a:gd name="T46" fmla="*/ 169863 w 118"/>
                    <a:gd name="T47" fmla="*/ 106363 h 111"/>
                    <a:gd name="T48" fmla="*/ 165100 w 118"/>
                    <a:gd name="T49" fmla="*/ 112713 h 111"/>
                    <a:gd name="T50" fmla="*/ 173038 w 118"/>
                    <a:gd name="T51" fmla="*/ 117475 h 111"/>
                    <a:gd name="T52" fmla="*/ 176213 w 118"/>
                    <a:gd name="T53" fmla="*/ 131763 h 111"/>
                    <a:gd name="T54" fmla="*/ 173038 w 118"/>
                    <a:gd name="T55" fmla="*/ 153988 h 111"/>
                    <a:gd name="T56" fmla="*/ 161925 w 118"/>
                    <a:gd name="T57" fmla="*/ 158750 h 111"/>
                    <a:gd name="T58" fmla="*/ 157163 w 118"/>
                    <a:gd name="T59" fmla="*/ 173038 h 111"/>
                    <a:gd name="T60" fmla="*/ 146050 w 118"/>
                    <a:gd name="T61" fmla="*/ 173038 h 111"/>
                    <a:gd name="T62" fmla="*/ 128588 w 118"/>
                    <a:gd name="T63" fmla="*/ 169863 h 111"/>
                    <a:gd name="T64" fmla="*/ 123825 w 118"/>
                    <a:gd name="T65" fmla="*/ 169863 h 111"/>
                    <a:gd name="T66" fmla="*/ 115888 w 118"/>
                    <a:gd name="T67" fmla="*/ 173038 h 111"/>
                    <a:gd name="T68" fmla="*/ 104775 w 118"/>
                    <a:gd name="T69" fmla="*/ 173038 h 111"/>
                    <a:gd name="T70" fmla="*/ 93663 w 118"/>
                    <a:gd name="T71" fmla="*/ 169863 h 111"/>
                    <a:gd name="T72" fmla="*/ 71438 w 118"/>
                    <a:gd name="T73" fmla="*/ 169863 h 111"/>
                    <a:gd name="T74" fmla="*/ 46038 w 118"/>
                    <a:gd name="T75" fmla="*/ 165100 h 111"/>
                    <a:gd name="T76" fmla="*/ 26988 w 118"/>
                    <a:gd name="T77" fmla="*/ 165100 h 111"/>
                    <a:gd name="T78" fmla="*/ 19050 w 118"/>
                    <a:gd name="T79" fmla="*/ 173038 h 111"/>
                    <a:gd name="T80" fmla="*/ 15875 w 118"/>
                    <a:gd name="T81" fmla="*/ 169863 h 111"/>
                    <a:gd name="T82" fmla="*/ 7938 w 118"/>
                    <a:gd name="T83" fmla="*/ 165100 h 111"/>
                    <a:gd name="T84" fmla="*/ 4763 w 118"/>
                    <a:gd name="T85" fmla="*/ 161925 h 111"/>
                    <a:gd name="T86" fmla="*/ 4763 w 118"/>
                    <a:gd name="T87" fmla="*/ 142875 h 111"/>
                    <a:gd name="T88" fmla="*/ 11113 w 118"/>
                    <a:gd name="T89" fmla="*/ 131763 h 111"/>
                    <a:gd name="T90" fmla="*/ 7938 w 118"/>
                    <a:gd name="T91" fmla="*/ 128588 h 111"/>
                    <a:gd name="T92" fmla="*/ 4763 w 118"/>
                    <a:gd name="T93" fmla="*/ 112713 h 111"/>
                    <a:gd name="T94" fmla="*/ 19050 w 118"/>
                    <a:gd name="T95" fmla="*/ 101600 h 111"/>
                    <a:gd name="T96" fmla="*/ 30163 w 118"/>
                    <a:gd name="T97" fmla="*/ 98425 h 111"/>
                    <a:gd name="T98" fmla="*/ 41275 w 118"/>
                    <a:gd name="T99" fmla="*/ 90488 h 111"/>
                    <a:gd name="T100" fmla="*/ 41275 w 118"/>
                    <a:gd name="T101" fmla="*/ 68263 h 111"/>
                    <a:gd name="T102" fmla="*/ 52388 w 118"/>
                    <a:gd name="T103" fmla="*/ 52388 h 111"/>
                    <a:gd name="T104" fmla="*/ 57150 w 118"/>
                    <a:gd name="T105" fmla="*/ 41275 h 111"/>
                    <a:gd name="T106" fmla="*/ 52388 w 118"/>
                    <a:gd name="T107" fmla="*/ 38100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11"/>
                    <a:gd name="T164" fmla="*/ 118 w 118"/>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11">
                      <a:moveTo>
                        <a:pt x="33" y="24"/>
                      </a:moveTo>
                      <a:lnTo>
                        <a:pt x="36" y="22"/>
                      </a:lnTo>
                      <a:lnTo>
                        <a:pt x="38" y="19"/>
                      </a:lnTo>
                      <a:lnTo>
                        <a:pt x="40" y="17"/>
                      </a:lnTo>
                      <a:lnTo>
                        <a:pt x="43" y="17"/>
                      </a:lnTo>
                      <a:lnTo>
                        <a:pt x="45" y="17"/>
                      </a:lnTo>
                      <a:lnTo>
                        <a:pt x="47" y="19"/>
                      </a:lnTo>
                      <a:lnTo>
                        <a:pt x="50" y="19"/>
                      </a:lnTo>
                      <a:lnTo>
                        <a:pt x="52" y="17"/>
                      </a:lnTo>
                      <a:lnTo>
                        <a:pt x="52" y="15"/>
                      </a:lnTo>
                      <a:lnTo>
                        <a:pt x="52" y="12"/>
                      </a:lnTo>
                      <a:lnTo>
                        <a:pt x="52" y="10"/>
                      </a:lnTo>
                      <a:lnTo>
                        <a:pt x="52" y="8"/>
                      </a:lnTo>
                      <a:lnTo>
                        <a:pt x="52" y="5"/>
                      </a:lnTo>
                      <a:lnTo>
                        <a:pt x="55" y="5"/>
                      </a:lnTo>
                      <a:lnTo>
                        <a:pt x="55" y="3"/>
                      </a:lnTo>
                      <a:lnTo>
                        <a:pt x="57" y="3"/>
                      </a:lnTo>
                      <a:lnTo>
                        <a:pt x="59" y="3"/>
                      </a:lnTo>
                      <a:lnTo>
                        <a:pt x="62" y="5"/>
                      </a:lnTo>
                      <a:lnTo>
                        <a:pt x="64" y="5"/>
                      </a:lnTo>
                      <a:lnTo>
                        <a:pt x="64" y="3"/>
                      </a:lnTo>
                      <a:lnTo>
                        <a:pt x="66" y="3"/>
                      </a:lnTo>
                      <a:lnTo>
                        <a:pt x="66" y="0"/>
                      </a:lnTo>
                      <a:lnTo>
                        <a:pt x="69" y="3"/>
                      </a:lnTo>
                      <a:lnTo>
                        <a:pt x="69" y="5"/>
                      </a:lnTo>
                      <a:lnTo>
                        <a:pt x="69" y="8"/>
                      </a:lnTo>
                      <a:lnTo>
                        <a:pt x="71" y="8"/>
                      </a:lnTo>
                      <a:lnTo>
                        <a:pt x="73" y="5"/>
                      </a:lnTo>
                      <a:lnTo>
                        <a:pt x="76" y="5"/>
                      </a:lnTo>
                      <a:lnTo>
                        <a:pt x="78" y="5"/>
                      </a:lnTo>
                      <a:lnTo>
                        <a:pt x="81" y="5"/>
                      </a:lnTo>
                      <a:lnTo>
                        <a:pt x="85" y="8"/>
                      </a:lnTo>
                      <a:lnTo>
                        <a:pt x="88" y="8"/>
                      </a:lnTo>
                      <a:lnTo>
                        <a:pt x="92" y="8"/>
                      </a:lnTo>
                      <a:lnTo>
                        <a:pt x="92" y="10"/>
                      </a:lnTo>
                      <a:lnTo>
                        <a:pt x="95" y="10"/>
                      </a:lnTo>
                      <a:lnTo>
                        <a:pt x="95" y="12"/>
                      </a:lnTo>
                      <a:lnTo>
                        <a:pt x="95" y="15"/>
                      </a:lnTo>
                      <a:lnTo>
                        <a:pt x="97" y="15"/>
                      </a:lnTo>
                      <a:lnTo>
                        <a:pt x="97" y="17"/>
                      </a:lnTo>
                      <a:lnTo>
                        <a:pt x="99" y="17"/>
                      </a:lnTo>
                      <a:lnTo>
                        <a:pt x="99" y="19"/>
                      </a:lnTo>
                      <a:lnTo>
                        <a:pt x="99" y="22"/>
                      </a:lnTo>
                      <a:lnTo>
                        <a:pt x="102" y="24"/>
                      </a:lnTo>
                      <a:lnTo>
                        <a:pt x="102" y="26"/>
                      </a:lnTo>
                      <a:lnTo>
                        <a:pt x="102" y="29"/>
                      </a:lnTo>
                      <a:lnTo>
                        <a:pt x="104" y="29"/>
                      </a:lnTo>
                      <a:lnTo>
                        <a:pt x="104" y="31"/>
                      </a:lnTo>
                      <a:lnTo>
                        <a:pt x="104" y="33"/>
                      </a:lnTo>
                      <a:lnTo>
                        <a:pt x="104" y="38"/>
                      </a:lnTo>
                      <a:lnTo>
                        <a:pt x="104" y="41"/>
                      </a:lnTo>
                      <a:lnTo>
                        <a:pt x="104" y="43"/>
                      </a:lnTo>
                      <a:lnTo>
                        <a:pt x="104" y="45"/>
                      </a:lnTo>
                      <a:lnTo>
                        <a:pt x="107" y="48"/>
                      </a:lnTo>
                      <a:lnTo>
                        <a:pt x="109" y="50"/>
                      </a:lnTo>
                      <a:lnTo>
                        <a:pt x="111" y="50"/>
                      </a:lnTo>
                      <a:lnTo>
                        <a:pt x="114" y="52"/>
                      </a:lnTo>
                      <a:lnTo>
                        <a:pt x="116" y="55"/>
                      </a:lnTo>
                      <a:lnTo>
                        <a:pt x="116" y="57"/>
                      </a:lnTo>
                      <a:lnTo>
                        <a:pt x="118" y="59"/>
                      </a:lnTo>
                      <a:lnTo>
                        <a:pt x="118" y="64"/>
                      </a:lnTo>
                      <a:lnTo>
                        <a:pt x="118" y="67"/>
                      </a:lnTo>
                      <a:lnTo>
                        <a:pt x="116" y="67"/>
                      </a:lnTo>
                      <a:lnTo>
                        <a:pt x="114" y="69"/>
                      </a:lnTo>
                      <a:lnTo>
                        <a:pt x="114" y="67"/>
                      </a:lnTo>
                      <a:lnTo>
                        <a:pt x="111" y="67"/>
                      </a:lnTo>
                      <a:lnTo>
                        <a:pt x="109" y="67"/>
                      </a:lnTo>
                      <a:lnTo>
                        <a:pt x="107" y="67"/>
                      </a:lnTo>
                      <a:lnTo>
                        <a:pt x="104" y="69"/>
                      </a:lnTo>
                      <a:lnTo>
                        <a:pt x="104" y="71"/>
                      </a:lnTo>
                      <a:lnTo>
                        <a:pt x="107" y="74"/>
                      </a:lnTo>
                      <a:lnTo>
                        <a:pt x="109" y="74"/>
                      </a:lnTo>
                      <a:lnTo>
                        <a:pt x="111" y="76"/>
                      </a:lnTo>
                      <a:lnTo>
                        <a:pt x="111" y="78"/>
                      </a:lnTo>
                      <a:lnTo>
                        <a:pt x="111" y="83"/>
                      </a:lnTo>
                      <a:lnTo>
                        <a:pt x="111" y="88"/>
                      </a:lnTo>
                      <a:lnTo>
                        <a:pt x="111" y="95"/>
                      </a:lnTo>
                      <a:lnTo>
                        <a:pt x="111" y="97"/>
                      </a:lnTo>
                      <a:lnTo>
                        <a:pt x="109" y="97"/>
                      </a:lnTo>
                      <a:lnTo>
                        <a:pt x="107" y="97"/>
                      </a:lnTo>
                      <a:lnTo>
                        <a:pt x="104" y="97"/>
                      </a:lnTo>
                      <a:lnTo>
                        <a:pt x="102" y="97"/>
                      </a:lnTo>
                      <a:lnTo>
                        <a:pt x="102" y="100"/>
                      </a:lnTo>
                      <a:lnTo>
                        <a:pt x="102" y="102"/>
                      </a:lnTo>
                      <a:lnTo>
                        <a:pt x="102" y="107"/>
                      </a:lnTo>
                      <a:lnTo>
                        <a:pt x="99" y="109"/>
                      </a:lnTo>
                      <a:lnTo>
                        <a:pt x="97" y="109"/>
                      </a:lnTo>
                      <a:lnTo>
                        <a:pt x="92" y="109"/>
                      </a:lnTo>
                      <a:lnTo>
                        <a:pt x="90" y="107"/>
                      </a:lnTo>
                      <a:lnTo>
                        <a:pt x="85" y="107"/>
                      </a:lnTo>
                      <a:lnTo>
                        <a:pt x="83" y="107"/>
                      </a:lnTo>
                      <a:lnTo>
                        <a:pt x="81" y="107"/>
                      </a:lnTo>
                      <a:lnTo>
                        <a:pt x="78" y="107"/>
                      </a:lnTo>
                      <a:lnTo>
                        <a:pt x="76" y="107"/>
                      </a:lnTo>
                      <a:lnTo>
                        <a:pt x="76" y="109"/>
                      </a:lnTo>
                      <a:lnTo>
                        <a:pt x="73" y="109"/>
                      </a:lnTo>
                      <a:lnTo>
                        <a:pt x="71" y="107"/>
                      </a:lnTo>
                      <a:lnTo>
                        <a:pt x="69" y="107"/>
                      </a:lnTo>
                      <a:lnTo>
                        <a:pt x="66" y="109"/>
                      </a:lnTo>
                      <a:lnTo>
                        <a:pt x="66" y="111"/>
                      </a:lnTo>
                      <a:lnTo>
                        <a:pt x="64" y="107"/>
                      </a:lnTo>
                      <a:lnTo>
                        <a:pt x="59" y="107"/>
                      </a:lnTo>
                      <a:lnTo>
                        <a:pt x="57" y="107"/>
                      </a:lnTo>
                      <a:lnTo>
                        <a:pt x="52" y="107"/>
                      </a:lnTo>
                      <a:lnTo>
                        <a:pt x="50" y="107"/>
                      </a:lnTo>
                      <a:lnTo>
                        <a:pt x="45" y="107"/>
                      </a:lnTo>
                      <a:lnTo>
                        <a:pt x="43" y="104"/>
                      </a:lnTo>
                      <a:lnTo>
                        <a:pt x="38" y="104"/>
                      </a:lnTo>
                      <a:lnTo>
                        <a:pt x="33" y="104"/>
                      </a:lnTo>
                      <a:lnTo>
                        <a:pt x="29" y="104"/>
                      </a:lnTo>
                      <a:lnTo>
                        <a:pt x="24" y="104"/>
                      </a:lnTo>
                      <a:lnTo>
                        <a:pt x="21" y="104"/>
                      </a:lnTo>
                      <a:lnTo>
                        <a:pt x="17" y="104"/>
                      </a:lnTo>
                      <a:lnTo>
                        <a:pt x="17" y="107"/>
                      </a:lnTo>
                      <a:lnTo>
                        <a:pt x="14" y="109"/>
                      </a:lnTo>
                      <a:lnTo>
                        <a:pt x="12" y="109"/>
                      </a:lnTo>
                      <a:lnTo>
                        <a:pt x="10" y="107"/>
                      </a:lnTo>
                      <a:lnTo>
                        <a:pt x="7" y="104"/>
                      </a:lnTo>
                      <a:lnTo>
                        <a:pt x="5" y="104"/>
                      </a:lnTo>
                      <a:lnTo>
                        <a:pt x="3" y="107"/>
                      </a:lnTo>
                      <a:lnTo>
                        <a:pt x="3" y="104"/>
                      </a:lnTo>
                      <a:lnTo>
                        <a:pt x="3" y="102"/>
                      </a:lnTo>
                      <a:lnTo>
                        <a:pt x="3" y="97"/>
                      </a:lnTo>
                      <a:lnTo>
                        <a:pt x="3" y="95"/>
                      </a:lnTo>
                      <a:lnTo>
                        <a:pt x="3" y="93"/>
                      </a:lnTo>
                      <a:lnTo>
                        <a:pt x="3" y="90"/>
                      </a:lnTo>
                      <a:lnTo>
                        <a:pt x="3" y="88"/>
                      </a:lnTo>
                      <a:lnTo>
                        <a:pt x="5" y="88"/>
                      </a:lnTo>
                      <a:lnTo>
                        <a:pt x="5" y="85"/>
                      </a:lnTo>
                      <a:lnTo>
                        <a:pt x="7" y="83"/>
                      </a:lnTo>
                      <a:lnTo>
                        <a:pt x="7" y="81"/>
                      </a:lnTo>
                      <a:lnTo>
                        <a:pt x="5" y="81"/>
                      </a:lnTo>
                      <a:lnTo>
                        <a:pt x="5" y="78"/>
                      </a:lnTo>
                      <a:lnTo>
                        <a:pt x="3" y="76"/>
                      </a:lnTo>
                      <a:lnTo>
                        <a:pt x="3" y="74"/>
                      </a:lnTo>
                      <a:lnTo>
                        <a:pt x="3" y="71"/>
                      </a:lnTo>
                      <a:lnTo>
                        <a:pt x="0" y="69"/>
                      </a:lnTo>
                      <a:lnTo>
                        <a:pt x="0" y="67"/>
                      </a:lnTo>
                      <a:lnTo>
                        <a:pt x="7" y="64"/>
                      </a:lnTo>
                      <a:lnTo>
                        <a:pt x="12" y="64"/>
                      </a:lnTo>
                      <a:lnTo>
                        <a:pt x="17" y="64"/>
                      </a:lnTo>
                      <a:lnTo>
                        <a:pt x="19" y="62"/>
                      </a:lnTo>
                      <a:lnTo>
                        <a:pt x="19" y="59"/>
                      </a:lnTo>
                      <a:lnTo>
                        <a:pt x="19" y="57"/>
                      </a:lnTo>
                      <a:lnTo>
                        <a:pt x="26" y="57"/>
                      </a:lnTo>
                      <a:lnTo>
                        <a:pt x="26" y="55"/>
                      </a:lnTo>
                      <a:lnTo>
                        <a:pt x="26" y="48"/>
                      </a:lnTo>
                      <a:lnTo>
                        <a:pt x="26" y="45"/>
                      </a:lnTo>
                      <a:lnTo>
                        <a:pt x="26" y="43"/>
                      </a:lnTo>
                      <a:lnTo>
                        <a:pt x="26" y="41"/>
                      </a:lnTo>
                      <a:lnTo>
                        <a:pt x="29" y="41"/>
                      </a:lnTo>
                      <a:lnTo>
                        <a:pt x="29" y="36"/>
                      </a:lnTo>
                      <a:lnTo>
                        <a:pt x="33" y="33"/>
                      </a:lnTo>
                      <a:lnTo>
                        <a:pt x="33" y="31"/>
                      </a:lnTo>
                      <a:lnTo>
                        <a:pt x="33" y="29"/>
                      </a:lnTo>
                      <a:lnTo>
                        <a:pt x="36" y="29"/>
                      </a:lnTo>
                      <a:lnTo>
                        <a:pt x="36" y="26"/>
                      </a:lnTo>
                      <a:lnTo>
                        <a:pt x="33" y="24"/>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7" name="Belgium">
                  <a:extLst>
                    <a:ext uri="{FF2B5EF4-FFF2-40B4-BE49-F238E27FC236}">
                      <a16:creationId xmlns:a16="http://schemas.microsoft.com/office/drawing/2014/main" id="{FC1D0C71-46B9-E492-7DD6-1D344C10D9BA}"/>
                    </a:ext>
                  </a:extLst>
                </p:cNvPr>
                <p:cNvSpPr>
                  <a:spLocks/>
                </p:cNvSpPr>
                <p:nvPr/>
              </p:nvSpPr>
              <p:spPr bwMode="auto">
                <a:xfrm>
                  <a:off x="3026251" y="2106257"/>
                  <a:ext cx="66354" cy="41243"/>
                </a:xfrm>
                <a:custGeom>
                  <a:avLst/>
                  <a:gdLst>
                    <a:gd name="T0" fmla="*/ 7938 w 64"/>
                    <a:gd name="T1" fmla="*/ 11113 h 40"/>
                    <a:gd name="T2" fmla="*/ 7938 w 64"/>
                    <a:gd name="T3" fmla="*/ 11113 h 40"/>
                    <a:gd name="T4" fmla="*/ 11113 w 64"/>
                    <a:gd name="T5" fmla="*/ 11113 h 40"/>
                    <a:gd name="T6" fmla="*/ 11113 w 64"/>
                    <a:gd name="T7" fmla="*/ 15875 h 40"/>
                    <a:gd name="T8" fmla="*/ 14288 w 64"/>
                    <a:gd name="T9" fmla="*/ 26988 h 40"/>
                    <a:gd name="T10" fmla="*/ 19050 w 64"/>
                    <a:gd name="T11" fmla="*/ 26988 h 40"/>
                    <a:gd name="T12" fmla="*/ 25400 w 64"/>
                    <a:gd name="T13" fmla="*/ 34925 h 40"/>
                    <a:gd name="T14" fmla="*/ 30163 w 64"/>
                    <a:gd name="T15" fmla="*/ 38100 h 40"/>
                    <a:gd name="T16" fmla="*/ 33338 w 64"/>
                    <a:gd name="T17" fmla="*/ 38100 h 40"/>
                    <a:gd name="T18" fmla="*/ 38100 w 64"/>
                    <a:gd name="T19" fmla="*/ 34925 h 40"/>
                    <a:gd name="T20" fmla="*/ 38100 w 64"/>
                    <a:gd name="T21" fmla="*/ 38100 h 40"/>
                    <a:gd name="T22" fmla="*/ 38100 w 64"/>
                    <a:gd name="T23" fmla="*/ 41275 h 40"/>
                    <a:gd name="T24" fmla="*/ 41275 w 64"/>
                    <a:gd name="T25" fmla="*/ 46038 h 40"/>
                    <a:gd name="T26" fmla="*/ 49213 w 64"/>
                    <a:gd name="T27" fmla="*/ 49213 h 40"/>
                    <a:gd name="T28" fmla="*/ 55563 w 64"/>
                    <a:gd name="T29" fmla="*/ 52388 h 40"/>
                    <a:gd name="T30" fmla="*/ 60325 w 64"/>
                    <a:gd name="T31" fmla="*/ 52388 h 40"/>
                    <a:gd name="T32" fmla="*/ 63500 w 64"/>
                    <a:gd name="T33" fmla="*/ 49213 h 40"/>
                    <a:gd name="T34" fmla="*/ 66675 w 64"/>
                    <a:gd name="T35" fmla="*/ 49213 h 40"/>
                    <a:gd name="T36" fmla="*/ 66675 w 64"/>
                    <a:gd name="T37" fmla="*/ 52388 h 40"/>
                    <a:gd name="T38" fmla="*/ 66675 w 64"/>
                    <a:gd name="T39" fmla="*/ 60325 h 40"/>
                    <a:gd name="T40" fmla="*/ 66675 w 64"/>
                    <a:gd name="T41" fmla="*/ 63500 h 40"/>
                    <a:gd name="T42" fmla="*/ 71438 w 64"/>
                    <a:gd name="T43" fmla="*/ 63500 h 40"/>
                    <a:gd name="T44" fmla="*/ 77788 w 64"/>
                    <a:gd name="T45" fmla="*/ 63500 h 40"/>
                    <a:gd name="T46" fmla="*/ 90488 w 64"/>
                    <a:gd name="T47" fmla="*/ 60325 h 40"/>
                    <a:gd name="T48" fmla="*/ 93663 w 64"/>
                    <a:gd name="T49" fmla="*/ 52388 h 40"/>
                    <a:gd name="T50" fmla="*/ 90488 w 64"/>
                    <a:gd name="T51" fmla="*/ 49213 h 40"/>
                    <a:gd name="T52" fmla="*/ 93663 w 64"/>
                    <a:gd name="T53" fmla="*/ 46038 h 40"/>
                    <a:gd name="T54" fmla="*/ 96838 w 64"/>
                    <a:gd name="T55" fmla="*/ 46038 h 40"/>
                    <a:gd name="T56" fmla="*/ 101600 w 64"/>
                    <a:gd name="T57" fmla="*/ 38100 h 40"/>
                    <a:gd name="T58" fmla="*/ 96838 w 64"/>
                    <a:gd name="T59" fmla="*/ 30163 h 40"/>
                    <a:gd name="T60" fmla="*/ 96838 w 64"/>
                    <a:gd name="T61" fmla="*/ 30163 h 40"/>
                    <a:gd name="T62" fmla="*/ 93663 w 64"/>
                    <a:gd name="T63" fmla="*/ 26988 h 40"/>
                    <a:gd name="T64" fmla="*/ 93663 w 64"/>
                    <a:gd name="T65" fmla="*/ 26988 h 40"/>
                    <a:gd name="T66" fmla="*/ 93663 w 64"/>
                    <a:gd name="T67" fmla="*/ 22225 h 40"/>
                    <a:gd name="T68" fmla="*/ 96838 w 64"/>
                    <a:gd name="T69" fmla="*/ 22225 h 40"/>
                    <a:gd name="T70" fmla="*/ 96838 w 64"/>
                    <a:gd name="T71" fmla="*/ 22225 h 40"/>
                    <a:gd name="T72" fmla="*/ 96838 w 64"/>
                    <a:gd name="T73" fmla="*/ 19050 h 40"/>
                    <a:gd name="T74" fmla="*/ 93663 w 64"/>
                    <a:gd name="T75" fmla="*/ 19050 h 40"/>
                    <a:gd name="T76" fmla="*/ 85725 w 64"/>
                    <a:gd name="T77" fmla="*/ 15875 h 40"/>
                    <a:gd name="T78" fmla="*/ 82550 w 64"/>
                    <a:gd name="T79" fmla="*/ 15875 h 40"/>
                    <a:gd name="T80" fmla="*/ 77788 w 64"/>
                    <a:gd name="T81" fmla="*/ 11113 h 40"/>
                    <a:gd name="T82" fmla="*/ 74613 w 64"/>
                    <a:gd name="T83" fmla="*/ 11113 h 40"/>
                    <a:gd name="T84" fmla="*/ 74613 w 64"/>
                    <a:gd name="T85" fmla="*/ 7938 h 40"/>
                    <a:gd name="T86" fmla="*/ 74613 w 64"/>
                    <a:gd name="T87" fmla="*/ 4763 h 40"/>
                    <a:gd name="T88" fmla="*/ 66675 w 64"/>
                    <a:gd name="T89" fmla="*/ 7938 h 40"/>
                    <a:gd name="T90" fmla="*/ 63500 w 64"/>
                    <a:gd name="T91" fmla="*/ 7938 h 40"/>
                    <a:gd name="T92" fmla="*/ 60325 w 64"/>
                    <a:gd name="T93" fmla="*/ 7938 h 40"/>
                    <a:gd name="T94" fmla="*/ 55563 w 64"/>
                    <a:gd name="T95" fmla="*/ 11113 h 40"/>
                    <a:gd name="T96" fmla="*/ 52388 w 64"/>
                    <a:gd name="T97" fmla="*/ 11113 h 40"/>
                    <a:gd name="T98" fmla="*/ 44450 w 64"/>
                    <a:gd name="T99" fmla="*/ 11113 h 40"/>
                    <a:gd name="T100" fmla="*/ 38100 w 64"/>
                    <a:gd name="T101" fmla="*/ 7938 h 40"/>
                    <a:gd name="T102" fmla="*/ 33338 w 64"/>
                    <a:gd name="T103" fmla="*/ 0 h 40"/>
                    <a:gd name="T104" fmla="*/ 22225 w 64"/>
                    <a:gd name="T105" fmla="*/ 0 h 40"/>
                    <a:gd name="T106" fmla="*/ 7938 w 64"/>
                    <a:gd name="T107" fmla="*/ 4763 h 40"/>
                    <a:gd name="T108" fmla="*/ 0 w 64"/>
                    <a:gd name="T109" fmla="*/ 7938 h 40"/>
                    <a:gd name="T110" fmla="*/ 0 w 64"/>
                    <a:gd name="T111" fmla="*/ 7938 h 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
                    <a:gd name="T169" fmla="*/ 0 h 40"/>
                    <a:gd name="T170" fmla="*/ 64 w 64"/>
                    <a:gd name="T171" fmla="*/ 40 h 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 h="40">
                      <a:moveTo>
                        <a:pt x="0" y="5"/>
                      </a:moveTo>
                      <a:lnTo>
                        <a:pt x="5" y="7"/>
                      </a:lnTo>
                      <a:lnTo>
                        <a:pt x="7" y="7"/>
                      </a:lnTo>
                      <a:lnTo>
                        <a:pt x="7" y="10"/>
                      </a:lnTo>
                      <a:lnTo>
                        <a:pt x="9" y="14"/>
                      </a:lnTo>
                      <a:lnTo>
                        <a:pt x="9" y="17"/>
                      </a:lnTo>
                      <a:lnTo>
                        <a:pt x="12" y="17"/>
                      </a:lnTo>
                      <a:lnTo>
                        <a:pt x="14" y="19"/>
                      </a:lnTo>
                      <a:lnTo>
                        <a:pt x="16" y="22"/>
                      </a:lnTo>
                      <a:lnTo>
                        <a:pt x="19" y="24"/>
                      </a:lnTo>
                      <a:lnTo>
                        <a:pt x="21" y="24"/>
                      </a:lnTo>
                      <a:lnTo>
                        <a:pt x="24" y="24"/>
                      </a:lnTo>
                      <a:lnTo>
                        <a:pt x="24" y="22"/>
                      </a:lnTo>
                      <a:lnTo>
                        <a:pt x="24" y="24"/>
                      </a:lnTo>
                      <a:lnTo>
                        <a:pt x="24" y="26"/>
                      </a:lnTo>
                      <a:lnTo>
                        <a:pt x="26" y="26"/>
                      </a:lnTo>
                      <a:lnTo>
                        <a:pt x="26" y="29"/>
                      </a:lnTo>
                      <a:lnTo>
                        <a:pt x="28" y="31"/>
                      </a:lnTo>
                      <a:lnTo>
                        <a:pt x="31" y="31"/>
                      </a:lnTo>
                      <a:lnTo>
                        <a:pt x="33" y="33"/>
                      </a:lnTo>
                      <a:lnTo>
                        <a:pt x="35" y="33"/>
                      </a:lnTo>
                      <a:lnTo>
                        <a:pt x="38" y="33"/>
                      </a:lnTo>
                      <a:lnTo>
                        <a:pt x="40" y="31"/>
                      </a:lnTo>
                      <a:lnTo>
                        <a:pt x="42" y="31"/>
                      </a:lnTo>
                      <a:lnTo>
                        <a:pt x="42" y="33"/>
                      </a:lnTo>
                      <a:lnTo>
                        <a:pt x="42" y="36"/>
                      </a:lnTo>
                      <a:lnTo>
                        <a:pt x="42" y="38"/>
                      </a:lnTo>
                      <a:lnTo>
                        <a:pt x="42" y="40"/>
                      </a:lnTo>
                      <a:lnTo>
                        <a:pt x="45" y="40"/>
                      </a:lnTo>
                      <a:lnTo>
                        <a:pt x="49" y="40"/>
                      </a:lnTo>
                      <a:lnTo>
                        <a:pt x="57" y="38"/>
                      </a:lnTo>
                      <a:lnTo>
                        <a:pt x="57" y="36"/>
                      </a:lnTo>
                      <a:lnTo>
                        <a:pt x="59" y="33"/>
                      </a:lnTo>
                      <a:lnTo>
                        <a:pt x="57" y="31"/>
                      </a:lnTo>
                      <a:lnTo>
                        <a:pt x="59" y="31"/>
                      </a:lnTo>
                      <a:lnTo>
                        <a:pt x="59" y="29"/>
                      </a:lnTo>
                      <a:lnTo>
                        <a:pt x="61" y="29"/>
                      </a:lnTo>
                      <a:lnTo>
                        <a:pt x="64" y="24"/>
                      </a:lnTo>
                      <a:lnTo>
                        <a:pt x="61" y="22"/>
                      </a:lnTo>
                      <a:lnTo>
                        <a:pt x="61" y="19"/>
                      </a:lnTo>
                      <a:lnTo>
                        <a:pt x="59" y="19"/>
                      </a:lnTo>
                      <a:lnTo>
                        <a:pt x="59" y="17"/>
                      </a:lnTo>
                      <a:lnTo>
                        <a:pt x="59" y="14"/>
                      </a:lnTo>
                      <a:lnTo>
                        <a:pt x="61" y="14"/>
                      </a:lnTo>
                      <a:lnTo>
                        <a:pt x="61" y="12"/>
                      </a:lnTo>
                      <a:lnTo>
                        <a:pt x="59" y="12"/>
                      </a:lnTo>
                      <a:lnTo>
                        <a:pt x="57" y="12"/>
                      </a:lnTo>
                      <a:lnTo>
                        <a:pt x="54" y="10"/>
                      </a:lnTo>
                      <a:lnTo>
                        <a:pt x="52" y="10"/>
                      </a:lnTo>
                      <a:lnTo>
                        <a:pt x="49" y="7"/>
                      </a:lnTo>
                      <a:lnTo>
                        <a:pt x="47" y="7"/>
                      </a:lnTo>
                      <a:lnTo>
                        <a:pt x="47" y="5"/>
                      </a:lnTo>
                      <a:lnTo>
                        <a:pt x="47" y="3"/>
                      </a:lnTo>
                      <a:lnTo>
                        <a:pt x="45" y="3"/>
                      </a:lnTo>
                      <a:lnTo>
                        <a:pt x="42" y="5"/>
                      </a:lnTo>
                      <a:lnTo>
                        <a:pt x="40" y="5"/>
                      </a:lnTo>
                      <a:lnTo>
                        <a:pt x="38" y="5"/>
                      </a:lnTo>
                      <a:lnTo>
                        <a:pt x="35" y="5"/>
                      </a:lnTo>
                      <a:lnTo>
                        <a:pt x="35" y="7"/>
                      </a:lnTo>
                      <a:lnTo>
                        <a:pt x="33" y="7"/>
                      </a:lnTo>
                      <a:lnTo>
                        <a:pt x="31" y="7"/>
                      </a:lnTo>
                      <a:lnTo>
                        <a:pt x="28" y="7"/>
                      </a:lnTo>
                      <a:lnTo>
                        <a:pt x="26" y="5"/>
                      </a:lnTo>
                      <a:lnTo>
                        <a:pt x="24" y="5"/>
                      </a:lnTo>
                      <a:lnTo>
                        <a:pt x="21" y="3"/>
                      </a:lnTo>
                      <a:lnTo>
                        <a:pt x="21" y="0"/>
                      </a:lnTo>
                      <a:lnTo>
                        <a:pt x="14" y="0"/>
                      </a:lnTo>
                      <a:lnTo>
                        <a:pt x="9" y="0"/>
                      </a:lnTo>
                      <a:lnTo>
                        <a:pt x="5" y="3"/>
                      </a:lnTo>
                      <a:lnTo>
                        <a:pt x="0" y="5"/>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8" name="Austria">
                  <a:extLst>
                    <a:ext uri="{FF2B5EF4-FFF2-40B4-BE49-F238E27FC236}">
                      <a16:creationId xmlns:a16="http://schemas.microsoft.com/office/drawing/2014/main" id="{53BE9AA6-AB18-F18D-7C58-F23648DE5D5A}"/>
                    </a:ext>
                  </a:extLst>
                </p:cNvPr>
                <p:cNvSpPr>
                  <a:spLocks/>
                </p:cNvSpPr>
                <p:nvPr/>
              </p:nvSpPr>
              <p:spPr bwMode="auto">
                <a:xfrm>
                  <a:off x="3154405" y="2159873"/>
                  <a:ext cx="117856" cy="60834"/>
                </a:xfrm>
                <a:custGeom>
                  <a:avLst/>
                  <a:gdLst>
                    <a:gd name="T0" fmla="*/ 3175 w 111"/>
                    <a:gd name="T1" fmla="*/ 79375 h 59"/>
                    <a:gd name="T2" fmla="*/ 0 w 111"/>
                    <a:gd name="T3" fmla="*/ 74613 h 59"/>
                    <a:gd name="T4" fmla="*/ 0 w 111"/>
                    <a:gd name="T5" fmla="*/ 71438 h 59"/>
                    <a:gd name="T6" fmla="*/ 3175 w 111"/>
                    <a:gd name="T7" fmla="*/ 63500 h 59"/>
                    <a:gd name="T8" fmla="*/ 11113 w 111"/>
                    <a:gd name="T9" fmla="*/ 57150 h 59"/>
                    <a:gd name="T10" fmla="*/ 26988 w 111"/>
                    <a:gd name="T11" fmla="*/ 52388 h 59"/>
                    <a:gd name="T12" fmla="*/ 30163 w 111"/>
                    <a:gd name="T13" fmla="*/ 52388 h 59"/>
                    <a:gd name="T14" fmla="*/ 44450 w 111"/>
                    <a:gd name="T15" fmla="*/ 49213 h 59"/>
                    <a:gd name="T16" fmla="*/ 57150 w 111"/>
                    <a:gd name="T17" fmla="*/ 49213 h 59"/>
                    <a:gd name="T18" fmla="*/ 60325 w 111"/>
                    <a:gd name="T19" fmla="*/ 52388 h 59"/>
                    <a:gd name="T20" fmla="*/ 68263 w 111"/>
                    <a:gd name="T21" fmla="*/ 57150 h 59"/>
                    <a:gd name="T22" fmla="*/ 71438 w 111"/>
                    <a:gd name="T23" fmla="*/ 52388 h 59"/>
                    <a:gd name="T24" fmla="*/ 68263 w 111"/>
                    <a:gd name="T25" fmla="*/ 41275 h 59"/>
                    <a:gd name="T26" fmla="*/ 63500 w 111"/>
                    <a:gd name="T27" fmla="*/ 38100 h 59"/>
                    <a:gd name="T28" fmla="*/ 63500 w 111"/>
                    <a:gd name="T29" fmla="*/ 33338 h 59"/>
                    <a:gd name="T30" fmla="*/ 74613 w 111"/>
                    <a:gd name="T31" fmla="*/ 30163 h 59"/>
                    <a:gd name="T32" fmla="*/ 79375 w 111"/>
                    <a:gd name="T33" fmla="*/ 26988 h 59"/>
                    <a:gd name="T34" fmla="*/ 79375 w 111"/>
                    <a:gd name="T35" fmla="*/ 19050 h 59"/>
                    <a:gd name="T36" fmla="*/ 85725 w 111"/>
                    <a:gd name="T37" fmla="*/ 11113 h 59"/>
                    <a:gd name="T38" fmla="*/ 93663 w 111"/>
                    <a:gd name="T39" fmla="*/ 11113 h 59"/>
                    <a:gd name="T40" fmla="*/ 104775 w 111"/>
                    <a:gd name="T41" fmla="*/ 15875 h 59"/>
                    <a:gd name="T42" fmla="*/ 109538 w 111"/>
                    <a:gd name="T43" fmla="*/ 15875 h 59"/>
                    <a:gd name="T44" fmla="*/ 115888 w 111"/>
                    <a:gd name="T45" fmla="*/ 4763 h 59"/>
                    <a:gd name="T46" fmla="*/ 120650 w 111"/>
                    <a:gd name="T47" fmla="*/ 0 h 59"/>
                    <a:gd name="T48" fmla="*/ 127000 w 111"/>
                    <a:gd name="T49" fmla="*/ 0 h 59"/>
                    <a:gd name="T50" fmla="*/ 138113 w 111"/>
                    <a:gd name="T51" fmla="*/ 7938 h 59"/>
                    <a:gd name="T52" fmla="*/ 146050 w 111"/>
                    <a:gd name="T53" fmla="*/ 11113 h 59"/>
                    <a:gd name="T54" fmla="*/ 157163 w 111"/>
                    <a:gd name="T55" fmla="*/ 7938 h 59"/>
                    <a:gd name="T56" fmla="*/ 173038 w 111"/>
                    <a:gd name="T57" fmla="*/ 7938 h 59"/>
                    <a:gd name="T58" fmla="*/ 165100 w 111"/>
                    <a:gd name="T59" fmla="*/ 19050 h 59"/>
                    <a:gd name="T60" fmla="*/ 168275 w 111"/>
                    <a:gd name="T61" fmla="*/ 22225 h 59"/>
                    <a:gd name="T62" fmla="*/ 176213 w 111"/>
                    <a:gd name="T63" fmla="*/ 33338 h 59"/>
                    <a:gd name="T64" fmla="*/ 173038 w 111"/>
                    <a:gd name="T65" fmla="*/ 33338 h 59"/>
                    <a:gd name="T66" fmla="*/ 168275 w 111"/>
                    <a:gd name="T67" fmla="*/ 38100 h 59"/>
                    <a:gd name="T68" fmla="*/ 173038 w 111"/>
                    <a:gd name="T69" fmla="*/ 49213 h 59"/>
                    <a:gd name="T70" fmla="*/ 168275 w 111"/>
                    <a:gd name="T71" fmla="*/ 60325 h 59"/>
                    <a:gd name="T72" fmla="*/ 165100 w 111"/>
                    <a:gd name="T73" fmla="*/ 60325 h 59"/>
                    <a:gd name="T74" fmla="*/ 161925 w 111"/>
                    <a:gd name="T75" fmla="*/ 60325 h 59"/>
                    <a:gd name="T76" fmla="*/ 157163 w 111"/>
                    <a:gd name="T77" fmla="*/ 68263 h 59"/>
                    <a:gd name="T78" fmla="*/ 146050 w 111"/>
                    <a:gd name="T79" fmla="*/ 74613 h 59"/>
                    <a:gd name="T80" fmla="*/ 138113 w 111"/>
                    <a:gd name="T81" fmla="*/ 74613 h 59"/>
                    <a:gd name="T82" fmla="*/ 127000 w 111"/>
                    <a:gd name="T83" fmla="*/ 71438 h 59"/>
                    <a:gd name="T84" fmla="*/ 120650 w 111"/>
                    <a:gd name="T85" fmla="*/ 74613 h 59"/>
                    <a:gd name="T86" fmla="*/ 115888 w 111"/>
                    <a:gd name="T87" fmla="*/ 79375 h 59"/>
                    <a:gd name="T88" fmla="*/ 112713 w 111"/>
                    <a:gd name="T89" fmla="*/ 82550 h 59"/>
                    <a:gd name="T90" fmla="*/ 104775 w 111"/>
                    <a:gd name="T91" fmla="*/ 87313 h 59"/>
                    <a:gd name="T92" fmla="*/ 93663 w 111"/>
                    <a:gd name="T93" fmla="*/ 82550 h 59"/>
                    <a:gd name="T94" fmla="*/ 90488 w 111"/>
                    <a:gd name="T95" fmla="*/ 82550 h 59"/>
                    <a:gd name="T96" fmla="*/ 90488 w 111"/>
                    <a:gd name="T97" fmla="*/ 90488 h 59"/>
                    <a:gd name="T98" fmla="*/ 85725 w 111"/>
                    <a:gd name="T99" fmla="*/ 90488 h 59"/>
                    <a:gd name="T100" fmla="*/ 79375 w 111"/>
                    <a:gd name="T101" fmla="*/ 90488 h 59"/>
                    <a:gd name="T102" fmla="*/ 60325 w 111"/>
                    <a:gd name="T103" fmla="*/ 90488 h 59"/>
                    <a:gd name="T104" fmla="*/ 52388 w 111"/>
                    <a:gd name="T105" fmla="*/ 93663 h 59"/>
                    <a:gd name="T106" fmla="*/ 49213 w 111"/>
                    <a:gd name="T107" fmla="*/ 90488 h 59"/>
                    <a:gd name="T108" fmla="*/ 44450 w 111"/>
                    <a:gd name="T109" fmla="*/ 90488 h 59"/>
                    <a:gd name="T110" fmla="*/ 41275 w 111"/>
                    <a:gd name="T111" fmla="*/ 87313 h 59"/>
                    <a:gd name="T112" fmla="*/ 33338 w 111"/>
                    <a:gd name="T113" fmla="*/ 87313 h 59"/>
                    <a:gd name="T114" fmla="*/ 22225 w 111"/>
                    <a:gd name="T115" fmla="*/ 82550 h 59"/>
                    <a:gd name="T116" fmla="*/ 22225 w 111"/>
                    <a:gd name="T117" fmla="*/ 87313 h 59"/>
                    <a:gd name="T118" fmla="*/ 22225 w 111"/>
                    <a:gd name="T119" fmla="*/ 87313 h 59"/>
                    <a:gd name="T120" fmla="*/ 11113 w 111"/>
                    <a:gd name="T121" fmla="*/ 82550 h 59"/>
                    <a:gd name="T122" fmla="*/ 7938 w 111"/>
                    <a:gd name="T123" fmla="*/ 82550 h 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
                    <a:gd name="T187" fmla="*/ 0 h 59"/>
                    <a:gd name="T188" fmla="*/ 111 w 111"/>
                    <a:gd name="T189" fmla="*/ 59 h 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 h="59">
                      <a:moveTo>
                        <a:pt x="5" y="52"/>
                      </a:moveTo>
                      <a:lnTo>
                        <a:pt x="5" y="52"/>
                      </a:lnTo>
                      <a:lnTo>
                        <a:pt x="2" y="50"/>
                      </a:lnTo>
                      <a:lnTo>
                        <a:pt x="0" y="47"/>
                      </a:lnTo>
                      <a:lnTo>
                        <a:pt x="0" y="45"/>
                      </a:lnTo>
                      <a:lnTo>
                        <a:pt x="0" y="43"/>
                      </a:lnTo>
                      <a:lnTo>
                        <a:pt x="2" y="40"/>
                      </a:lnTo>
                      <a:lnTo>
                        <a:pt x="5" y="38"/>
                      </a:lnTo>
                      <a:lnTo>
                        <a:pt x="7" y="36"/>
                      </a:lnTo>
                      <a:lnTo>
                        <a:pt x="12" y="36"/>
                      </a:lnTo>
                      <a:lnTo>
                        <a:pt x="17" y="36"/>
                      </a:lnTo>
                      <a:lnTo>
                        <a:pt x="17" y="33"/>
                      </a:lnTo>
                      <a:lnTo>
                        <a:pt x="19" y="33"/>
                      </a:lnTo>
                      <a:lnTo>
                        <a:pt x="21" y="31"/>
                      </a:lnTo>
                      <a:lnTo>
                        <a:pt x="28" y="31"/>
                      </a:lnTo>
                      <a:lnTo>
                        <a:pt x="33" y="31"/>
                      </a:lnTo>
                      <a:lnTo>
                        <a:pt x="36" y="31"/>
                      </a:lnTo>
                      <a:lnTo>
                        <a:pt x="38" y="33"/>
                      </a:lnTo>
                      <a:lnTo>
                        <a:pt x="40" y="36"/>
                      </a:lnTo>
                      <a:lnTo>
                        <a:pt x="43" y="36"/>
                      </a:lnTo>
                      <a:lnTo>
                        <a:pt x="45" y="33"/>
                      </a:lnTo>
                      <a:lnTo>
                        <a:pt x="45" y="31"/>
                      </a:lnTo>
                      <a:lnTo>
                        <a:pt x="45" y="29"/>
                      </a:lnTo>
                      <a:lnTo>
                        <a:pt x="43" y="26"/>
                      </a:lnTo>
                      <a:lnTo>
                        <a:pt x="43" y="24"/>
                      </a:lnTo>
                      <a:lnTo>
                        <a:pt x="40" y="24"/>
                      </a:lnTo>
                      <a:lnTo>
                        <a:pt x="38" y="24"/>
                      </a:lnTo>
                      <a:lnTo>
                        <a:pt x="40" y="21"/>
                      </a:lnTo>
                      <a:lnTo>
                        <a:pt x="43" y="19"/>
                      </a:lnTo>
                      <a:lnTo>
                        <a:pt x="45" y="19"/>
                      </a:lnTo>
                      <a:lnTo>
                        <a:pt x="47" y="19"/>
                      </a:lnTo>
                      <a:lnTo>
                        <a:pt x="50" y="17"/>
                      </a:lnTo>
                      <a:lnTo>
                        <a:pt x="50" y="14"/>
                      </a:lnTo>
                      <a:lnTo>
                        <a:pt x="50" y="12"/>
                      </a:lnTo>
                      <a:lnTo>
                        <a:pt x="52" y="10"/>
                      </a:lnTo>
                      <a:lnTo>
                        <a:pt x="52" y="7"/>
                      </a:lnTo>
                      <a:lnTo>
                        <a:pt x="54" y="7"/>
                      </a:lnTo>
                      <a:lnTo>
                        <a:pt x="57" y="5"/>
                      </a:lnTo>
                      <a:lnTo>
                        <a:pt x="59" y="7"/>
                      </a:lnTo>
                      <a:lnTo>
                        <a:pt x="61" y="10"/>
                      </a:lnTo>
                      <a:lnTo>
                        <a:pt x="64" y="10"/>
                      </a:lnTo>
                      <a:lnTo>
                        <a:pt x="66" y="10"/>
                      </a:lnTo>
                      <a:lnTo>
                        <a:pt x="69" y="10"/>
                      </a:lnTo>
                      <a:lnTo>
                        <a:pt x="71" y="5"/>
                      </a:lnTo>
                      <a:lnTo>
                        <a:pt x="73" y="3"/>
                      </a:lnTo>
                      <a:lnTo>
                        <a:pt x="76" y="0"/>
                      </a:lnTo>
                      <a:lnTo>
                        <a:pt x="78" y="0"/>
                      </a:lnTo>
                      <a:lnTo>
                        <a:pt x="80" y="0"/>
                      </a:lnTo>
                      <a:lnTo>
                        <a:pt x="83" y="0"/>
                      </a:lnTo>
                      <a:lnTo>
                        <a:pt x="85" y="3"/>
                      </a:lnTo>
                      <a:lnTo>
                        <a:pt x="87" y="5"/>
                      </a:lnTo>
                      <a:lnTo>
                        <a:pt x="90" y="5"/>
                      </a:lnTo>
                      <a:lnTo>
                        <a:pt x="92" y="5"/>
                      </a:lnTo>
                      <a:lnTo>
                        <a:pt x="92" y="7"/>
                      </a:lnTo>
                      <a:lnTo>
                        <a:pt x="95" y="7"/>
                      </a:lnTo>
                      <a:lnTo>
                        <a:pt x="97" y="7"/>
                      </a:lnTo>
                      <a:lnTo>
                        <a:pt x="99" y="5"/>
                      </a:lnTo>
                      <a:lnTo>
                        <a:pt x="104" y="5"/>
                      </a:lnTo>
                      <a:lnTo>
                        <a:pt x="106" y="5"/>
                      </a:lnTo>
                      <a:lnTo>
                        <a:pt x="109" y="5"/>
                      </a:lnTo>
                      <a:lnTo>
                        <a:pt x="106" y="7"/>
                      </a:lnTo>
                      <a:lnTo>
                        <a:pt x="104" y="10"/>
                      </a:lnTo>
                      <a:lnTo>
                        <a:pt x="104" y="12"/>
                      </a:lnTo>
                      <a:lnTo>
                        <a:pt x="104" y="14"/>
                      </a:lnTo>
                      <a:lnTo>
                        <a:pt x="106" y="14"/>
                      </a:lnTo>
                      <a:lnTo>
                        <a:pt x="109" y="14"/>
                      </a:lnTo>
                      <a:lnTo>
                        <a:pt x="111" y="21"/>
                      </a:lnTo>
                      <a:lnTo>
                        <a:pt x="109" y="21"/>
                      </a:lnTo>
                      <a:lnTo>
                        <a:pt x="106" y="24"/>
                      </a:lnTo>
                      <a:lnTo>
                        <a:pt x="106" y="26"/>
                      </a:lnTo>
                      <a:lnTo>
                        <a:pt x="109" y="29"/>
                      </a:lnTo>
                      <a:lnTo>
                        <a:pt x="109" y="31"/>
                      </a:lnTo>
                      <a:lnTo>
                        <a:pt x="106" y="33"/>
                      </a:lnTo>
                      <a:lnTo>
                        <a:pt x="106" y="36"/>
                      </a:lnTo>
                      <a:lnTo>
                        <a:pt x="106" y="38"/>
                      </a:lnTo>
                      <a:lnTo>
                        <a:pt x="104" y="38"/>
                      </a:lnTo>
                      <a:lnTo>
                        <a:pt x="102" y="38"/>
                      </a:lnTo>
                      <a:lnTo>
                        <a:pt x="99" y="40"/>
                      </a:lnTo>
                      <a:lnTo>
                        <a:pt x="99" y="43"/>
                      </a:lnTo>
                      <a:lnTo>
                        <a:pt x="97" y="43"/>
                      </a:lnTo>
                      <a:lnTo>
                        <a:pt x="97" y="45"/>
                      </a:lnTo>
                      <a:lnTo>
                        <a:pt x="92" y="47"/>
                      </a:lnTo>
                      <a:lnTo>
                        <a:pt x="90" y="47"/>
                      </a:lnTo>
                      <a:lnTo>
                        <a:pt x="87" y="47"/>
                      </a:lnTo>
                      <a:lnTo>
                        <a:pt x="85" y="47"/>
                      </a:lnTo>
                      <a:lnTo>
                        <a:pt x="80" y="45"/>
                      </a:lnTo>
                      <a:lnTo>
                        <a:pt x="78" y="47"/>
                      </a:lnTo>
                      <a:lnTo>
                        <a:pt x="76" y="47"/>
                      </a:lnTo>
                      <a:lnTo>
                        <a:pt x="73" y="50"/>
                      </a:lnTo>
                      <a:lnTo>
                        <a:pt x="73" y="52"/>
                      </a:lnTo>
                      <a:lnTo>
                        <a:pt x="71" y="52"/>
                      </a:lnTo>
                      <a:lnTo>
                        <a:pt x="69" y="55"/>
                      </a:lnTo>
                      <a:lnTo>
                        <a:pt x="66" y="55"/>
                      </a:lnTo>
                      <a:lnTo>
                        <a:pt x="64" y="52"/>
                      </a:lnTo>
                      <a:lnTo>
                        <a:pt x="61" y="52"/>
                      </a:lnTo>
                      <a:lnTo>
                        <a:pt x="59" y="52"/>
                      </a:lnTo>
                      <a:lnTo>
                        <a:pt x="57" y="52"/>
                      </a:lnTo>
                      <a:lnTo>
                        <a:pt x="57" y="55"/>
                      </a:lnTo>
                      <a:lnTo>
                        <a:pt x="57" y="57"/>
                      </a:lnTo>
                      <a:lnTo>
                        <a:pt x="54" y="57"/>
                      </a:lnTo>
                      <a:lnTo>
                        <a:pt x="52" y="57"/>
                      </a:lnTo>
                      <a:lnTo>
                        <a:pt x="50" y="57"/>
                      </a:lnTo>
                      <a:lnTo>
                        <a:pt x="47" y="57"/>
                      </a:lnTo>
                      <a:lnTo>
                        <a:pt x="43" y="57"/>
                      </a:lnTo>
                      <a:lnTo>
                        <a:pt x="38" y="57"/>
                      </a:lnTo>
                      <a:lnTo>
                        <a:pt x="36" y="57"/>
                      </a:lnTo>
                      <a:lnTo>
                        <a:pt x="36" y="59"/>
                      </a:lnTo>
                      <a:lnTo>
                        <a:pt x="33" y="59"/>
                      </a:lnTo>
                      <a:lnTo>
                        <a:pt x="31" y="59"/>
                      </a:lnTo>
                      <a:lnTo>
                        <a:pt x="31" y="57"/>
                      </a:lnTo>
                      <a:lnTo>
                        <a:pt x="28" y="57"/>
                      </a:lnTo>
                      <a:lnTo>
                        <a:pt x="28" y="55"/>
                      </a:lnTo>
                      <a:lnTo>
                        <a:pt x="26" y="55"/>
                      </a:lnTo>
                      <a:lnTo>
                        <a:pt x="21" y="55"/>
                      </a:lnTo>
                      <a:lnTo>
                        <a:pt x="19" y="52"/>
                      </a:lnTo>
                      <a:lnTo>
                        <a:pt x="17" y="52"/>
                      </a:lnTo>
                      <a:lnTo>
                        <a:pt x="14" y="52"/>
                      </a:lnTo>
                      <a:lnTo>
                        <a:pt x="14" y="55"/>
                      </a:lnTo>
                      <a:lnTo>
                        <a:pt x="12" y="55"/>
                      </a:lnTo>
                      <a:lnTo>
                        <a:pt x="7" y="52"/>
                      </a:lnTo>
                      <a:lnTo>
                        <a:pt x="5" y="52"/>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29" name="Freeform 1717">
                  <a:extLst>
                    <a:ext uri="{FF2B5EF4-FFF2-40B4-BE49-F238E27FC236}">
                      <a16:creationId xmlns:a16="http://schemas.microsoft.com/office/drawing/2014/main" id="{BB1D8023-2DF2-4C82-5C97-2C41B7050BE8}"/>
                    </a:ext>
                  </a:extLst>
                </p:cNvPr>
                <p:cNvSpPr>
                  <a:spLocks/>
                </p:cNvSpPr>
                <p:nvPr/>
              </p:nvSpPr>
              <p:spPr bwMode="auto">
                <a:xfrm>
                  <a:off x="3016040" y="2315565"/>
                  <a:ext cx="8170" cy="5155"/>
                </a:xfrm>
                <a:custGeom>
                  <a:avLst/>
                  <a:gdLst>
                    <a:gd name="T0" fmla="*/ 12700 w 8"/>
                    <a:gd name="T1" fmla="*/ 4763 h 5"/>
                    <a:gd name="T2" fmla="*/ 4763 w 8"/>
                    <a:gd name="T3" fmla="*/ 7938 h 5"/>
                    <a:gd name="T4" fmla="*/ 0 w 8"/>
                    <a:gd name="T5" fmla="*/ 4763 h 5"/>
                    <a:gd name="T6" fmla="*/ 0 w 8"/>
                    <a:gd name="T7" fmla="*/ 0 h 5"/>
                    <a:gd name="T8" fmla="*/ 4763 w 8"/>
                    <a:gd name="T9" fmla="*/ 0 h 5"/>
                    <a:gd name="T10" fmla="*/ 4763 w 8"/>
                    <a:gd name="T11" fmla="*/ 0 h 5"/>
                    <a:gd name="T12" fmla="*/ 7938 w 8"/>
                    <a:gd name="T13" fmla="*/ 0 h 5"/>
                    <a:gd name="T14" fmla="*/ 7938 w 8"/>
                    <a:gd name="T15" fmla="*/ 0 h 5"/>
                    <a:gd name="T16" fmla="*/ 7938 w 8"/>
                    <a:gd name="T17" fmla="*/ 4763 h 5"/>
                    <a:gd name="T18" fmla="*/ 12700 w 8"/>
                    <a:gd name="T19" fmla="*/ 4763 h 5"/>
                    <a:gd name="T20" fmla="*/ 12700 w 8"/>
                    <a:gd name="T21" fmla="*/ 4763 h 5"/>
                    <a:gd name="T22" fmla="*/ 12700 w 8"/>
                    <a:gd name="T23" fmla="*/ 4763 h 5"/>
                    <a:gd name="T24" fmla="*/ 12700 w 8"/>
                    <a:gd name="T25" fmla="*/ 476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5"/>
                    <a:gd name="T41" fmla="*/ 8 w 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5">
                      <a:moveTo>
                        <a:pt x="8" y="3"/>
                      </a:moveTo>
                      <a:lnTo>
                        <a:pt x="3" y="5"/>
                      </a:lnTo>
                      <a:lnTo>
                        <a:pt x="0" y="3"/>
                      </a:lnTo>
                      <a:lnTo>
                        <a:pt x="0" y="0"/>
                      </a:lnTo>
                      <a:lnTo>
                        <a:pt x="3" y="0"/>
                      </a:lnTo>
                      <a:lnTo>
                        <a:pt x="5" y="0"/>
                      </a:lnTo>
                      <a:lnTo>
                        <a:pt x="5" y="3"/>
                      </a:lnTo>
                      <a:lnTo>
                        <a:pt x="8" y="3"/>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30" name="Albania">
                  <a:extLst>
                    <a:ext uri="{FF2B5EF4-FFF2-40B4-BE49-F238E27FC236}">
                      <a16:creationId xmlns:a16="http://schemas.microsoft.com/office/drawing/2014/main" id="{198E2F1B-ED5C-8745-050A-5F54E70D39D5}"/>
                    </a:ext>
                  </a:extLst>
                </p:cNvPr>
                <p:cNvSpPr>
                  <a:spLocks/>
                </p:cNvSpPr>
                <p:nvPr/>
              </p:nvSpPr>
              <p:spPr bwMode="auto">
                <a:xfrm>
                  <a:off x="3305956" y="2320722"/>
                  <a:ext cx="31654" cy="63928"/>
                </a:xfrm>
                <a:custGeom>
                  <a:avLst/>
                  <a:gdLst>
                    <a:gd name="T0" fmla="*/ 22225 w 31"/>
                    <a:gd name="T1" fmla="*/ 98425 h 62"/>
                    <a:gd name="T2" fmla="*/ 26988 w 31"/>
                    <a:gd name="T3" fmla="*/ 98425 h 62"/>
                    <a:gd name="T4" fmla="*/ 33338 w 31"/>
                    <a:gd name="T5" fmla="*/ 98425 h 62"/>
                    <a:gd name="T6" fmla="*/ 33338 w 31"/>
                    <a:gd name="T7" fmla="*/ 98425 h 62"/>
                    <a:gd name="T8" fmla="*/ 33338 w 31"/>
                    <a:gd name="T9" fmla="*/ 93663 h 62"/>
                    <a:gd name="T10" fmla="*/ 33338 w 31"/>
                    <a:gd name="T11" fmla="*/ 93663 h 62"/>
                    <a:gd name="T12" fmla="*/ 33338 w 31"/>
                    <a:gd name="T13" fmla="*/ 93663 h 62"/>
                    <a:gd name="T14" fmla="*/ 33338 w 31"/>
                    <a:gd name="T15" fmla="*/ 90488 h 62"/>
                    <a:gd name="T16" fmla="*/ 33338 w 31"/>
                    <a:gd name="T17" fmla="*/ 90488 h 62"/>
                    <a:gd name="T18" fmla="*/ 33338 w 31"/>
                    <a:gd name="T19" fmla="*/ 90488 h 62"/>
                    <a:gd name="T20" fmla="*/ 38100 w 31"/>
                    <a:gd name="T21" fmla="*/ 90488 h 62"/>
                    <a:gd name="T22" fmla="*/ 38100 w 31"/>
                    <a:gd name="T23" fmla="*/ 90488 h 62"/>
                    <a:gd name="T24" fmla="*/ 41275 w 31"/>
                    <a:gd name="T25" fmla="*/ 90488 h 62"/>
                    <a:gd name="T26" fmla="*/ 41275 w 31"/>
                    <a:gd name="T27" fmla="*/ 90488 h 62"/>
                    <a:gd name="T28" fmla="*/ 41275 w 31"/>
                    <a:gd name="T29" fmla="*/ 85725 h 62"/>
                    <a:gd name="T30" fmla="*/ 46038 w 31"/>
                    <a:gd name="T31" fmla="*/ 79375 h 62"/>
                    <a:gd name="T32" fmla="*/ 49213 w 31"/>
                    <a:gd name="T33" fmla="*/ 74613 h 62"/>
                    <a:gd name="T34" fmla="*/ 46038 w 31"/>
                    <a:gd name="T35" fmla="*/ 63500 h 62"/>
                    <a:gd name="T36" fmla="*/ 46038 w 31"/>
                    <a:gd name="T37" fmla="*/ 63500 h 62"/>
                    <a:gd name="T38" fmla="*/ 46038 w 31"/>
                    <a:gd name="T39" fmla="*/ 63500 h 62"/>
                    <a:gd name="T40" fmla="*/ 41275 w 31"/>
                    <a:gd name="T41" fmla="*/ 57150 h 62"/>
                    <a:gd name="T42" fmla="*/ 41275 w 31"/>
                    <a:gd name="T43" fmla="*/ 52388 h 62"/>
                    <a:gd name="T44" fmla="*/ 38100 w 31"/>
                    <a:gd name="T45" fmla="*/ 52388 h 62"/>
                    <a:gd name="T46" fmla="*/ 38100 w 31"/>
                    <a:gd name="T47" fmla="*/ 49213 h 62"/>
                    <a:gd name="T48" fmla="*/ 38100 w 31"/>
                    <a:gd name="T49" fmla="*/ 44450 h 62"/>
                    <a:gd name="T50" fmla="*/ 38100 w 31"/>
                    <a:gd name="T51" fmla="*/ 41275 h 62"/>
                    <a:gd name="T52" fmla="*/ 38100 w 31"/>
                    <a:gd name="T53" fmla="*/ 38100 h 62"/>
                    <a:gd name="T54" fmla="*/ 41275 w 31"/>
                    <a:gd name="T55" fmla="*/ 33338 h 62"/>
                    <a:gd name="T56" fmla="*/ 41275 w 31"/>
                    <a:gd name="T57" fmla="*/ 30163 h 62"/>
                    <a:gd name="T58" fmla="*/ 41275 w 31"/>
                    <a:gd name="T59" fmla="*/ 26988 h 62"/>
                    <a:gd name="T60" fmla="*/ 38100 w 31"/>
                    <a:gd name="T61" fmla="*/ 15875 h 62"/>
                    <a:gd name="T62" fmla="*/ 26988 w 31"/>
                    <a:gd name="T63" fmla="*/ 3175 h 62"/>
                    <a:gd name="T64" fmla="*/ 19050 w 31"/>
                    <a:gd name="T65" fmla="*/ 11113 h 62"/>
                    <a:gd name="T66" fmla="*/ 15875 w 31"/>
                    <a:gd name="T67" fmla="*/ 0 h 62"/>
                    <a:gd name="T68" fmla="*/ 0 w 31"/>
                    <a:gd name="T69" fmla="*/ 7938 h 62"/>
                    <a:gd name="T70" fmla="*/ 0 w 31"/>
                    <a:gd name="T71" fmla="*/ 11113 h 62"/>
                    <a:gd name="T72" fmla="*/ 0 w 31"/>
                    <a:gd name="T73" fmla="*/ 15875 h 62"/>
                    <a:gd name="T74" fmla="*/ 4763 w 31"/>
                    <a:gd name="T75" fmla="*/ 19050 h 62"/>
                    <a:gd name="T76" fmla="*/ 4763 w 31"/>
                    <a:gd name="T77" fmla="*/ 19050 h 62"/>
                    <a:gd name="T78" fmla="*/ 7938 w 31"/>
                    <a:gd name="T79" fmla="*/ 22225 h 62"/>
                    <a:gd name="T80" fmla="*/ 7938 w 31"/>
                    <a:gd name="T81" fmla="*/ 26988 h 62"/>
                    <a:gd name="T82" fmla="*/ 7938 w 31"/>
                    <a:gd name="T83" fmla="*/ 30163 h 62"/>
                    <a:gd name="T84" fmla="*/ 7938 w 31"/>
                    <a:gd name="T85" fmla="*/ 33338 h 62"/>
                    <a:gd name="T86" fmla="*/ 4763 w 31"/>
                    <a:gd name="T87" fmla="*/ 38100 h 62"/>
                    <a:gd name="T88" fmla="*/ 4763 w 31"/>
                    <a:gd name="T89" fmla="*/ 41275 h 62"/>
                    <a:gd name="T90" fmla="*/ 4763 w 31"/>
                    <a:gd name="T91" fmla="*/ 49213 h 62"/>
                    <a:gd name="T92" fmla="*/ 0 w 31"/>
                    <a:gd name="T93" fmla="*/ 57150 h 62"/>
                    <a:gd name="T94" fmla="*/ 0 w 31"/>
                    <a:gd name="T95" fmla="*/ 60325 h 62"/>
                    <a:gd name="T96" fmla="*/ 0 w 31"/>
                    <a:gd name="T97" fmla="*/ 63500 h 62"/>
                    <a:gd name="T98" fmla="*/ 0 w 31"/>
                    <a:gd name="T99" fmla="*/ 63500 h 62"/>
                    <a:gd name="T100" fmla="*/ 0 w 31"/>
                    <a:gd name="T101" fmla="*/ 68263 h 62"/>
                    <a:gd name="T102" fmla="*/ 4763 w 31"/>
                    <a:gd name="T103" fmla="*/ 71438 h 62"/>
                    <a:gd name="T104" fmla="*/ 7938 w 31"/>
                    <a:gd name="T105" fmla="*/ 79375 h 62"/>
                    <a:gd name="T106" fmla="*/ 15875 w 31"/>
                    <a:gd name="T107" fmla="*/ 85725 h 62"/>
                    <a:gd name="T108" fmla="*/ 22225 w 31"/>
                    <a:gd name="T109" fmla="*/ 98425 h 62"/>
                    <a:gd name="T110" fmla="*/ 22225 w 31"/>
                    <a:gd name="T111" fmla="*/ 98425 h 62"/>
                    <a:gd name="T112" fmla="*/ 22225 w 31"/>
                    <a:gd name="T113" fmla="*/ 98425 h 62"/>
                    <a:gd name="T114" fmla="*/ 22225 w 31"/>
                    <a:gd name="T115" fmla="*/ 98425 h 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62"/>
                    <a:gd name="T176" fmla="*/ 31 w 31"/>
                    <a:gd name="T177" fmla="*/ 62 h 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62">
                      <a:moveTo>
                        <a:pt x="14" y="62"/>
                      </a:moveTo>
                      <a:lnTo>
                        <a:pt x="17" y="62"/>
                      </a:lnTo>
                      <a:lnTo>
                        <a:pt x="21" y="62"/>
                      </a:lnTo>
                      <a:lnTo>
                        <a:pt x="21" y="59"/>
                      </a:lnTo>
                      <a:lnTo>
                        <a:pt x="21" y="57"/>
                      </a:lnTo>
                      <a:lnTo>
                        <a:pt x="24" y="57"/>
                      </a:lnTo>
                      <a:lnTo>
                        <a:pt x="26" y="57"/>
                      </a:lnTo>
                      <a:lnTo>
                        <a:pt x="26" y="54"/>
                      </a:lnTo>
                      <a:lnTo>
                        <a:pt x="29" y="50"/>
                      </a:lnTo>
                      <a:lnTo>
                        <a:pt x="31" y="47"/>
                      </a:lnTo>
                      <a:lnTo>
                        <a:pt x="29" y="40"/>
                      </a:lnTo>
                      <a:lnTo>
                        <a:pt x="26" y="36"/>
                      </a:lnTo>
                      <a:lnTo>
                        <a:pt x="26" y="33"/>
                      </a:lnTo>
                      <a:lnTo>
                        <a:pt x="24" y="33"/>
                      </a:lnTo>
                      <a:lnTo>
                        <a:pt x="24" y="31"/>
                      </a:lnTo>
                      <a:lnTo>
                        <a:pt x="24" y="28"/>
                      </a:lnTo>
                      <a:lnTo>
                        <a:pt x="24" y="26"/>
                      </a:lnTo>
                      <a:lnTo>
                        <a:pt x="24" y="24"/>
                      </a:lnTo>
                      <a:lnTo>
                        <a:pt x="26" y="21"/>
                      </a:lnTo>
                      <a:lnTo>
                        <a:pt x="26" y="19"/>
                      </a:lnTo>
                      <a:lnTo>
                        <a:pt x="26" y="17"/>
                      </a:lnTo>
                      <a:lnTo>
                        <a:pt x="24" y="10"/>
                      </a:lnTo>
                      <a:lnTo>
                        <a:pt x="17" y="2"/>
                      </a:lnTo>
                      <a:lnTo>
                        <a:pt x="12" y="7"/>
                      </a:lnTo>
                      <a:lnTo>
                        <a:pt x="10" y="0"/>
                      </a:lnTo>
                      <a:lnTo>
                        <a:pt x="0" y="5"/>
                      </a:lnTo>
                      <a:lnTo>
                        <a:pt x="0" y="7"/>
                      </a:lnTo>
                      <a:lnTo>
                        <a:pt x="0" y="10"/>
                      </a:lnTo>
                      <a:lnTo>
                        <a:pt x="3" y="12"/>
                      </a:lnTo>
                      <a:lnTo>
                        <a:pt x="5" y="14"/>
                      </a:lnTo>
                      <a:lnTo>
                        <a:pt x="5" y="17"/>
                      </a:lnTo>
                      <a:lnTo>
                        <a:pt x="5" y="19"/>
                      </a:lnTo>
                      <a:lnTo>
                        <a:pt x="5" y="21"/>
                      </a:lnTo>
                      <a:lnTo>
                        <a:pt x="3" y="24"/>
                      </a:lnTo>
                      <a:lnTo>
                        <a:pt x="3" y="26"/>
                      </a:lnTo>
                      <a:lnTo>
                        <a:pt x="3" y="31"/>
                      </a:lnTo>
                      <a:lnTo>
                        <a:pt x="0" y="36"/>
                      </a:lnTo>
                      <a:lnTo>
                        <a:pt x="0" y="38"/>
                      </a:lnTo>
                      <a:lnTo>
                        <a:pt x="0" y="40"/>
                      </a:lnTo>
                      <a:lnTo>
                        <a:pt x="0" y="43"/>
                      </a:lnTo>
                      <a:lnTo>
                        <a:pt x="3" y="45"/>
                      </a:lnTo>
                      <a:lnTo>
                        <a:pt x="5" y="50"/>
                      </a:lnTo>
                      <a:lnTo>
                        <a:pt x="10" y="54"/>
                      </a:lnTo>
                      <a:lnTo>
                        <a:pt x="14" y="62"/>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solidFill>
                      <a:srgbClr val="53565A"/>
                    </a:solidFill>
                    <a:latin typeface="Franklin Gothic Book"/>
                    <a:ea typeface="STKaiti"/>
                  </a:endParaRPr>
                </a:p>
              </p:txBody>
            </p:sp>
            <p:sp>
              <p:nvSpPr>
                <p:cNvPr id="231" name="Montenegro">
                  <a:extLst>
                    <a:ext uri="{FF2B5EF4-FFF2-40B4-BE49-F238E27FC236}">
                      <a16:creationId xmlns:a16="http://schemas.microsoft.com/office/drawing/2014/main" id="{364B4DC0-C8A9-15C8-F2DE-4D582899D1F0}"/>
                    </a:ext>
                  </a:extLst>
                </p:cNvPr>
                <p:cNvSpPr>
                  <a:spLocks noChangeAspect="1"/>
                </p:cNvSpPr>
                <p:nvPr/>
              </p:nvSpPr>
              <p:spPr bwMode="auto">
                <a:xfrm>
                  <a:off x="3292371" y="2290674"/>
                  <a:ext cx="35432" cy="37408"/>
                </a:xfrm>
                <a:custGeom>
                  <a:avLst/>
                  <a:gdLst>
                    <a:gd name="T0" fmla="*/ 23 w 39"/>
                    <a:gd name="T1" fmla="*/ 0 h 39"/>
                    <a:gd name="T2" fmla="*/ 21 w 39"/>
                    <a:gd name="T3" fmla="*/ 2 h 39"/>
                    <a:gd name="T4" fmla="*/ 14 w 39"/>
                    <a:gd name="T5" fmla="*/ 2 h 39"/>
                    <a:gd name="T6" fmla="*/ 12 w 39"/>
                    <a:gd name="T7" fmla="*/ 6 h 39"/>
                    <a:gd name="T8" fmla="*/ 8 w 39"/>
                    <a:gd name="T9" fmla="*/ 10 h 39"/>
                    <a:gd name="T10" fmla="*/ 6 w 39"/>
                    <a:gd name="T11" fmla="*/ 10 h 39"/>
                    <a:gd name="T12" fmla="*/ 4 w 39"/>
                    <a:gd name="T13" fmla="*/ 12 h 39"/>
                    <a:gd name="T14" fmla="*/ 2 w 39"/>
                    <a:gd name="T15" fmla="*/ 20 h 39"/>
                    <a:gd name="T16" fmla="*/ 2 w 39"/>
                    <a:gd name="T17" fmla="*/ 28 h 39"/>
                    <a:gd name="T18" fmla="*/ 2 w 39"/>
                    <a:gd name="T19" fmla="*/ 30 h 39"/>
                    <a:gd name="T20" fmla="*/ 0 w 39"/>
                    <a:gd name="T21" fmla="*/ 30 h 39"/>
                    <a:gd name="T22" fmla="*/ 0 w 39"/>
                    <a:gd name="T23" fmla="*/ 30 h 39"/>
                    <a:gd name="T24" fmla="*/ 0 w 39"/>
                    <a:gd name="T25" fmla="*/ 30 h 39"/>
                    <a:gd name="T26" fmla="*/ 6 w 39"/>
                    <a:gd name="T27" fmla="*/ 32 h 39"/>
                    <a:gd name="T28" fmla="*/ 14 w 39"/>
                    <a:gd name="T29" fmla="*/ 37 h 39"/>
                    <a:gd name="T30" fmla="*/ 14 w 39"/>
                    <a:gd name="T31" fmla="*/ 32 h 39"/>
                    <a:gd name="T32" fmla="*/ 25 w 39"/>
                    <a:gd name="T33" fmla="*/ 28 h 39"/>
                    <a:gd name="T34" fmla="*/ 27 w 39"/>
                    <a:gd name="T35" fmla="*/ 32 h 39"/>
                    <a:gd name="T36" fmla="*/ 31 w 39"/>
                    <a:gd name="T37" fmla="*/ 30 h 39"/>
                    <a:gd name="T38" fmla="*/ 39 w 39"/>
                    <a:gd name="T39" fmla="*/ 39 h 39"/>
                    <a:gd name="T40" fmla="*/ 39 w 39"/>
                    <a:gd name="T41" fmla="*/ 30 h 39"/>
                    <a:gd name="T42" fmla="*/ 39 w 39"/>
                    <a:gd name="T43" fmla="*/ 20 h 39"/>
                    <a:gd name="T44" fmla="*/ 23 w 39"/>
                    <a:gd name="T4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9">
                      <a:moveTo>
                        <a:pt x="23" y="0"/>
                      </a:moveTo>
                      <a:lnTo>
                        <a:pt x="21" y="2"/>
                      </a:lnTo>
                      <a:lnTo>
                        <a:pt x="14" y="2"/>
                      </a:lnTo>
                      <a:lnTo>
                        <a:pt x="12" y="6"/>
                      </a:lnTo>
                      <a:lnTo>
                        <a:pt x="8" y="10"/>
                      </a:lnTo>
                      <a:lnTo>
                        <a:pt x="6" y="10"/>
                      </a:lnTo>
                      <a:lnTo>
                        <a:pt x="4" y="12"/>
                      </a:lnTo>
                      <a:lnTo>
                        <a:pt x="2" y="20"/>
                      </a:lnTo>
                      <a:lnTo>
                        <a:pt x="2" y="28"/>
                      </a:lnTo>
                      <a:lnTo>
                        <a:pt x="2" y="30"/>
                      </a:lnTo>
                      <a:lnTo>
                        <a:pt x="0" y="30"/>
                      </a:lnTo>
                      <a:lnTo>
                        <a:pt x="0" y="30"/>
                      </a:lnTo>
                      <a:lnTo>
                        <a:pt x="0" y="30"/>
                      </a:lnTo>
                      <a:lnTo>
                        <a:pt x="6" y="32"/>
                      </a:lnTo>
                      <a:lnTo>
                        <a:pt x="14" y="37"/>
                      </a:lnTo>
                      <a:lnTo>
                        <a:pt x="14" y="32"/>
                      </a:lnTo>
                      <a:lnTo>
                        <a:pt x="25" y="28"/>
                      </a:lnTo>
                      <a:lnTo>
                        <a:pt x="27" y="32"/>
                      </a:lnTo>
                      <a:lnTo>
                        <a:pt x="31" y="30"/>
                      </a:lnTo>
                      <a:lnTo>
                        <a:pt x="39" y="39"/>
                      </a:lnTo>
                      <a:lnTo>
                        <a:pt x="39" y="30"/>
                      </a:lnTo>
                      <a:lnTo>
                        <a:pt x="39" y="20"/>
                      </a:lnTo>
                      <a:lnTo>
                        <a:pt x="23" y="0"/>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a:pPr>
                  <a:endParaRPr lang="en-GB" sz="1400" dirty="0">
                    <a:solidFill>
                      <a:srgbClr val="53565A"/>
                    </a:solidFill>
                    <a:latin typeface="Arial" pitchFamily="34" charset="0"/>
                    <a:ea typeface="ヒラギノ角ゴ Pro W3" pitchFamily="124" charset="-128"/>
                  </a:endParaRPr>
                </a:p>
              </p:txBody>
            </p:sp>
            <p:sp>
              <p:nvSpPr>
                <p:cNvPr id="232" name="Serbia">
                  <a:extLst>
                    <a:ext uri="{FF2B5EF4-FFF2-40B4-BE49-F238E27FC236}">
                      <a16:creationId xmlns:a16="http://schemas.microsoft.com/office/drawing/2014/main" id="{694470A0-AD77-9999-9AD3-2BC8EA31D078}"/>
                    </a:ext>
                  </a:extLst>
                </p:cNvPr>
                <p:cNvSpPr>
                  <a:spLocks noChangeAspect="1"/>
                </p:cNvSpPr>
                <p:nvPr/>
              </p:nvSpPr>
              <p:spPr bwMode="auto">
                <a:xfrm>
                  <a:off x="3308302" y="2244208"/>
                  <a:ext cx="65413" cy="90643"/>
                </a:xfrm>
                <a:custGeom>
                  <a:avLst/>
                  <a:gdLst>
                    <a:gd name="T0" fmla="*/ 25 w 72"/>
                    <a:gd name="T1" fmla="*/ 74 h 99"/>
                    <a:gd name="T2" fmla="*/ 25 w 72"/>
                    <a:gd name="T3" fmla="*/ 93 h 99"/>
                    <a:gd name="T4" fmla="*/ 25 w 72"/>
                    <a:gd name="T5" fmla="*/ 99 h 99"/>
                    <a:gd name="T6" fmla="*/ 33 w 72"/>
                    <a:gd name="T7" fmla="*/ 93 h 99"/>
                    <a:gd name="T8" fmla="*/ 43 w 72"/>
                    <a:gd name="T9" fmla="*/ 93 h 99"/>
                    <a:gd name="T10" fmla="*/ 50 w 72"/>
                    <a:gd name="T11" fmla="*/ 86 h 99"/>
                    <a:gd name="T12" fmla="*/ 64 w 72"/>
                    <a:gd name="T13" fmla="*/ 78 h 99"/>
                    <a:gd name="T14" fmla="*/ 64 w 72"/>
                    <a:gd name="T15" fmla="*/ 76 h 99"/>
                    <a:gd name="T16" fmla="*/ 64 w 72"/>
                    <a:gd name="T17" fmla="*/ 74 h 99"/>
                    <a:gd name="T18" fmla="*/ 66 w 72"/>
                    <a:gd name="T19" fmla="*/ 66 h 99"/>
                    <a:gd name="T20" fmla="*/ 70 w 72"/>
                    <a:gd name="T21" fmla="*/ 62 h 99"/>
                    <a:gd name="T22" fmla="*/ 64 w 72"/>
                    <a:gd name="T23" fmla="*/ 56 h 99"/>
                    <a:gd name="T24" fmla="*/ 62 w 72"/>
                    <a:gd name="T25" fmla="*/ 51 h 99"/>
                    <a:gd name="T26" fmla="*/ 62 w 72"/>
                    <a:gd name="T27" fmla="*/ 45 h 99"/>
                    <a:gd name="T28" fmla="*/ 66 w 72"/>
                    <a:gd name="T29" fmla="*/ 43 h 99"/>
                    <a:gd name="T30" fmla="*/ 72 w 72"/>
                    <a:gd name="T31" fmla="*/ 37 h 99"/>
                    <a:gd name="T32" fmla="*/ 72 w 72"/>
                    <a:gd name="T33" fmla="*/ 35 h 99"/>
                    <a:gd name="T34" fmla="*/ 70 w 72"/>
                    <a:gd name="T35" fmla="*/ 33 h 99"/>
                    <a:gd name="T36" fmla="*/ 64 w 72"/>
                    <a:gd name="T37" fmla="*/ 31 h 99"/>
                    <a:gd name="T38" fmla="*/ 62 w 72"/>
                    <a:gd name="T39" fmla="*/ 29 h 99"/>
                    <a:gd name="T40" fmla="*/ 64 w 72"/>
                    <a:gd name="T41" fmla="*/ 25 h 99"/>
                    <a:gd name="T42" fmla="*/ 66 w 72"/>
                    <a:gd name="T43" fmla="*/ 25 h 99"/>
                    <a:gd name="T44" fmla="*/ 70 w 72"/>
                    <a:gd name="T45" fmla="*/ 25 h 99"/>
                    <a:gd name="T46" fmla="*/ 70 w 72"/>
                    <a:gd name="T47" fmla="*/ 23 h 99"/>
                    <a:gd name="T48" fmla="*/ 66 w 72"/>
                    <a:gd name="T49" fmla="*/ 23 h 99"/>
                    <a:gd name="T50" fmla="*/ 62 w 72"/>
                    <a:gd name="T51" fmla="*/ 17 h 99"/>
                    <a:gd name="T52" fmla="*/ 56 w 72"/>
                    <a:gd name="T53" fmla="*/ 21 h 99"/>
                    <a:gd name="T54" fmla="*/ 54 w 72"/>
                    <a:gd name="T55" fmla="*/ 21 h 99"/>
                    <a:gd name="T56" fmla="*/ 54 w 72"/>
                    <a:gd name="T57" fmla="*/ 23 h 99"/>
                    <a:gd name="T58" fmla="*/ 52 w 72"/>
                    <a:gd name="T59" fmla="*/ 23 h 99"/>
                    <a:gd name="T60" fmla="*/ 50 w 72"/>
                    <a:gd name="T61" fmla="*/ 23 h 99"/>
                    <a:gd name="T62" fmla="*/ 47 w 72"/>
                    <a:gd name="T63" fmla="*/ 17 h 99"/>
                    <a:gd name="T64" fmla="*/ 43 w 72"/>
                    <a:gd name="T65" fmla="*/ 17 h 99"/>
                    <a:gd name="T66" fmla="*/ 41 w 72"/>
                    <a:gd name="T67" fmla="*/ 14 h 99"/>
                    <a:gd name="T68" fmla="*/ 41 w 72"/>
                    <a:gd name="T69" fmla="*/ 12 h 99"/>
                    <a:gd name="T70" fmla="*/ 39 w 72"/>
                    <a:gd name="T71" fmla="*/ 4 h 99"/>
                    <a:gd name="T72" fmla="*/ 33 w 72"/>
                    <a:gd name="T73" fmla="*/ 0 h 99"/>
                    <a:gd name="T74" fmla="*/ 29 w 72"/>
                    <a:gd name="T75" fmla="*/ 0 h 99"/>
                    <a:gd name="T76" fmla="*/ 25 w 72"/>
                    <a:gd name="T77" fmla="*/ 0 h 99"/>
                    <a:gd name="T78" fmla="*/ 19 w 72"/>
                    <a:gd name="T79" fmla="*/ 0 h 99"/>
                    <a:gd name="T80" fmla="*/ 13 w 72"/>
                    <a:gd name="T81" fmla="*/ 4 h 99"/>
                    <a:gd name="T82" fmla="*/ 11 w 72"/>
                    <a:gd name="T83" fmla="*/ 6 h 99"/>
                    <a:gd name="T84" fmla="*/ 5 w 72"/>
                    <a:gd name="T85" fmla="*/ 8 h 99"/>
                    <a:gd name="T86" fmla="*/ 3 w 72"/>
                    <a:gd name="T87" fmla="*/ 12 h 99"/>
                    <a:gd name="T88" fmla="*/ 3 w 72"/>
                    <a:gd name="T89" fmla="*/ 17 h 99"/>
                    <a:gd name="T90" fmla="*/ 5 w 72"/>
                    <a:gd name="T91" fmla="*/ 21 h 99"/>
                    <a:gd name="T92" fmla="*/ 5 w 72"/>
                    <a:gd name="T93" fmla="*/ 23 h 99"/>
                    <a:gd name="T94" fmla="*/ 5 w 72"/>
                    <a:gd name="T95" fmla="*/ 25 h 99"/>
                    <a:gd name="T96" fmla="*/ 3 w 72"/>
                    <a:gd name="T97" fmla="*/ 29 h 99"/>
                    <a:gd name="T98" fmla="*/ 3 w 72"/>
                    <a:gd name="T99" fmla="*/ 33 h 99"/>
                    <a:gd name="T100" fmla="*/ 5 w 72"/>
                    <a:gd name="T101" fmla="*/ 37 h 99"/>
                    <a:gd name="T102" fmla="*/ 9 w 72"/>
                    <a:gd name="T103" fmla="*/ 39 h 99"/>
                    <a:gd name="T104" fmla="*/ 3 w 72"/>
                    <a:gd name="T105" fmla="*/ 43 h 99"/>
                    <a:gd name="T106" fmla="*/ 0 w 72"/>
                    <a:gd name="T107" fmla="*/ 45 h 99"/>
                    <a:gd name="T108" fmla="*/ 3 w 72"/>
                    <a:gd name="T109" fmla="*/ 47 h 99"/>
                    <a:gd name="T110" fmla="*/ 9 w 72"/>
                    <a:gd name="T111" fmla="*/ 54 h 99"/>
                    <a:gd name="T112" fmla="*/ 25 w 72"/>
                    <a:gd name="T113"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 h="99">
                      <a:moveTo>
                        <a:pt x="25" y="74"/>
                      </a:moveTo>
                      <a:lnTo>
                        <a:pt x="25" y="93"/>
                      </a:lnTo>
                      <a:lnTo>
                        <a:pt x="25" y="99"/>
                      </a:lnTo>
                      <a:lnTo>
                        <a:pt x="33" y="93"/>
                      </a:lnTo>
                      <a:lnTo>
                        <a:pt x="43" y="93"/>
                      </a:lnTo>
                      <a:lnTo>
                        <a:pt x="50" y="86"/>
                      </a:lnTo>
                      <a:lnTo>
                        <a:pt x="64" y="78"/>
                      </a:lnTo>
                      <a:lnTo>
                        <a:pt x="64" y="76"/>
                      </a:lnTo>
                      <a:lnTo>
                        <a:pt x="64" y="74"/>
                      </a:lnTo>
                      <a:lnTo>
                        <a:pt x="66" y="66"/>
                      </a:lnTo>
                      <a:lnTo>
                        <a:pt x="70" y="62"/>
                      </a:lnTo>
                      <a:lnTo>
                        <a:pt x="64" y="56"/>
                      </a:lnTo>
                      <a:lnTo>
                        <a:pt x="62" y="51"/>
                      </a:lnTo>
                      <a:lnTo>
                        <a:pt x="62" y="45"/>
                      </a:lnTo>
                      <a:lnTo>
                        <a:pt x="66" y="43"/>
                      </a:lnTo>
                      <a:lnTo>
                        <a:pt x="72" y="37"/>
                      </a:lnTo>
                      <a:lnTo>
                        <a:pt x="72" y="35"/>
                      </a:lnTo>
                      <a:lnTo>
                        <a:pt x="70" y="33"/>
                      </a:lnTo>
                      <a:lnTo>
                        <a:pt x="64" y="31"/>
                      </a:lnTo>
                      <a:lnTo>
                        <a:pt x="62" y="29"/>
                      </a:lnTo>
                      <a:lnTo>
                        <a:pt x="64" y="25"/>
                      </a:lnTo>
                      <a:lnTo>
                        <a:pt x="66" y="25"/>
                      </a:lnTo>
                      <a:lnTo>
                        <a:pt x="70" y="25"/>
                      </a:lnTo>
                      <a:lnTo>
                        <a:pt x="70" y="23"/>
                      </a:lnTo>
                      <a:lnTo>
                        <a:pt x="66" y="23"/>
                      </a:lnTo>
                      <a:lnTo>
                        <a:pt x="62" y="17"/>
                      </a:lnTo>
                      <a:lnTo>
                        <a:pt x="56" y="21"/>
                      </a:lnTo>
                      <a:lnTo>
                        <a:pt x="54" y="21"/>
                      </a:lnTo>
                      <a:lnTo>
                        <a:pt x="54" y="23"/>
                      </a:lnTo>
                      <a:lnTo>
                        <a:pt x="52" y="23"/>
                      </a:lnTo>
                      <a:lnTo>
                        <a:pt x="50" y="23"/>
                      </a:lnTo>
                      <a:lnTo>
                        <a:pt x="47" y="17"/>
                      </a:lnTo>
                      <a:lnTo>
                        <a:pt x="43" y="17"/>
                      </a:lnTo>
                      <a:lnTo>
                        <a:pt x="41" y="14"/>
                      </a:lnTo>
                      <a:lnTo>
                        <a:pt x="41" y="12"/>
                      </a:lnTo>
                      <a:lnTo>
                        <a:pt x="39" y="4"/>
                      </a:lnTo>
                      <a:lnTo>
                        <a:pt x="33" y="0"/>
                      </a:lnTo>
                      <a:lnTo>
                        <a:pt x="29" y="0"/>
                      </a:lnTo>
                      <a:lnTo>
                        <a:pt x="25" y="0"/>
                      </a:lnTo>
                      <a:lnTo>
                        <a:pt x="19" y="0"/>
                      </a:lnTo>
                      <a:lnTo>
                        <a:pt x="13" y="4"/>
                      </a:lnTo>
                      <a:lnTo>
                        <a:pt x="11" y="6"/>
                      </a:lnTo>
                      <a:lnTo>
                        <a:pt x="5" y="8"/>
                      </a:lnTo>
                      <a:lnTo>
                        <a:pt x="3" y="12"/>
                      </a:lnTo>
                      <a:lnTo>
                        <a:pt x="3" y="17"/>
                      </a:lnTo>
                      <a:lnTo>
                        <a:pt x="5" y="21"/>
                      </a:lnTo>
                      <a:lnTo>
                        <a:pt x="5" y="23"/>
                      </a:lnTo>
                      <a:lnTo>
                        <a:pt x="5" y="25"/>
                      </a:lnTo>
                      <a:lnTo>
                        <a:pt x="3" y="29"/>
                      </a:lnTo>
                      <a:lnTo>
                        <a:pt x="3" y="33"/>
                      </a:lnTo>
                      <a:lnTo>
                        <a:pt x="5" y="37"/>
                      </a:lnTo>
                      <a:lnTo>
                        <a:pt x="9" y="39"/>
                      </a:lnTo>
                      <a:lnTo>
                        <a:pt x="3" y="43"/>
                      </a:lnTo>
                      <a:lnTo>
                        <a:pt x="0" y="45"/>
                      </a:lnTo>
                      <a:lnTo>
                        <a:pt x="3" y="47"/>
                      </a:lnTo>
                      <a:lnTo>
                        <a:pt x="9" y="54"/>
                      </a:lnTo>
                      <a:lnTo>
                        <a:pt x="25" y="74"/>
                      </a:lnTo>
                      <a:close/>
                    </a:path>
                  </a:pathLst>
                </a:custGeom>
                <a:solidFill>
                  <a:schemeClr val="bg2"/>
                </a:solidFill>
                <a:ln w="3175" cap="rnd">
                  <a:solidFill>
                    <a:schemeClr val="bg1">
                      <a:lumMod val="85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a:pPr>
                  <a:endParaRPr lang="en-GB" sz="1400" dirty="0">
                    <a:solidFill>
                      <a:srgbClr val="53565A"/>
                    </a:solidFill>
                    <a:latin typeface="Arial" pitchFamily="34" charset="0"/>
                    <a:ea typeface="ヒラギノ角ゴ Pro W3" pitchFamily="124" charset="-128"/>
                  </a:endParaRPr>
                </a:p>
              </p:txBody>
            </p:sp>
            <p:sp>
              <p:nvSpPr>
                <p:cNvPr id="233" name="Oval 641">
                  <a:extLst>
                    <a:ext uri="{FF2B5EF4-FFF2-40B4-BE49-F238E27FC236}">
                      <a16:creationId xmlns:a16="http://schemas.microsoft.com/office/drawing/2014/main" id="{A28F3B3C-C4C7-7CF5-83FD-A6B0C6E209D7}"/>
                    </a:ext>
                  </a:extLst>
                </p:cNvPr>
                <p:cNvSpPr/>
                <p:nvPr/>
              </p:nvSpPr>
              <p:spPr bwMode="auto">
                <a:xfrm>
                  <a:off x="2904055" y="1802132"/>
                  <a:ext cx="614362" cy="477751"/>
                </a:xfrm>
                <a:prstGeom prst="ellipse">
                  <a:avLst/>
                </a:prstGeom>
                <a:solidFill>
                  <a:schemeClr val="accent5">
                    <a:lumMod val="60000"/>
                    <a:lumOff val="40000"/>
                    <a:alpha val="3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236" name="Oval 621">
                  <a:extLst>
                    <a:ext uri="{FF2B5EF4-FFF2-40B4-BE49-F238E27FC236}">
                      <a16:creationId xmlns:a16="http://schemas.microsoft.com/office/drawing/2014/main" id="{E86A0449-B161-5123-2F6C-71FBDCFD27EA}"/>
                    </a:ext>
                  </a:extLst>
                </p:cNvPr>
                <p:cNvSpPr/>
                <p:nvPr/>
              </p:nvSpPr>
              <p:spPr bwMode="auto">
                <a:xfrm>
                  <a:off x="3048826" y="2122020"/>
                  <a:ext cx="69055" cy="54600"/>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sp>
              <p:nvSpPr>
                <p:cNvPr id="238" name="TextBox 626">
                  <a:extLst>
                    <a:ext uri="{FF2B5EF4-FFF2-40B4-BE49-F238E27FC236}">
                      <a16:creationId xmlns:a16="http://schemas.microsoft.com/office/drawing/2014/main" id="{8A5A5EB2-C825-A311-70F8-1D93B94CE725}"/>
                    </a:ext>
                  </a:extLst>
                </p:cNvPr>
                <p:cNvSpPr txBox="1"/>
                <p:nvPr/>
              </p:nvSpPr>
              <p:spPr>
                <a:xfrm>
                  <a:off x="2383389" y="2070727"/>
                  <a:ext cx="631684" cy="133037"/>
                </a:xfrm>
                <a:prstGeom prst="rect">
                  <a:avLst/>
                </a:prstGeom>
                <a:noFill/>
              </p:spPr>
              <p:txBody>
                <a:bodyPr wrap="none" lIns="18288" tIns="18288" rIns="18288" bIns="18288" rtlCol="0" anchor="ctr">
                  <a:spAutoFit/>
                </a:bodyPr>
                <a:lstStyle/>
                <a:p>
                  <a:pPr>
                    <a:defRPr/>
                  </a:pPr>
                  <a:r>
                    <a:rPr lang="en-US" sz="900" dirty="0">
                      <a:solidFill>
                        <a:schemeClr val="bg2">
                          <a:lumMod val="50000"/>
                        </a:schemeClr>
                      </a:solidFill>
                      <a:ea typeface="STKaiti"/>
                    </a:rPr>
                    <a:t>Novara, Italy</a:t>
                  </a:r>
                </a:p>
              </p:txBody>
            </p:sp>
          </p:grpSp>
        </p:grpSp>
        <p:sp>
          <p:nvSpPr>
            <p:cNvPr id="180" name="Rectangle: Top Corners Rounded 1322">
              <a:extLst>
                <a:ext uri="{FF2B5EF4-FFF2-40B4-BE49-F238E27FC236}">
                  <a16:creationId xmlns:a16="http://schemas.microsoft.com/office/drawing/2014/main" id="{7954785A-5457-DFAC-26A8-0F104C86539E}"/>
                </a:ext>
              </a:extLst>
            </p:cNvPr>
            <p:cNvSpPr/>
            <p:nvPr/>
          </p:nvSpPr>
          <p:spPr bwMode="auto">
            <a:xfrm>
              <a:off x="3049096" y="3630532"/>
              <a:ext cx="1936339" cy="371042"/>
            </a:xfrm>
            <a:prstGeom prst="round2SameRect">
              <a:avLst>
                <a:gd name="adj1" fmla="val 37204"/>
                <a:gd name="adj2" fmla="val 0"/>
              </a:avLst>
            </a:prstGeom>
            <a:solidFill>
              <a:srgbClr val="ED972F"/>
            </a:solidFill>
            <a:ln w="6350" cap="flat" cmpd="sng" algn="ctr">
              <a:noFill/>
              <a:prstDash val="solid"/>
              <a:round/>
              <a:headEnd type="none" w="med" len="med"/>
              <a:tailEnd type="none" w="med" len="med"/>
            </a:ln>
            <a:effectLst/>
          </p:spPr>
          <p:txBody>
            <a:bodyPr vert="horz" wrap="none" lIns="91440" tIns="45720" rIns="91440" bIns="108000" numCol="1" rtlCol="0" anchor="ctr" anchorCtr="0" compatLnSpc="1">
              <a:prstTxWarp prst="textNoShape">
                <a:avLst/>
              </a:prstTxWarp>
            </a:bodyPr>
            <a:lstStyle/>
            <a:p>
              <a:pPr algn="ctr" defTabSz="914400" fontAlgn="base">
                <a:spcBef>
                  <a:spcPct val="0"/>
                </a:spcBef>
                <a:spcAft>
                  <a:spcPct val="0"/>
                </a:spcAft>
                <a:defRPr/>
              </a:pPr>
              <a:r>
                <a:rPr lang="en-US" sz="1400" b="1" dirty="0">
                  <a:solidFill>
                    <a:srgbClr val="FFFFFF"/>
                  </a:solidFill>
                  <a:latin typeface="+mj-lt"/>
                  <a:ea typeface="STKaiti"/>
                  <a:cs typeface="Arial"/>
                </a:rPr>
                <a:t>Europe</a:t>
              </a:r>
              <a:endParaRPr lang="en-AU" sz="1600" dirty="0">
                <a:solidFill>
                  <a:srgbClr val="53565A"/>
                </a:solidFill>
                <a:latin typeface="+mj-lt"/>
                <a:ea typeface="STKaiti"/>
              </a:endParaRPr>
            </a:p>
          </p:txBody>
        </p:sp>
      </p:grpSp>
      <p:sp>
        <p:nvSpPr>
          <p:cNvPr id="2" name="TextBox 629">
            <a:extLst>
              <a:ext uri="{FF2B5EF4-FFF2-40B4-BE49-F238E27FC236}">
                <a16:creationId xmlns:a16="http://schemas.microsoft.com/office/drawing/2014/main" id="{F14715D2-A16C-518C-A9DC-235151642E0D}"/>
              </a:ext>
            </a:extLst>
          </p:cNvPr>
          <p:cNvSpPr txBox="1"/>
          <p:nvPr/>
        </p:nvSpPr>
        <p:spPr>
          <a:xfrm>
            <a:off x="2941918" y="5092804"/>
            <a:ext cx="1332267" cy="200550"/>
          </a:xfrm>
          <a:prstGeom prst="rect">
            <a:avLst/>
          </a:prstGeom>
          <a:noFill/>
        </p:spPr>
        <p:txBody>
          <a:bodyPr wrap="none" lIns="18288" tIns="18288" rIns="18288" bIns="18288" rtlCol="0" anchor="ctr">
            <a:spAutoFit/>
          </a:bodyPr>
          <a:lstStyle/>
          <a:p>
            <a:pPr>
              <a:defRPr/>
            </a:pPr>
            <a:r>
              <a:rPr lang="en-US" sz="900" dirty="0">
                <a:solidFill>
                  <a:schemeClr val="bg2">
                    <a:lumMod val="50000"/>
                  </a:schemeClr>
                </a:solidFill>
                <a:ea typeface="STKaiti"/>
              </a:rPr>
              <a:t>Copenhagen, Denmark</a:t>
            </a:r>
          </a:p>
        </p:txBody>
      </p:sp>
      <p:sp>
        <p:nvSpPr>
          <p:cNvPr id="3" name="Oval 627">
            <a:extLst>
              <a:ext uri="{FF2B5EF4-FFF2-40B4-BE49-F238E27FC236}">
                <a16:creationId xmlns:a16="http://schemas.microsoft.com/office/drawing/2014/main" id="{13461240-C5CD-6532-3599-1480770F8070}"/>
              </a:ext>
            </a:extLst>
          </p:cNvPr>
          <p:cNvSpPr/>
          <p:nvPr/>
        </p:nvSpPr>
        <p:spPr bwMode="auto">
          <a:xfrm>
            <a:off x="4160135" y="5156512"/>
            <a:ext cx="74834" cy="75600"/>
          </a:xfrm>
          <a:prstGeom prst="ellipse">
            <a:avLst/>
          </a:prstGeom>
          <a:solidFill>
            <a:schemeClr val="accent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US" sz="1400" dirty="0">
              <a:solidFill>
                <a:srgbClr val="53565A"/>
              </a:solidFill>
              <a:latin typeface="Arial" pitchFamily="34" charset="0"/>
              <a:ea typeface="STKaiti"/>
            </a:endParaRPr>
          </a:p>
        </p:txBody>
      </p:sp>
      <p:grpSp>
        <p:nvGrpSpPr>
          <p:cNvPr id="4" name="Group 10">
            <a:extLst>
              <a:ext uri="{FF2B5EF4-FFF2-40B4-BE49-F238E27FC236}">
                <a16:creationId xmlns:a16="http://schemas.microsoft.com/office/drawing/2014/main" id="{7F337C36-4EC1-77B0-B9EA-94607A4E77FD}"/>
              </a:ext>
            </a:extLst>
          </p:cNvPr>
          <p:cNvGrpSpPr/>
          <p:nvPr/>
        </p:nvGrpSpPr>
        <p:grpSpPr>
          <a:xfrm>
            <a:off x="4908627" y="1996986"/>
            <a:ext cx="3602031" cy="478720"/>
            <a:chOff x="370277" y="704850"/>
            <a:chExt cx="3602031" cy="478720"/>
          </a:xfrm>
        </p:grpSpPr>
        <p:sp>
          <p:nvSpPr>
            <p:cNvPr id="5" name="Rectangle 11">
              <a:extLst>
                <a:ext uri="{FF2B5EF4-FFF2-40B4-BE49-F238E27FC236}">
                  <a16:creationId xmlns:a16="http://schemas.microsoft.com/office/drawing/2014/main" id="{BA786019-DAA8-4500-6EED-8D7F63459E55}"/>
                </a:ext>
              </a:extLst>
            </p:cNvPr>
            <p:cNvSpPr/>
            <p:nvPr/>
          </p:nvSpPr>
          <p:spPr bwMode="auto">
            <a:xfrm>
              <a:off x="371292" y="704850"/>
              <a:ext cx="3601016" cy="472758"/>
            </a:xfrm>
            <a:prstGeom prst="rect">
              <a:avLst/>
            </a:prstGeom>
            <a:gradFill>
              <a:gsLst>
                <a:gs pos="0">
                  <a:schemeClr val="accent3">
                    <a:lumMod val="20000"/>
                    <a:lumOff val="80000"/>
                  </a:schemeClr>
                </a:gs>
                <a:gs pos="100000">
                  <a:schemeClr val="bg1"/>
                </a:gs>
              </a:gsLst>
              <a:lin ang="0" scaled="0"/>
            </a:gradFill>
            <a:ln w="6350" cap="flat" cmpd="sng" algn="ctr">
              <a:noFill/>
              <a:prstDash val="solid"/>
              <a:round/>
              <a:headEnd type="none" w="med" len="med"/>
              <a:tailEnd type="none" w="med" len="med"/>
            </a:ln>
            <a:effectLst/>
          </p:spPr>
          <p:txBody>
            <a:bodyPr vert="horz" wrap="square" lIns="144000" tIns="45720" rIns="91440" bIns="45720" numCol="1" rtlCol="0" anchor="ctr" anchorCtr="0" compatLnSpc="1">
              <a:prstTxWarp prst="textNoShape">
                <a:avLst/>
              </a:prstTxWarp>
            </a:bodyPr>
            <a:lstStyle/>
            <a:p>
              <a:r>
                <a:rPr lang="en-US" altLang="zh-TW" sz="1050" b="1" dirty="0">
                  <a:solidFill>
                    <a:schemeClr val="accent6">
                      <a:lumMod val="75000"/>
                    </a:schemeClr>
                  </a:solidFill>
                </a:rPr>
                <a:t>Semiconductor Manufacturing Capacity Build-up</a:t>
              </a:r>
              <a:r>
                <a:rPr lang="en-US" altLang="zh-TW" sz="1200" b="1" dirty="0">
                  <a:solidFill>
                    <a:schemeClr val="accent6">
                      <a:lumMod val="75000"/>
                    </a:schemeClr>
                  </a:solidFill>
                </a:rPr>
                <a:t> </a:t>
              </a:r>
            </a:p>
            <a:p>
              <a:r>
                <a:rPr lang="en-US" altLang="zh-TW" sz="1000" dirty="0">
                  <a:solidFill>
                    <a:schemeClr val="accent6">
                      <a:lumMod val="75000"/>
                    </a:schemeClr>
                  </a:solidFill>
                </a:rPr>
                <a:t>Capacity in 300mm (kwpy), across node sizes, non-memory</a:t>
              </a:r>
              <a:endParaRPr lang="en-US" altLang="zh-TW" sz="1200" dirty="0">
                <a:solidFill>
                  <a:schemeClr val="accent6">
                    <a:lumMod val="75000"/>
                  </a:schemeClr>
                </a:solidFill>
              </a:endParaRPr>
            </a:p>
          </p:txBody>
        </p:sp>
        <p:sp>
          <p:nvSpPr>
            <p:cNvPr id="24" name="Rectangle 12">
              <a:extLst>
                <a:ext uri="{FF2B5EF4-FFF2-40B4-BE49-F238E27FC236}">
                  <a16:creationId xmlns:a16="http://schemas.microsoft.com/office/drawing/2014/main" id="{C20D8195-F01C-81E0-A0AC-242F46B085E2}"/>
                </a:ext>
              </a:extLst>
            </p:cNvPr>
            <p:cNvSpPr/>
            <p:nvPr/>
          </p:nvSpPr>
          <p:spPr bwMode="auto">
            <a:xfrm>
              <a:off x="370277" y="710451"/>
              <a:ext cx="36000" cy="473119"/>
            </a:xfrm>
            <a:prstGeom prst="rect">
              <a:avLst/>
            </a:prstGeom>
            <a:gradFill>
              <a:gsLst>
                <a:gs pos="19000">
                  <a:srgbClr val="8BBBCA"/>
                </a:gs>
                <a:gs pos="100000">
                  <a:schemeClr val="accent2"/>
                </a:gs>
              </a:gsLst>
              <a:lin ang="5400000" scaled="0"/>
            </a:gra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ea typeface="STKaiti"/>
                <a:cs typeface="+mn-cs"/>
              </a:endParaRPr>
            </a:p>
          </p:txBody>
        </p:sp>
      </p:grpSp>
      <p:grpSp>
        <p:nvGrpSpPr>
          <p:cNvPr id="66" name="群組 65">
            <a:extLst>
              <a:ext uri="{FF2B5EF4-FFF2-40B4-BE49-F238E27FC236}">
                <a16:creationId xmlns:a16="http://schemas.microsoft.com/office/drawing/2014/main" id="{B0915886-FE4C-139E-51F9-660BB0AA623C}"/>
              </a:ext>
            </a:extLst>
          </p:cNvPr>
          <p:cNvGrpSpPr/>
          <p:nvPr/>
        </p:nvGrpSpPr>
        <p:grpSpPr>
          <a:xfrm>
            <a:off x="4934260" y="2544845"/>
            <a:ext cx="386181" cy="3600000"/>
            <a:chOff x="5424454" y="2544845"/>
            <a:chExt cx="386181" cy="3600000"/>
          </a:xfrm>
        </p:grpSpPr>
        <p:cxnSp>
          <p:nvCxnSpPr>
            <p:cNvPr id="289" name="Straight Connector 1323">
              <a:extLst>
                <a:ext uri="{FF2B5EF4-FFF2-40B4-BE49-F238E27FC236}">
                  <a16:creationId xmlns:a16="http://schemas.microsoft.com/office/drawing/2014/main" id="{F795744D-0411-612A-1849-071D1F9CE924}"/>
                </a:ext>
              </a:extLst>
            </p:cNvPr>
            <p:cNvCxnSpPr>
              <a:cxnSpLocks/>
            </p:cNvCxnSpPr>
            <p:nvPr/>
          </p:nvCxnSpPr>
          <p:spPr>
            <a:xfrm>
              <a:off x="5424454" y="2544845"/>
              <a:ext cx="0" cy="3600000"/>
            </a:xfrm>
            <a:prstGeom prst="line">
              <a:avLst/>
            </a:prstGeom>
            <a:ln w="28575">
              <a:gradFill>
                <a:gsLst>
                  <a:gs pos="0">
                    <a:schemeClr val="accent1">
                      <a:lumMod val="5000"/>
                      <a:lumOff val="95000"/>
                    </a:schemeClr>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p:spPr>
          <p:style>
            <a:lnRef idx="2">
              <a:schemeClr val="accent1"/>
            </a:lnRef>
            <a:fillRef idx="0">
              <a:schemeClr val="accent1"/>
            </a:fillRef>
            <a:effectRef idx="1">
              <a:schemeClr val="accent1"/>
            </a:effectRef>
            <a:fontRef idx="minor">
              <a:schemeClr val="tx1"/>
            </a:fontRef>
          </p:style>
        </p:cxnSp>
        <p:grpSp>
          <p:nvGrpSpPr>
            <p:cNvPr id="39" name="Group 222">
              <a:extLst>
                <a:ext uri="{FF2B5EF4-FFF2-40B4-BE49-F238E27FC236}">
                  <a16:creationId xmlns:a16="http://schemas.microsoft.com/office/drawing/2014/main" id="{15CFE7B9-B0DE-B3E4-1260-E8BA699A9145}"/>
                </a:ext>
              </a:extLst>
            </p:cNvPr>
            <p:cNvGrpSpPr/>
            <p:nvPr/>
          </p:nvGrpSpPr>
          <p:grpSpPr>
            <a:xfrm>
              <a:off x="5458974" y="4374110"/>
              <a:ext cx="351661" cy="494461"/>
              <a:chOff x="3977257" y="2754594"/>
              <a:chExt cx="196162" cy="762334"/>
            </a:xfrm>
          </p:grpSpPr>
          <p:sp>
            <p:nvSpPr>
              <p:cNvPr id="44" name="Freeform: Shape 223">
                <a:extLst>
                  <a:ext uri="{FF2B5EF4-FFF2-40B4-BE49-F238E27FC236}">
                    <a16:creationId xmlns:a16="http://schemas.microsoft.com/office/drawing/2014/main" id="{5EC93542-1885-364E-E248-6512746B37B0}"/>
                  </a:ext>
                </a:extLst>
              </p:cNvPr>
              <p:cNvSpPr/>
              <p:nvPr/>
            </p:nvSpPr>
            <p:spPr>
              <a:xfrm>
                <a:off x="3977257" y="2754594"/>
                <a:ext cx="127001" cy="762334"/>
              </a:xfrm>
              <a:custGeom>
                <a:avLst/>
                <a:gdLst>
                  <a:gd name="connsiteX0" fmla="*/ 0 w 152530"/>
                  <a:gd name="connsiteY0" fmla="*/ 0 h 406740"/>
                  <a:gd name="connsiteX1" fmla="*/ 7355 w 152530"/>
                  <a:gd name="connsiteY1" fmla="*/ 23694 h 406740"/>
                  <a:gd name="connsiteX2" fmla="*/ 105337 w 152530"/>
                  <a:gd name="connsiteY2" fmla="*/ 169021 h 406740"/>
                  <a:gd name="connsiteX3" fmla="*/ 152530 w 152530"/>
                  <a:gd name="connsiteY3" fmla="*/ 207959 h 406740"/>
                  <a:gd name="connsiteX4" fmla="*/ 102162 w 152530"/>
                  <a:gd name="connsiteY4" fmla="*/ 249517 h 406740"/>
                  <a:gd name="connsiteX5" fmla="*/ 23433 w 152530"/>
                  <a:gd name="connsiteY5" fmla="*/ 354878 h 406740"/>
                  <a:gd name="connsiteX6" fmla="*/ 0 w 152530"/>
                  <a:gd name="connsiteY6" fmla="*/ 406740 h 40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30" h="406740">
                    <a:moveTo>
                      <a:pt x="0" y="0"/>
                    </a:moveTo>
                    <a:lnTo>
                      <a:pt x="7355" y="23694"/>
                    </a:lnTo>
                    <a:cubicBezTo>
                      <a:pt x="30491" y="78393"/>
                      <a:pt x="63969" y="127652"/>
                      <a:pt x="105337" y="169021"/>
                    </a:cubicBezTo>
                    <a:lnTo>
                      <a:pt x="152530" y="207959"/>
                    </a:lnTo>
                    <a:lnTo>
                      <a:pt x="102162" y="249517"/>
                    </a:lnTo>
                    <a:cubicBezTo>
                      <a:pt x="71136" y="280544"/>
                      <a:pt x="44548" y="316009"/>
                      <a:pt x="23433" y="354878"/>
                    </a:cubicBezTo>
                    <a:lnTo>
                      <a:pt x="0" y="406740"/>
                    </a:lnTo>
                    <a:close/>
                  </a:path>
                </a:pathLst>
              </a:custGeom>
              <a:gradFill flip="none" rotWithShape="1">
                <a:gsLst>
                  <a:gs pos="0">
                    <a:schemeClr val="accent2">
                      <a:lumMod val="20000"/>
                      <a:lumOff val="8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STKaiti"/>
                  <a:cs typeface="+mn-cs"/>
                </a:endParaRPr>
              </a:p>
            </p:txBody>
          </p:sp>
          <p:sp>
            <p:nvSpPr>
              <p:cNvPr id="46" name="Freeform: Shape 224">
                <a:extLst>
                  <a:ext uri="{FF2B5EF4-FFF2-40B4-BE49-F238E27FC236}">
                    <a16:creationId xmlns:a16="http://schemas.microsoft.com/office/drawing/2014/main" id="{6BD36F80-7C04-6D1A-D259-0E36C95EE917}"/>
                  </a:ext>
                </a:extLst>
              </p:cNvPr>
              <p:cNvSpPr/>
              <p:nvPr/>
            </p:nvSpPr>
            <p:spPr>
              <a:xfrm>
                <a:off x="4046418" y="2932391"/>
                <a:ext cx="127001" cy="406741"/>
              </a:xfrm>
              <a:custGeom>
                <a:avLst/>
                <a:gdLst>
                  <a:gd name="connsiteX0" fmla="*/ 0 w 152530"/>
                  <a:gd name="connsiteY0" fmla="*/ 0 h 406740"/>
                  <a:gd name="connsiteX1" fmla="*/ 7355 w 152530"/>
                  <a:gd name="connsiteY1" fmla="*/ 23694 h 406740"/>
                  <a:gd name="connsiteX2" fmla="*/ 105337 w 152530"/>
                  <a:gd name="connsiteY2" fmla="*/ 169021 h 406740"/>
                  <a:gd name="connsiteX3" fmla="*/ 152530 w 152530"/>
                  <a:gd name="connsiteY3" fmla="*/ 207959 h 406740"/>
                  <a:gd name="connsiteX4" fmla="*/ 102162 w 152530"/>
                  <a:gd name="connsiteY4" fmla="*/ 249517 h 406740"/>
                  <a:gd name="connsiteX5" fmla="*/ 23433 w 152530"/>
                  <a:gd name="connsiteY5" fmla="*/ 354878 h 406740"/>
                  <a:gd name="connsiteX6" fmla="*/ 0 w 152530"/>
                  <a:gd name="connsiteY6" fmla="*/ 406740 h 406740"/>
                  <a:gd name="connsiteX7" fmla="*/ 0 w 152530"/>
                  <a:gd name="connsiteY7" fmla="*/ 351809 h 406740"/>
                  <a:gd name="connsiteX8" fmla="*/ 33681 w 152530"/>
                  <a:gd name="connsiteY8" fmla="*/ 299257 h 406740"/>
                  <a:gd name="connsiteX9" fmla="*/ 76762 w 152530"/>
                  <a:gd name="connsiteY9" fmla="*/ 249517 h 406740"/>
                  <a:gd name="connsiteX10" fmla="*/ 127130 w 152530"/>
                  <a:gd name="connsiteY10" fmla="*/ 207959 h 406740"/>
                  <a:gd name="connsiteX11" fmla="*/ 79937 w 152530"/>
                  <a:gd name="connsiteY11" fmla="*/ 169021 h 406740"/>
                  <a:gd name="connsiteX12" fmla="*/ 24109 w 152530"/>
                  <a:gd name="connsiteY12" fmla="*/ 101356 h 406740"/>
                  <a:gd name="connsiteX13" fmla="*/ 0 w 152530"/>
                  <a:gd name="connsiteY13" fmla="*/ 56939 h 40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530" h="406740">
                    <a:moveTo>
                      <a:pt x="0" y="0"/>
                    </a:moveTo>
                    <a:lnTo>
                      <a:pt x="7355" y="23694"/>
                    </a:lnTo>
                    <a:cubicBezTo>
                      <a:pt x="30491" y="78393"/>
                      <a:pt x="63969" y="127652"/>
                      <a:pt x="105337" y="169021"/>
                    </a:cubicBezTo>
                    <a:lnTo>
                      <a:pt x="152530" y="207959"/>
                    </a:lnTo>
                    <a:lnTo>
                      <a:pt x="102162" y="249517"/>
                    </a:lnTo>
                    <a:cubicBezTo>
                      <a:pt x="71136" y="280544"/>
                      <a:pt x="44548" y="316009"/>
                      <a:pt x="23433" y="354878"/>
                    </a:cubicBezTo>
                    <a:lnTo>
                      <a:pt x="0" y="406740"/>
                    </a:lnTo>
                    <a:lnTo>
                      <a:pt x="0" y="351809"/>
                    </a:lnTo>
                    <a:lnTo>
                      <a:pt x="33681" y="299257"/>
                    </a:lnTo>
                    <a:cubicBezTo>
                      <a:pt x="46846" y="281654"/>
                      <a:pt x="61249" y="265031"/>
                      <a:pt x="76762" y="249517"/>
                    </a:cubicBezTo>
                    <a:lnTo>
                      <a:pt x="127130" y="207959"/>
                    </a:lnTo>
                    <a:lnTo>
                      <a:pt x="79937" y="169021"/>
                    </a:lnTo>
                    <a:cubicBezTo>
                      <a:pt x="59253" y="148337"/>
                      <a:pt x="40542" y="125680"/>
                      <a:pt x="24109" y="101356"/>
                    </a:cubicBezTo>
                    <a:lnTo>
                      <a:pt x="0" y="56939"/>
                    </a:lnTo>
                    <a:close/>
                  </a:path>
                </a:pathLst>
              </a:custGeom>
              <a:gradFill flip="none" rotWithShape="1">
                <a:gsLst>
                  <a:gs pos="0">
                    <a:schemeClr val="accent2"/>
                  </a:gs>
                  <a:gs pos="50000">
                    <a:schemeClr val="accent2">
                      <a:lumMod val="75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STKaiti"/>
                  <a:cs typeface="+mn-cs"/>
                </a:endParaRPr>
              </a:p>
            </p:txBody>
          </p:sp>
        </p:grpSp>
      </p:grpSp>
      <p:graphicFrame>
        <p:nvGraphicFramePr>
          <p:cNvPr id="62" name="圖表 61">
            <a:extLst>
              <a:ext uri="{FF2B5EF4-FFF2-40B4-BE49-F238E27FC236}">
                <a16:creationId xmlns:a16="http://schemas.microsoft.com/office/drawing/2014/main" id="{8ECEED50-3AD4-3120-8019-984739A55C0F}"/>
              </a:ext>
            </a:extLst>
          </p:cNvPr>
          <p:cNvGraphicFramePr/>
          <p:nvPr>
            <p:extLst>
              <p:ext uri="{D42A27DB-BD31-4B8C-83A1-F6EECF244321}">
                <p14:modId xmlns:p14="http://schemas.microsoft.com/office/powerpoint/2010/main" val="3117451292"/>
              </p:ext>
            </p:extLst>
          </p:nvPr>
        </p:nvGraphicFramePr>
        <p:xfrm>
          <a:off x="5294340" y="2616460"/>
          <a:ext cx="3777898" cy="3600001"/>
        </p:xfrm>
        <a:graphic>
          <a:graphicData uri="http://schemas.openxmlformats.org/drawingml/2006/chart">
            <c:chart xmlns:c="http://schemas.openxmlformats.org/drawingml/2006/chart" xmlns:r="http://schemas.openxmlformats.org/officeDocument/2006/relationships" r:id="rId3"/>
          </a:graphicData>
        </a:graphic>
      </p:graphicFrame>
      <p:sp>
        <p:nvSpPr>
          <p:cNvPr id="69" name="文字方塊 68">
            <a:extLst>
              <a:ext uri="{FF2B5EF4-FFF2-40B4-BE49-F238E27FC236}">
                <a16:creationId xmlns:a16="http://schemas.microsoft.com/office/drawing/2014/main" id="{C1F3FE82-4695-2E8B-2650-C942D2B65E0F}"/>
              </a:ext>
            </a:extLst>
          </p:cNvPr>
          <p:cNvSpPr txBox="1"/>
          <p:nvPr/>
        </p:nvSpPr>
        <p:spPr>
          <a:xfrm>
            <a:off x="5348722" y="2837357"/>
            <a:ext cx="1004455" cy="369332"/>
          </a:xfrm>
          <a:prstGeom prst="rect">
            <a:avLst/>
          </a:prstGeom>
          <a:noFill/>
        </p:spPr>
        <p:txBody>
          <a:bodyPr wrap="square" rtlCol="0">
            <a:spAutoFit/>
          </a:bodyPr>
          <a:lstStyle/>
          <a:p>
            <a:r>
              <a:rPr lang="en-US" altLang="zh-TW" sz="900" dirty="0">
                <a:solidFill>
                  <a:srgbClr val="A6A6A6"/>
                </a:solidFill>
              </a:rPr>
              <a:t>(Share of total build up)</a:t>
            </a:r>
            <a:endParaRPr lang="zh-TW" altLang="en-US" sz="900" dirty="0">
              <a:solidFill>
                <a:srgbClr val="A6A6A6"/>
              </a:solidFill>
            </a:endParaRPr>
          </a:p>
        </p:txBody>
      </p:sp>
      <p:graphicFrame>
        <p:nvGraphicFramePr>
          <p:cNvPr id="76" name="表格 75">
            <a:extLst>
              <a:ext uri="{FF2B5EF4-FFF2-40B4-BE49-F238E27FC236}">
                <a16:creationId xmlns:a16="http://schemas.microsoft.com/office/drawing/2014/main" id="{F6013224-D6F3-4B43-9A25-3E84C99248E1}"/>
              </a:ext>
            </a:extLst>
          </p:cNvPr>
          <p:cNvGraphicFramePr>
            <a:graphicFrameLocks noGrp="1"/>
          </p:cNvGraphicFramePr>
          <p:nvPr>
            <p:extLst>
              <p:ext uri="{D42A27DB-BD31-4B8C-83A1-F6EECF244321}">
                <p14:modId xmlns:p14="http://schemas.microsoft.com/office/powerpoint/2010/main" val="1781860129"/>
              </p:ext>
            </p:extLst>
          </p:nvPr>
        </p:nvGraphicFramePr>
        <p:xfrm>
          <a:off x="6270214" y="2900684"/>
          <a:ext cx="1574420" cy="693188"/>
        </p:xfrm>
        <a:graphic>
          <a:graphicData uri="http://schemas.openxmlformats.org/drawingml/2006/table">
            <a:tbl>
              <a:tblPr firstRow="1" bandRow="1">
                <a:tableStyleId>{F5AB1C69-6EDB-4FF4-983F-18BD219EF322}</a:tableStyleId>
              </a:tblPr>
              <a:tblGrid>
                <a:gridCol w="1574420">
                  <a:extLst>
                    <a:ext uri="{9D8B030D-6E8A-4147-A177-3AD203B41FA5}">
                      <a16:colId xmlns:a16="http://schemas.microsoft.com/office/drawing/2014/main" val="3298299271"/>
                    </a:ext>
                  </a:extLst>
                </a:gridCol>
              </a:tblGrid>
              <a:tr h="267823">
                <a:tc>
                  <a:txBody>
                    <a:bodyPr/>
                    <a:lstStyle/>
                    <a:p>
                      <a:pPr algn="ctr"/>
                      <a:r>
                        <a:rPr lang="en-US" altLang="zh-TW" sz="1100" dirty="0"/>
                        <a:t>2023-2027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551314017"/>
                  </a:ext>
                </a:extLst>
              </a:tr>
              <a:tr h="425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47A7C5"/>
                          </a:solidFill>
                          <a:effectLst/>
                          <a:uLnTx/>
                          <a:uFillTx/>
                          <a:latin typeface="+mn-lt"/>
                          <a:ea typeface="+mn-ea"/>
                          <a:cs typeface="+mn-cs"/>
                        </a:rPr>
                        <a:t>Capacity Build-up (kwpy) </a:t>
                      </a:r>
                      <a:r>
                        <a:rPr kumimoji="0" lang="en-US" altLang="zh-TW" sz="1100" b="1" i="0" u="none" strike="noStrike" kern="1200" cap="none" spc="0" normalizeH="0" baseline="0" noProof="0" dirty="0">
                          <a:ln>
                            <a:noFill/>
                          </a:ln>
                          <a:solidFill>
                            <a:srgbClr val="ED972F"/>
                          </a:solidFill>
                          <a:effectLst/>
                          <a:uLnTx/>
                          <a:uFillTx/>
                          <a:latin typeface="+mn-lt"/>
                          <a:ea typeface="+mn-ea"/>
                          <a:cs typeface="+mn-cs"/>
                        </a:rPr>
                        <a:t>+25.8%</a:t>
                      </a:r>
                      <a:endParaRPr kumimoji="0" lang="zh-TW" altLang="en-US" sz="1000" b="1" i="0" u="none" strike="noStrike" kern="1200" cap="none" spc="0" normalizeH="0" baseline="0" noProof="0" dirty="0">
                        <a:ln>
                          <a:noFill/>
                        </a:ln>
                        <a:solidFill>
                          <a:srgbClr val="ED972F"/>
                        </a:solidFill>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6488664"/>
                  </a:ext>
                </a:extLst>
              </a:tr>
            </a:tbl>
          </a:graphicData>
        </a:graphic>
      </p:graphicFrame>
    </p:spTree>
    <p:extLst>
      <p:ext uri="{BB962C8B-B14F-4D97-AF65-F5344CB8AC3E}">
        <p14:creationId xmlns:p14="http://schemas.microsoft.com/office/powerpoint/2010/main" val="20622820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659C19DD-7996-40B6-914C-2405E50616ED}"/>
              </a:ext>
            </a:extLst>
          </p:cNvPr>
          <p:cNvSpPr>
            <a:spLocks noGrp="1"/>
          </p:cNvSpPr>
          <p:nvPr>
            <p:ph type="body" sz="quarter" idx="15"/>
          </p:nvPr>
        </p:nvSpPr>
        <p:spPr>
          <a:xfrm>
            <a:off x="245908" y="1189100"/>
            <a:ext cx="8649969" cy="1049275"/>
          </a:xfrm>
        </p:spPr>
        <p:txBody>
          <a:bodyPr>
            <a:normAutofit/>
          </a:bodyPr>
          <a:lstStyle/>
          <a:p>
            <a:pPr algn="just">
              <a:spcBef>
                <a:spcPts val="600"/>
              </a:spcBef>
            </a:pPr>
            <a:r>
              <a:rPr lang="en-US" altLang="zh-TW" sz="1350" kern="0" dirty="0">
                <a:solidFill>
                  <a:schemeClr val="accent2"/>
                </a:solidFill>
              </a:rPr>
              <a:t>GlobalWafers' flagship 300-mm factory, GWA</a:t>
            </a:r>
            <a:r>
              <a:rPr lang="en-US" altLang="zh-TW" sz="1350" kern="0" baseline="30000" dirty="0">
                <a:solidFill>
                  <a:schemeClr val="accent2"/>
                </a:solidFill>
              </a:rPr>
              <a:t>1</a:t>
            </a:r>
            <a:r>
              <a:rPr lang="en-US" altLang="zh-TW" sz="1350" kern="0" dirty="0">
                <a:solidFill>
                  <a:schemeClr val="accent2"/>
                </a:solidFill>
              </a:rPr>
              <a:t>, is </a:t>
            </a:r>
            <a:r>
              <a:rPr lang="en-US" altLang="zh-TW" sz="1350" b="1" kern="0" dirty="0">
                <a:solidFill>
                  <a:srgbClr val="ED972F"/>
                </a:solidFill>
              </a:rPr>
              <a:t>on schedule </a:t>
            </a:r>
            <a:r>
              <a:rPr lang="en-US" altLang="zh-TW" sz="1350" kern="0" dirty="0">
                <a:solidFill>
                  <a:schemeClr val="accent2"/>
                </a:solidFill>
              </a:rPr>
              <a:t>and </a:t>
            </a:r>
            <a:r>
              <a:rPr lang="en-US" altLang="zh-TW" sz="1350" b="1" kern="0" dirty="0">
                <a:solidFill>
                  <a:srgbClr val="ED972F"/>
                </a:solidFill>
              </a:rPr>
              <a:t>has submitted a full application </a:t>
            </a:r>
            <a:r>
              <a:rPr lang="en-US" altLang="zh-TW" sz="1350" kern="0" dirty="0">
                <a:solidFill>
                  <a:schemeClr val="accent2"/>
                </a:solidFill>
              </a:rPr>
              <a:t>for the CHIPS Act and is now in discussions with the CHIPS Program Office (CPO) at the Department of Commerce to determine a targeted grant amount.  </a:t>
            </a:r>
            <a:endParaRPr lang="zh-TW" altLang="en-US" sz="1350" kern="0" dirty="0">
              <a:solidFill>
                <a:schemeClr val="accent2"/>
              </a:solidFill>
            </a:endParaRPr>
          </a:p>
        </p:txBody>
      </p:sp>
      <p:sp>
        <p:nvSpPr>
          <p:cNvPr id="4" name="標題 3">
            <a:extLst>
              <a:ext uri="{FF2B5EF4-FFF2-40B4-BE49-F238E27FC236}">
                <a16:creationId xmlns:a16="http://schemas.microsoft.com/office/drawing/2014/main" id="{0321265C-E147-4DAC-9E54-E4BBF1B4C423}"/>
              </a:ext>
            </a:extLst>
          </p:cNvPr>
          <p:cNvSpPr>
            <a:spLocks noGrp="1"/>
          </p:cNvSpPr>
          <p:nvPr>
            <p:ph type="title"/>
          </p:nvPr>
        </p:nvSpPr>
        <p:spPr>
          <a:xfrm>
            <a:off x="245907" y="188640"/>
            <a:ext cx="8649970" cy="874680"/>
          </a:xfrm>
        </p:spPr>
        <p:txBody>
          <a:bodyPr>
            <a:normAutofit/>
          </a:bodyPr>
          <a:lstStyle/>
          <a:p>
            <a:r>
              <a:rPr lang="en-US" altLang="zh-TW" sz="2250" dirty="0"/>
              <a:t>GlobalWafers America (GWA): 300mm Greenfield Expansion</a:t>
            </a:r>
            <a:endParaRPr lang="zh-TW" altLang="en-US" sz="2250" dirty="0"/>
          </a:p>
        </p:txBody>
      </p:sp>
      <p:sp>
        <p:nvSpPr>
          <p:cNvPr id="17" name="投影片編號版面配置區 16">
            <a:extLst>
              <a:ext uri="{FF2B5EF4-FFF2-40B4-BE49-F238E27FC236}">
                <a16:creationId xmlns:a16="http://schemas.microsoft.com/office/drawing/2014/main" id="{FA1A4437-D19E-9BCB-042B-6A61BDE79D8F}"/>
              </a:ext>
            </a:extLst>
          </p:cNvPr>
          <p:cNvSpPr>
            <a:spLocks noGrp="1"/>
          </p:cNvSpPr>
          <p:nvPr>
            <p:ph type="sldNum" sz="quarter" idx="16"/>
          </p:nvPr>
        </p:nvSpPr>
        <p:spPr/>
        <p:txBody>
          <a:bodyPr/>
          <a:lstStyle/>
          <a:p>
            <a:fld id="{347ED145-AFDC-5146-9F05-321CC8817212}" type="slidenum">
              <a:rPr kumimoji="1" lang="zh-TW" altLang="en-US" smtClean="0"/>
              <a:pPr/>
              <a:t>14</a:t>
            </a:fld>
            <a:endParaRPr kumimoji="1" lang="zh-TW" altLang="en-US" dirty="0"/>
          </a:p>
        </p:txBody>
      </p:sp>
      <p:sp>
        <p:nvSpPr>
          <p:cNvPr id="298" name="Rectangle: Rounded Corners 7">
            <a:extLst>
              <a:ext uri="{FF2B5EF4-FFF2-40B4-BE49-F238E27FC236}">
                <a16:creationId xmlns:a16="http://schemas.microsoft.com/office/drawing/2014/main" id="{4CA42DE5-E633-043A-354D-482867BC2CFF}"/>
              </a:ext>
            </a:extLst>
          </p:cNvPr>
          <p:cNvSpPr/>
          <p:nvPr/>
        </p:nvSpPr>
        <p:spPr bwMode="auto">
          <a:xfrm>
            <a:off x="4758247" y="2300903"/>
            <a:ext cx="4388140" cy="600523"/>
          </a:xfrm>
          <a:prstGeom prst="roundRect">
            <a:avLst>
              <a:gd name="adj" fmla="val 14397"/>
            </a:avLst>
          </a:prstGeom>
          <a:no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just" defTabSz="914400" fontAlgn="base">
              <a:spcBef>
                <a:spcPct val="0"/>
              </a:spcBef>
              <a:spcAft>
                <a:spcPts val="400"/>
              </a:spcAft>
              <a:defRPr/>
            </a:pPr>
            <a:r>
              <a:rPr lang="en-AU" sz="1200">
                <a:solidFill>
                  <a:srgbClr val="307F98"/>
                </a:solidFill>
                <a:ea typeface="STKaiti" panose="02010600040101010101" pitchFamily="2" charset="-122"/>
              </a:rPr>
              <a:t>GWA </a:t>
            </a:r>
            <a:r>
              <a:rPr lang="en-AU" sz="1200" dirty="0">
                <a:solidFill>
                  <a:srgbClr val="307F98"/>
                </a:solidFill>
                <a:ea typeface="STKaiti" panose="02010600040101010101" pitchFamily="2" charset="-122"/>
              </a:rPr>
              <a:t>is expected to become </a:t>
            </a:r>
            <a:r>
              <a:rPr lang="en-AU" sz="1200" b="1" dirty="0">
                <a:solidFill>
                  <a:srgbClr val="ED972F"/>
                </a:solidFill>
                <a:ea typeface="STKaiti" panose="02010600040101010101" pitchFamily="2" charset="-122"/>
              </a:rPr>
              <a:t>the only source of </a:t>
            </a:r>
            <a:r>
              <a:rPr lang="en-AU" altLang="zh-TW" sz="1200" b="1" dirty="0">
                <a:solidFill>
                  <a:srgbClr val="ED972F"/>
                </a:solidFill>
                <a:ea typeface="STKaiti" panose="02010600040101010101" pitchFamily="2" charset="-122"/>
              </a:rPr>
              <a:t>12’’ fab </a:t>
            </a:r>
            <a:r>
              <a:rPr lang="en-AU" altLang="zh-TW" sz="1200" dirty="0">
                <a:solidFill>
                  <a:srgbClr val="307F98"/>
                </a:solidFill>
                <a:ea typeface="STKaiti" panose="02010600040101010101" pitchFamily="2" charset="-122"/>
              </a:rPr>
              <a:t>in the </a:t>
            </a:r>
            <a:r>
              <a:rPr lang="en-AU" sz="1200" b="1" dirty="0">
                <a:solidFill>
                  <a:srgbClr val="ED972F"/>
                </a:solidFill>
                <a:ea typeface="STKaiti" panose="02010600040101010101" pitchFamily="2" charset="-122"/>
              </a:rPr>
              <a:t>advanced US-manufactured </a:t>
            </a:r>
            <a:r>
              <a:rPr lang="en-AU" sz="1200" dirty="0">
                <a:solidFill>
                  <a:srgbClr val="307F98"/>
                </a:solidFill>
                <a:ea typeface="STKaiti" panose="02010600040101010101" pitchFamily="2" charset="-122"/>
              </a:rPr>
              <a:t>semiconductor wafer</a:t>
            </a:r>
          </a:p>
        </p:txBody>
      </p:sp>
      <p:grpSp>
        <p:nvGrpSpPr>
          <p:cNvPr id="9" name="群組 8">
            <a:extLst>
              <a:ext uri="{FF2B5EF4-FFF2-40B4-BE49-F238E27FC236}">
                <a16:creationId xmlns:a16="http://schemas.microsoft.com/office/drawing/2014/main" id="{6FFE0CCE-0532-1617-7831-2FEDE45BCCCD}"/>
              </a:ext>
            </a:extLst>
          </p:cNvPr>
          <p:cNvGrpSpPr/>
          <p:nvPr/>
        </p:nvGrpSpPr>
        <p:grpSpPr>
          <a:xfrm>
            <a:off x="4965159" y="3438255"/>
            <a:ext cx="3966673" cy="2869700"/>
            <a:chOff x="5042158" y="2873864"/>
            <a:chExt cx="3966673" cy="2915016"/>
          </a:xfrm>
        </p:grpSpPr>
        <p:cxnSp>
          <p:nvCxnSpPr>
            <p:cNvPr id="299" name="Straight Connector 9">
              <a:extLst>
                <a:ext uri="{FF2B5EF4-FFF2-40B4-BE49-F238E27FC236}">
                  <a16:creationId xmlns:a16="http://schemas.microsoft.com/office/drawing/2014/main" id="{EEB9D3BA-9166-1D6F-75A5-93DD017DC7FA}"/>
                </a:ext>
              </a:extLst>
            </p:cNvPr>
            <p:cNvCxnSpPr>
              <a:cxnSpLocks/>
            </p:cNvCxnSpPr>
            <p:nvPr/>
          </p:nvCxnSpPr>
          <p:spPr bwMode="auto">
            <a:xfrm>
              <a:off x="5140634" y="5237929"/>
              <a:ext cx="3816000" cy="0"/>
            </a:xfrm>
            <a:prstGeom prst="line">
              <a:avLst/>
            </a:prstGeom>
            <a:solidFill>
              <a:schemeClr val="folHlink"/>
            </a:solidFill>
            <a:ln w="6350" cap="flat" cmpd="sng" algn="ctr">
              <a:solidFill>
                <a:srgbClr val="35919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2" name="Group 667">
              <a:extLst>
                <a:ext uri="{FF2B5EF4-FFF2-40B4-BE49-F238E27FC236}">
                  <a16:creationId xmlns:a16="http://schemas.microsoft.com/office/drawing/2014/main" id="{70EB0916-C4FA-886C-C0ED-0DE6555F3BF2}"/>
                </a:ext>
              </a:extLst>
            </p:cNvPr>
            <p:cNvGrpSpPr/>
            <p:nvPr/>
          </p:nvGrpSpPr>
          <p:grpSpPr>
            <a:xfrm>
              <a:off x="8062241" y="3742833"/>
              <a:ext cx="775146" cy="1544701"/>
              <a:chOff x="6799516" y="2120378"/>
              <a:chExt cx="694557" cy="1283659"/>
            </a:xfrm>
          </p:grpSpPr>
          <p:sp>
            <p:nvSpPr>
              <p:cNvPr id="319" name="Oval 669">
                <a:extLst>
                  <a:ext uri="{FF2B5EF4-FFF2-40B4-BE49-F238E27FC236}">
                    <a16:creationId xmlns:a16="http://schemas.microsoft.com/office/drawing/2014/main" id="{9E68A92C-FB3B-B8AD-74D9-259F576C6DE2}"/>
                  </a:ext>
                </a:extLst>
              </p:cNvPr>
              <p:cNvSpPr>
                <a:spLocks noChangeAspect="1"/>
              </p:cNvSpPr>
              <p:nvPr/>
            </p:nvSpPr>
            <p:spPr bwMode="auto">
              <a:xfrm>
                <a:off x="7102583" y="3307264"/>
                <a:ext cx="96772" cy="96773"/>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nvGrpSpPr>
              <p:cNvPr id="320" name="Group 671">
                <a:extLst>
                  <a:ext uri="{FF2B5EF4-FFF2-40B4-BE49-F238E27FC236}">
                    <a16:creationId xmlns:a16="http://schemas.microsoft.com/office/drawing/2014/main" id="{59635979-6E00-63F6-D3E2-AF1A6DC6C112}"/>
                  </a:ext>
                </a:extLst>
              </p:cNvPr>
              <p:cNvGrpSpPr/>
              <p:nvPr/>
            </p:nvGrpSpPr>
            <p:grpSpPr>
              <a:xfrm>
                <a:off x="6799516" y="2306615"/>
                <a:ext cx="694557" cy="643199"/>
                <a:chOff x="6420999" y="1577262"/>
                <a:chExt cx="556010" cy="514897"/>
              </a:xfrm>
            </p:grpSpPr>
            <p:sp>
              <p:nvSpPr>
                <p:cNvPr id="323" name="Oval 674">
                  <a:extLst>
                    <a:ext uri="{FF2B5EF4-FFF2-40B4-BE49-F238E27FC236}">
                      <a16:creationId xmlns:a16="http://schemas.microsoft.com/office/drawing/2014/main" id="{2C48AC9C-C999-ED0B-339D-A5E8D84EA8DB}"/>
                    </a:ext>
                  </a:extLst>
                </p:cNvPr>
                <p:cNvSpPr>
                  <a:spLocks/>
                </p:cNvSpPr>
                <p:nvPr/>
              </p:nvSpPr>
              <p:spPr bwMode="auto">
                <a:xfrm>
                  <a:off x="6420999" y="1577262"/>
                  <a:ext cx="556010" cy="514897"/>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sp>
              <p:nvSpPr>
                <p:cNvPr id="324" name="Oval 675">
                  <a:extLst>
                    <a:ext uri="{FF2B5EF4-FFF2-40B4-BE49-F238E27FC236}">
                      <a16:creationId xmlns:a16="http://schemas.microsoft.com/office/drawing/2014/main" id="{5F5D7005-B752-579D-7BED-8678789DA27E}"/>
                    </a:ext>
                  </a:extLst>
                </p:cNvPr>
                <p:cNvSpPr/>
                <p:nvPr/>
              </p:nvSpPr>
              <p:spPr bwMode="auto">
                <a:xfrm>
                  <a:off x="6487227" y="1643487"/>
                  <a:ext cx="423561" cy="423561"/>
                </a:xfrm>
                <a:prstGeom prst="ellipse">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sp>
            <p:nvSpPr>
              <p:cNvPr id="321" name="TextBox 672">
                <a:extLst>
                  <a:ext uri="{FF2B5EF4-FFF2-40B4-BE49-F238E27FC236}">
                    <a16:creationId xmlns:a16="http://schemas.microsoft.com/office/drawing/2014/main" id="{D5C955CC-4628-FBBD-D86F-505172B51F46}"/>
                  </a:ext>
                </a:extLst>
              </p:cNvPr>
              <p:cNvSpPr txBox="1"/>
              <p:nvPr/>
            </p:nvSpPr>
            <p:spPr>
              <a:xfrm>
                <a:off x="6962199" y="2120378"/>
                <a:ext cx="369199" cy="184151"/>
              </a:xfrm>
              <a:prstGeom prst="rect">
                <a:avLst/>
              </a:prstGeom>
              <a:noFill/>
            </p:spPr>
            <p:txBody>
              <a:bodyPr wrap="none" lIns="18288" tIns="18288" rIns="18288" bIns="18288" rtlCol="0" anchor="ctr">
                <a:spAutoFit/>
              </a:bodyPr>
              <a:lstStyle/>
              <a:p>
                <a:pPr algn="ctr">
                  <a:defRPr/>
                </a:pPr>
                <a:r>
                  <a:rPr lang="en-US" sz="1200" b="1" dirty="0">
                    <a:solidFill>
                      <a:srgbClr val="75C6D3"/>
                    </a:solidFill>
                    <a:latin typeface="+mj-lt"/>
                    <a:ea typeface="STKaiti"/>
                  </a:rPr>
                  <a:t>Q125</a:t>
                </a:r>
              </a:p>
            </p:txBody>
          </p:sp>
          <p:cxnSp>
            <p:nvCxnSpPr>
              <p:cNvPr id="322" name="Straight Connector 673">
                <a:extLst>
                  <a:ext uri="{FF2B5EF4-FFF2-40B4-BE49-F238E27FC236}">
                    <a16:creationId xmlns:a16="http://schemas.microsoft.com/office/drawing/2014/main" id="{AE0CE963-964B-2767-03C9-8772CDF1EE53}"/>
                  </a:ext>
                </a:extLst>
              </p:cNvPr>
              <p:cNvCxnSpPr>
                <a:cxnSpLocks/>
              </p:cNvCxnSpPr>
              <p:nvPr/>
            </p:nvCxnSpPr>
            <p:spPr bwMode="auto">
              <a:xfrm flipH="1">
                <a:off x="7146797" y="2989268"/>
                <a:ext cx="1" cy="318079"/>
              </a:xfrm>
              <a:prstGeom prst="line">
                <a:avLst/>
              </a:prstGeom>
              <a:solidFill>
                <a:srgbClr val="75C6D3"/>
              </a:solidFill>
              <a:ln w="22225" cap="flat" cmpd="sng" algn="ctr">
                <a:solidFill>
                  <a:srgbClr val="75C6D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4" name="TextBox 685">
              <a:extLst>
                <a:ext uri="{FF2B5EF4-FFF2-40B4-BE49-F238E27FC236}">
                  <a16:creationId xmlns:a16="http://schemas.microsoft.com/office/drawing/2014/main" id="{05C904E8-A99B-3B21-BEC9-5FD42B07491B}"/>
                </a:ext>
              </a:extLst>
            </p:cNvPr>
            <p:cNvSpPr txBox="1"/>
            <p:nvPr/>
          </p:nvSpPr>
          <p:spPr>
            <a:xfrm>
              <a:off x="5042158" y="5336711"/>
              <a:ext cx="950645" cy="175433"/>
            </a:xfrm>
            <a:prstGeom prst="rect">
              <a:avLst/>
            </a:prstGeom>
            <a:noFill/>
          </p:spPr>
          <p:txBody>
            <a:bodyPr wrap="none" lIns="18288" tIns="18288" rIns="18288" bIns="18288" rtlCol="0" anchor="t">
              <a:spAutoFit/>
            </a:bodyPr>
            <a:lstStyle/>
            <a:p>
              <a:pPr algn="ctr">
                <a:lnSpc>
                  <a:spcPct val="90000"/>
                </a:lnSpc>
                <a:defRPr/>
              </a:pPr>
              <a:r>
                <a:rPr lang="en-US" sz="1000" dirty="0">
                  <a:solidFill>
                    <a:schemeClr val="bg2">
                      <a:lumMod val="50000"/>
                    </a:schemeClr>
                  </a:solidFill>
                  <a:ea typeface="STKaiti"/>
                </a:rPr>
                <a:t>Groundbreaking</a:t>
              </a:r>
            </a:p>
          </p:txBody>
        </p:sp>
        <p:sp>
          <p:nvSpPr>
            <p:cNvPr id="305" name="TextBox 689">
              <a:extLst>
                <a:ext uri="{FF2B5EF4-FFF2-40B4-BE49-F238E27FC236}">
                  <a16:creationId xmlns:a16="http://schemas.microsoft.com/office/drawing/2014/main" id="{5E97F605-692F-B825-6952-47D2C3788EF1}"/>
                </a:ext>
              </a:extLst>
            </p:cNvPr>
            <p:cNvSpPr txBox="1"/>
            <p:nvPr/>
          </p:nvSpPr>
          <p:spPr>
            <a:xfrm>
              <a:off x="5983355" y="5325122"/>
              <a:ext cx="844338" cy="452432"/>
            </a:xfrm>
            <a:prstGeom prst="rect">
              <a:avLst/>
            </a:prstGeom>
            <a:noFill/>
          </p:spPr>
          <p:txBody>
            <a:bodyPr wrap="square" lIns="18288" tIns="18288" rIns="18288" bIns="18288" rtlCol="0" anchor="t">
              <a:spAutoFit/>
            </a:bodyPr>
            <a:lstStyle/>
            <a:p>
              <a:pPr algn="ctr">
                <a:lnSpc>
                  <a:spcPct val="90000"/>
                </a:lnSpc>
                <a:defRPr/>
              </a:pPr>
              <a:r>
                <a:rPr lang="en-US" sz="1000" dirty="0">
                  <a:solidFill>
                    <a:schemeClr val="bg2">
                      <a:lumMod val="50000"/>
                    </a:schemeClr>
                  </a:solidFill>
                  <a:ea typeface="STKaiti"/>
                </a:rPr>
                <a:t>First </a:t>
              </a:r>
              <a:br>
                <a:rPr lang="en-US" sz="1000" dirty="0">
                  <a:solidFill>
                    <a:schemeClr val="bg2">
                      <a:lumMod val="50000"/>
                    </a:schemeClr>
                  </a:solidFill>
                  <a:ea typeface="STKaiti"/>
                </a:rPr>
              </a:br>
              <a:r>
                <a:rPr lang="en-US" sz="1000" dirty="0">
                  <a:solidFill>
                    <a:schemeClr val="bg2">
                      <a:lumMod val="50000"/>
                    </a:schemeClr>
                  </a:solidFill>
                  <a:ea typeface="STKaiti"/>
                </a:rPr>
                <a:t>Equipment</a:t>
              </a:r>
              <a:br>
                <a:rPr lang="en-US" sz="1000" dirty="0">
                  <a:solidFill>
                    <a:schemeClr val="bg2">
                      <a:lumMod val="50000"/>
                    </a:schemeClr>
                  </a:solidFill>
                  <a:ea typeface="STKaiti"/>
                </a:rPr>
              </a:br>
              <a:r>
                <a:rPr lang="en-US" sz="1000" dirty="0">
                  <a:solidFill>
                    <a:schemeClr val="bg2">
                      <a:lumMod val="50000"/>
                    </a:schemeClr>
                  </a:solidFill>
                  <a:ea typeface="STKaiti"/>
                </a:rPr>
                <a:t>Install</a:t>
              </a:r>
            </a:p>
          </p:txBody>
        </p:sp>
        <p:sp>
          <p:nvSpPr>
            <p:cNvPr id="306" name="TextBox 690">
              <a:extLst>
                <a:ext uri="{FF2B5EF4-FFF2-40B4-BE49-F238E27FC236}">
                  <a16:creationId xmlns:a16="http://schemas.microsoft.com/office/drawing/2014/main" id="{464BA05E-2589-8492-7D01-B0C194C44DBE}"/>
                </a:ext>
              </a:extLst>
            </p:cNvPr>
            <p:cNvSpPr txBox="1"/>
            <p:nvPr/>
          </p:nvSpPr>
          <p:spPr>
            <a:xfrm>
              <a:off x="6864941" y="5336448"/>
              <a:ext cx="1066812" cy="452432"/>
            </a:xfrm>
            <a:prstGeom prst="rect">
              <a:avLst/>
            </a:prstGeom>
            <a:noFill/>
          </p:spPr>
          <p:txBody>
            <a:bodyPr wrap="square" lIns="18288" tIns="18288" rIns="18288" bIns="18288" rtlCol="0" anchor="t">
              <a:spAutoFit/>
            </a:bodyPr>
            <a:lstStyle/>
            <a:p>
              <a:pPr algn="ctr">
                <a:lnSpc>
                  <a:spcPct val="90000"/>
                </a:lnSpc>
                <a:defRPr/>
              </a:pPr>
              <a:r>
                <a:rPr lang="en-US" sz="1000" dirty="0">
                  <a:solidFill>
                    <a:schemeClr val="bg2">
                      <a:lumMod val="50000"/>
                    </a:schemeClr>
                  </a:solidFill>
                  <a:ea typeface="STKaiti"/>
                </a:rPr>
                <a:t>Construction</a:t>
              </a:r>
              <a:br>
                <a:rPr lang="en-US" sz="1000" dirty="0">
                  <a:solidFill>
                    <a:schemeClr val="bg2">
                      <a:lumMod val="50000"/>
                    </a:schemeClr>
                  </a:solidFill>
                  <a:ea typeface="STKaiti"/>
                </a:rPr>
              </a:br>
              <a:r>
                <a:rPr lang="en-US" sz="1000" dirty="0">
                  <a:solidFill>
                    <a:schemeClr val="bg2">
                      <a:lumMod val="50000"/>
                    </a:schemeClr>
                  </a:solidFill>
                  <a:ea typeface="STKaiti"/>
                </a:rPr>
                <a:t>Complete/Qual</a:t>
              </a:r>
              <a:br>
                <a:rPr lang="en-US" sz="1000" dirty="0">
                  <a:solidFill>
                    <a:schemeClr val="bg2">
                      <a:lumMod val="50000"/>
                    </a:schemeClr>
                  </a:solidFill>
                  <a:ea typeface="STKaiti"/>
                </a:rPr>
              </a:br>
              <a:r>
                <a:rPr lang="en-US" sz="1000" dirty="0">
                  <a:solidFill>
                    <a:schemeClr val="bg2">
                      <a:lumMod val="50000"/>
                    </a:schemeClr>
                  </a:solidFill>
                  <a:ea typeface="STKaiti"/>
                </a:rPr>
                <a:t>Sample Shipment</a:t>
              </a:r>
            </a:p>
          </p:txBody>
        </p:sp>
        <p:sp>
          <p:nvSpPr>
            <p:cNvPr id="307" name="TextBox 692">
              <a:extLst>
                <a:ext uri="{FF2B5EF4-FFF2-40B4-BE49-F238E27FC236}">
                  <a16:creationId xmlns:a16="http://schemas.microsoft.com/office/drawing/2014/main" id="{B856C445-2E1F-AA66-1FB0-6CE9249DF212}"/>
                </a:ext>
              </a:extLst>
            </p:cNvPr>
            <p:cNvSpPr txBox="1"/>
            <p:nvPr/>
          </p:nvSpPr>
          <p:spPr>
            <a:xfrm>
              <a:off x="7934061" y="5313374"/>
              <a:ext cx="1074770" cy="452432"/>
            </a:xfrm>
            <a:prstGeom prst="rect">
              <a:avLst/>
            </a:prstGeom>
            <a:noFill/>
          </p:spPr>
          <p:txBody>
            <a:bodyPr wrap="square" lIns="18288" tIns="18288" rIns="18288" bIns="18288" rtlCol="0" anchor="t">
              <a:spAutoFit/>
            </a:bodyPr>
            <a:lstStyle/>
            <a:p>
              <a:pPr algn="ctr">
                <a:lnSpc>
                  <a:spcPct val="90000"/>
                </a:lnSpc>
                <a:defRPr/>
              </a:pPr>
              <a:r>
                <a:rPr lang="en-US" sz="1000" dirty="0">
                  <a:solidFill>
                    <a:schemeClr val="bg2">
                      <a:lumMod val="50000"/>
                    </a:schemeClr>
                  </a:solidFill>
                  <a:ea typeface="STKaiti"/>
                </a:rPr>
                <a:t>High Volume</a:t>
              </a:r>
              <a:br>
                <a:rPr lang="en-US" sz="1000" dirty="0">
                  <a:solidFill>
                    <a:schemeClr val="bg2">
                      <a:lumMod val="50000"/>
                    </a:schemeClr>
                  </a:solidFill>
                  <a:ea typeface="STKaiti"/>
                </a:rPr>
              </a:br>
              <a:r>
                <a:rPr lang="en-US" sz="1000" dirty="0">
                  <a:solidFill>
                    <a:schemeClr val="bg2">
                      <a:lumMod val="50000"/>
                    </a:schemeClr>
                  </a:solidFill>
                  <a:ea typeface="STKaiti"/>
                </a:rPr>
                <a:t>Manufacturing Begins</a:t>
              </a:r>
            </a:p>
          </p:txBody>
        </p:sp>
        <p:pic>
          <p:nvPicPr>
            <p:cNvPr id="308" name="Graphic 694">
              <a:extLst>
                <a:ext uri="{FF2B5EF4-FFF2-40B4-BE49-F238E27FC236}">
                  <a16:creationId xmlns:a16="http://schemas.microsoft.com/office/drawing/2014/main" id="{EDB765CF-24FE-1277-0072-A8B18B871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8895" y="4114481"/>
              <a:ext cx="453446" cy="592824"/>
            </a:xfrm>
            <a:prstGeom prst="rect">
              <a:avLst/>
            </a:prstGeom>
          </p:spPr>
        </p:pic>
        <p:grpSp>
          <p:nvGrpSpPr>
            <p:cNvPr id="6" name="群組 5">
              <a:extLst>
                <a:ext uri="{FF2B5EF4-FFF2-40B4-BE49-F238E27FC236}">
                  <a16:creationId xmlns:a16="http://schemas.microsoft.com/office/drawing/2014/main" id="{FF8E75CF-B5AC-96EA-24D1-14A127E3D6CD}"/>
                </a:ext>
              </a:extLst>
            </p:cNvPr>
            <p:cNvGrpSpPr/>
            <p:nvPr/>
          </p:nvGrpSpPr>
          <p:grpSpPr>
            <a:xfrm>
              <a:off x="7001548" y="2876396"/>
              <a:ext cx="775146" cy="2422377"/>
              <a:chOff x="7374360" y="2865158"/>
              <a:chExt cx="775146" cy="2422377"/>
            </a:xfrm>
          </p:grpSpPr>
          <p:grpSp>
            <p:nvGrpSpPr>
              <p:cNvPr id="303" name="Group 677">
                <a:extLst>
                  <a:ext uri="{FF2B5EF4-FFF2-40B4-BE49-F238E27FC236}">
                    <a16:creationId xmlns:a16="http://schemas.microsoft.com/office/drawing/2014/main" id="{1E16070A-70EF-27C4-72B3-826A4065B173}"/>
                  </a:ext>
                </a:extLst>
              </p:cNvPr>
              <p:cNvGrpSpPr/>
              <p:nvPr/>
            </p:nvGrpSpPr>
            <p:grpSpPr>
              <a:xfrm>
                <a:off x="7374360" y="2865158"/>
                <a:ext cx="775146" cy="2422377"/>
                <a:chOff x="6202541" y="1391023"/>
                <a:chExt cx="694557" cy="2013014"/>
              </a:xfrm>
            </p:grpSpPr>
            <p:sp>
              <p:nvSpPr>
                <p:cNvPr id="313" name="Oval 678">
                  <a:extLst>
                    <a:ext uri="{FF2B5EF4-FFF2-40B4-BE49-F238E27FC236}">
                      <a16:creationId xmlns:a16="http://schemas.microsoft.com/office/drawing/2014/main" id="{250FC142-E89F-5E85-0479-D523559E4BC2}"/>
                    </a:ext>
                  </a:extLst>
                </p:cNvPr>
                <p:cNvSpPr>
                  <a:spLocks noChangeAspect="1"/>
                </p:cNvSpPr>
                <p:nvPr/>
              </p:nvSpPr>
              <p:spPr bwMode="auto">
                <a:xfrm>
                  <a:off x="6505607" y="3307264"/>
                  <a:ext cx="96772" cy="96773"/>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nvGrpSpPr>
                <p:cNvPr id="314" name="Group 679">
                  <a:extLst>
                    <a:ext uri="{FF2B5EF4-FFF2-40B4-BE49-F238E27FC236}">
                      <a16:creationId xmlns:a16="http://schemas.microsoft.com/office/drawing/2014/main" id="{DAAF62AE-1320-0729-6C90-5F41D3D723E1}"/>
                    </a:ext>
                  </a:extLst>
                </p:cNvPr>
                <p:cNvGrpSpPr/>
                <p:nvPr/>
              </p:nvGrpSpPr>
              <p:grpSpPr>
                <a:xfrm>
                  <a:off x="6202541" y="1577260"/>
                  <a:ext cx="694557" cy="643199"/>
                  <a:chOff x="6421000" y="1577262"/>
                  <a:chExt cx="556010" cy="514897"/>
                </a:xfrm>
              </p:grpSpPr>
              <p:sp>
                <p:nvSpPr>
                  <p:cNvPr id="317" name="Oval 683">
                    <a:extLst>
                      <a:ext uri="{FF2B5EF4-FFF2-40B4-BE49-F238E27FC236}">
                        <a16:creationId xmlns:a16="http://schemas.microsoft.com/office/drawing/2014/main" id="{B36CC9E3-E389-BA4D-87A1-D3C4045EE0A1}"/>
                      </a:ext>
                    </a:extLst>
                  </p:cNvPr>
                  <p:cNvSpPr>
                    <a:spLocks/>
                  </p:cNvSpPr>
                  <p:nvPr/>
                </p:nvSpPr>
                <p:spPr bwMode="auto">
                  <a:xfrm>
                    <a:off x="6421000" y="1577262"/>
                    <a:ext cx="556010" cy="514897"/>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sp>
                <p:nvSpPr>
                  <p:cNvPr id="318" name="Oval 684">
                    <a:extLst>
                      <a:ext uri="{FF2B5EF4-FFF2-40B4-BE49-F238E27FC236}">
                        <a16:creationId xmlns:a16="http://schemas.microsoft.com/office/drawing/2014/main" id="{AD033C28-870B-4D5C-BF87-B6FD62BAD707}"/>
                      </a:ext>
                    </a:extLst>
                  </p:cNvPr>
                  <p:cNvSpPr/>
                  <p:nvPr/>
                </p:nvSpPr>
                <p:spPr bwMode="auto">
                  <a:xfrm>
                    <a:off x="6487227" y="1643487"/>
                    <a:ext cx="423561" cy="423561"/>
                  </a:xfrm>
                  <a:prstGeom prst="ellipse">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sp>
              <p:nvSpPr>
                <p:cNvPr id="315" name="TextBox 680">
                  <a:extLst>
                    <a:ext uri="{FF2B5EF4-FFF2-40B4-BE49-F238E27FC236}">
                      <a16:creationId xmlns:a16="http://schemas.microsoft.com/office/drawing/2014/main" id="{FD5F7083-917C-9CA0-63F6-DED5207E13CA}"/>
                    </a:ext>
                  </a:extLst>
                </p:cNvPr>
                <p:cNvSpPr txBox="1"/>
                <p:nvPr/>
              </p:nvSpPr>
              <p:spPr>
                <a:xfrm>
                  <a:off x="6365221" y="1391023"/>
                  <a:ext cx="369199" cy="184150"/>
                </a:xfrm>
                <a:prstGeom prst="rect">
                  <a:avLst/>
                </a:prstGeom>
                <a:noFill/>
              </p:spPr>
              <p:txBody>
                <a:bodyPr wrap="none" lIns="18288" tIns="18288" rIns="18288" bIns="18288" rtlCol="0" anchor="ctr">
                  <a:spAutoFit/>
                </a:bodyPr>
                <a:lstStyle/>
                <a:p>
                  <a:pPr algn="ctr">
                    <a:defRPr/>
                  </a:pPr>
                  <a:r>
                    <a:rPr lang="en-US" sz="1200" b="1" dirty="0">
                      <a:solidFill>
                        <a:srgbClr val="75C6D3"/>
                      </a:solidFill>
                      <a:latin typeface="+mj-lt"/>
                      <a:ea typeface="STKaiti"/>
                    </a:rPr>
                    <a:t>Q424</a:t>
                  </a:r>
                </a:p>
              </p:txBody>
            </p:sp>
            <p:cxnSp>
              <p:nvCxnSpPr>
                <p:cNvPr id="316" name="Straight Connector 682">
                  <a:extLst>
                    <a:ext uri="{FF2B5EF4-FFF2-40B4-BE49-F238E27FC236}">
                      <a16:creationId xmlns:a16="http://schemas.microsoft.com/office/drawing/2014/main" id="{EB5A7669-0354-8E89-200D-3351E69CCF98}"/>
                    </a:ext>
                  </a:extLst>
                </p:cNvPr>
                <p:cNvCxnSpPr>
                  <a:cxnSpLocks/>
                </p:cNvCxnSpPr>
                <p:nvPr/>
              </p:nvCxnSpPr>
              <p:spPr bwMode="auto">
                <a:xfrm flipH="1">
                  <a:off x="6549821" y="2271818"/>
                  <a:ext cx="1" cy="1047434"/>
                </a:xfrm>
                <a:prstGeom prst="line">
                  <a:avLst/>
                </a:prstGeom>
                <a:solidFill>
                  <a:srgbClr val="75C6D3"/>
                </a:solidFill>
                <a:ln w="22225" cap="flat" cmpd="sng" algn="ctr">
                  <a:solidFill>
                    <a:srgbClr val="75C6D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09" name="Graphic 699">
                <a:extLst>
                  <a:ext uri="{FF2B5EF4-FFF2-40B4-BE49-F238E27FC236}">
                    <a16:creationId xmlns:a16="http://schemas.microsoft.com/office/drawing/2014/main" id="{2496200C-5D49-51C4-E887-BEAB3ACA29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6431" y="3233393"/>
                <a:ext cx="408101" cy="533542"/>
              </a:xfrm>
              <a:prstGeom prst="rect">
                <a:avLst/>
              </a:prstGeom>
            </p:spPr>
          </p:pic>
        </p:grpSp>
        <p:grpSp>
          <p:nvGrpSpPr>
            <p:cNvPr id="8" name="群組 7">
              <a:extLst>
                <a:ext uri="{FF2B5EF4-FFF2-40B4-BE49-F238E27FC236}">
                  <a16:creationId xmlns:a16="http://schemas.microsoft.com/office/drawing/2014/main" id="{4D1D5E55-36E8-709C-5582-10191BD7CDC3}"/>
                </a:ext>
              </a:extLst>
            </p:cNvPr>
            <p:cNvGrpSpPr/>
            <p:nvPr/>
          </p:nvGrpSpPr>
          <p:grpSpPr>
            <a:xfrm>
              <a:off x="5118402" y="2873864"/>
              <a:ext cx="775146" cy="2422377"/>
              <a:chOff x="5118402" y="2873864"/>
              <a:chExt cx="775146" cy="2422377"/>
            </a:xfrm>
          </p:grpSpPr>
          <p:grpSp>
            <p:nvGrpSpPr>
              <p:cNvPr id="300" name="Group 648">
                <a:extLst>
                  <a:ext uri="{FF2B5EF4-FFF2-40B4-BE49-F238E27FC236}">
                    <a16:creationId xmlns:a16="http://schemas.microsoft.com/office/drawing/2014/main" id="{EE6B1A14-6412-F799-3934-E5A83A198D35}"/>
                  </a:ext>
                </a:extLst>
              </p:cNvPr>
              <p:cNvGrpSpPr/>
              <p:nvPr/>
            </p:nvGrpSpPr>
            <p:grpSpPr>
              <a:xfrm>
                <a:off x="5118402" y="2873864"/>
                <a:ext cx="775146" cy="2422377"/>
                <a:chOff x="6202540" y="1391023"/>
                <a:chExt cx="694557" cy="2013014"/>
              </a:xfrm>
            </p:grpSpPr>
            <p:sp>
              <p:nvSpPr>
                <p:cNvPr id="331" name="Oval 10">
                  <a:extLst>
                    <a:ext uri="{FF2B5EF4-FFF2-40B4-BE49-F238E27FC236}">
                      <a16:creationId xmlns:a16="http://schemas.microsoft.com/office/drawing/2014/main" id="{D4DA6211-85D6-9E9F-A4E9-D99425BAA822}"/>
                    </a:ext>
                  </a:extLst>
                </p:cNvPr>
                <p:cNvSpPr>
                  <a:spLocks noChangeAspect="1"/>
                </p:cNvSpPr>
                <p:nvPr/>
              </p:nvSpPr>
              <p:spPr bwMode="auto">
                <a:xfrm>
                  <a:off x="6505607" y="3307264"/>
                  <a:ext cx="96772" cy="96773"/>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nvGrpSpPr>
                <p:cNvPr id="332" name="Group 625">
                  <a:extLst>
                    <a:ext uri="{FF2B5EF4-FFF2-40B4-BE49-F238E27FC236}">
                      <a16:creationId xmlns:a16="http://schemas.microsoft.com/office/drawing/2014/main" id="{CDBD0209-AC83-02AB-2587-F98289DEB1DB}"/>
                    </a:ext>
                  </a:extLst>
                </p:cNvPr>
                <p:cNvGrpSpPr/>
                <p:nvPr/>
              </p:nvGrpSpPr>
              <p:grpSpPr>
                <a:xfrm>
                  <a:off x="6202540" y="1577260"/>
                  <a:ext cx="694557" cy="643199"/>
                  <a:chOff x="6420999" y="1577262"/>
                  <a:chExt cx="556010" cy="514897"/>
                </a:xfrm>
              </p:grpSpPr>
              <p:sp>
                <p:nvSpPr>
                  <p:cNvPr id="335" name="Oval 622">
                    <a:extLst>
                      <a:ext uri="{FF2B5EF4-FFF2-40B4-BE49-F238E27FC236}">
                        <a16:creationId xmlns:a16="http://schemas.microsoft.com/office/drawing/2014/main" id="{8E055CE5-695F-7AA3-839A-6D0791218801}"/>
                      </a:ext>
                    </a:extLst>
                  </p:cNvPr>
                  <p:cNvSpPr>
                    <a:spLocks/>
                  </p:cNvSpPr>
                  <p:nvPr/>
                </p:nvSpPr>
                <p:spPr bwMode="auto">
                  <a:xfrm>
                    <a:off x="6420999" y="1577262"/>
                    <a:ext cx="556010" cy="514897"/>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sp>
                <p:nvSpPr>
                  <p:cNvPr id="336" name="Oval 624">
                    <a:extLst>
                      <a:ext uri="{FF2B5EF4-FFF2-40B4-BE49-F238E27FC236}">
                        <a16:creationId xmlns:a16="http://schemas.microsoft.com/office/drawing/2014/main" id="{6121FAE0-1E92-3B47-F0A5-AB6CD2D9204F}"/>
                      </a:ext>
                    </a:extLst>
                  </p:cNvPr>
                  <p:cNvSpPr/>
                  <p:nvPr/>
                </p:nvSpPr>
                <p:spPr bwMode="auto">
                  <a:xfrm>
                    <a:off x="6487227" y="1643487"/>
                    <a:ext cx="423561" cy="423561"/>
                  </a:xfrm>
                  <a:prstGeom prst="ellipse">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sp>
              <p:nvSpPr>
                <p:cNvPr id="333" name="TextBox 628">
                  <a:extLst>
                    <a:ext uri="{FF2B5EF4-FFF2-40B4-BE49-F238E27FC236}">
                      <a16:creationId xmlns:a16="http://schemas.microsoft.com/office/drawing/2014/main" id="{50240249-83A8-08B3-3403-A885260C4845}"/>
                    </a:ext>
                  </a:extLst>
                </p:cNvPr>
                <p:cNvSpPr txBox="1"/>
                <p:nvPr/>
              </p:nvSpPr>
              <p:spPr>
                <a:xfrm>
                  <a:off x="6365223" y="1391023"/>
                  <a:ext cx="369199" cy="184150"/>
                </a:xfrm>
                <a:prstGeom prst="rect">
                  <a:avLst/>
                </a:prstGeom>
                <a:noFill/>
              </p:spPr>
              <p:txBody>
                <a:bodyPr wrap="none" lIns="18288" tIns="18288" rIns="18288" bIns="18288" rtlCol="0" anchor="ctr">
                  <a:spAutoFit/>
                </a:bodyPr>
                <a:lstStyle/>
                <a:p>
                  <a:pPr algn="ctr">
                    <a:defRPr/>
                  </a:pPr>
                  <a:r>
                    <a:rPr lang="en-US" sz="1200" b="1" dirty="0">
                      <a:solidFill>
                        <a:srgbClr val="75C6D3"/>
                      </a:solidFill>
                      <a:latin typeface="+mj-lt"/>
                      <a:ea typeface="STKaiti"/>
                    </a:rPr>
                    <a:t>Q422</a:t>
                  </a:r>
                </a:p>
              </p:txBody>
            </p:sp>
            <p:cxnSp>
              <p:nvCxnSpPr>
                <p:cNvPr id="334" name="Straight Connector 647">
                  <a:extLst>
                    <a:ext uri="{FF2B5EF4-FFF2-40B4-BE49-F238E27FC236}">
                      <a16:creationId xmlns:a16="http://schemas.microsoft.com/office/drawing/2014/main" id="{F91566F8-60B7-8779-5B46-7F45EDCF9B1E}"/>
                    </a:ext>
                  </a:extLst>
                </p:cNvPr>
                <p:cNvCxnSpPr>
                  <a:cxnSpLocks/>
                </p:cNvCxnSpPr>
                <p:nvPr/>
              </p:nvCxnSpPr>
              <p:spPr bwMode="auto">
                <a:xfrm flipH="1">
                  <a:off x="6549821" y="2271818"/>
                  <a:ext cx="1" cy="1047434"/>
                </a:xfrm>
                <a:prstGeom prst="line">
                  <a:avLst/>
                </a:prstGeom>
                <a:solidFill>
                  <a:srgbClr val="75C6D3"/>
                </a:solidFill>
                <a:ln w="22225" cap="flat" cmpd="sng" algn="ctr">
                  <a:solidFill>
                    <a:srgbClr val="75C6D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10" name="Graphic 701">
                <a:extLst>
                  <a:ext uri="{FF2B5EF4-FFF2-40B4-BE49-F238E27FC236}">
                    <a16:creationId xmlns:a16="http://schemas.microsoft.com/office/drawing/2014/main" id="{B6521C79-F802-7AD3-9FF0-AF44D14299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44199" y="3301643"/>
                <a:ext cx="332527" cy="434738"/>
              </a:xfrm>
              <a:prstGeom prst="rect">
                <a:avLst/>
              </a:prstGeom>
            </p:spPr>
          </p:pic>
        </p:grpSp>
        <p:grpSp>
          <p:nvGrpSpPr>
            <p:cNvPr id="5" name="群組 4">
              <a:extLst>
                <a:ext uri="{FF2B5EF4-FFF2-40B4-BE49-F238E27FC236}">
                  <a16:creationId xmlns:a16="http://schemas.microsoft.com/office/drawing/2014/main" id="{8FBE516A-11D9-3CDB-59E8-D73E745E3B4B}"/>
                </a:ext>
              </a:extLst>
            </p:cNvPr>
            <p:cNvGrpSpPr/>
            <p:nvPr/>
          </p:nvGrpSpPr>
          <p:grpSpPr>
            <a:xfrm>
              <a:off x="6010666" y="3742833"/>
              <a:ext cx="775146" cy="1544701"/>
              <a:chOff x="6675190" y="3742833"/>
              <a:chExt cx="775146" cy="1544701"/>
            </a:xfrm>
          </p:grpSpPr>
          <p:grpSp>
            <p:nvGrpSpPr>
              <p:cNvPr id="301" name="Group 666">
                <a:extLst>
                  <a:ext uri="{FF2B5EF4-FFF2-40B4-BE49-F238E27FC236}">
                    <a16:creationId xmlns:a16="http://schemas.microsoft.com/office/drawing/2014/main" id="{14BC8C18-1F09-7C8A-622C-76CD7D2BC2AD}"/>
                  </a:ext>
                </a:extLst>
              </p:cNvPr>
              <p:cNvGrpSpPr/>
              <p:nvPr/>
            </p:nvGrpSpPr>
            <p:grpSpPr>
              <a:xfrm>
                <a:off x="6675190" y="3742833"/>
                <a:ext cx="775146" cy="1544701"/>
                <a:chOff x="6799517" y="2120378"/>
                <a:chExt cx="694557" cy="1283659"/>
              </a:xfrm>
            </p:grpSpPr>
            <p:sp>
              <p:nvSpPr>
                <p:cNvPr id="325" name="Oval 651">
                  <a:extLst>
                    <a:ext uri="{FF2B5EF4-FFF2-40B4-BE49-F238E27FC236}">
                      <a16:creationId xmlns:a16="http://schemas.microsoft.com/office/drawing/2014/main" id="{FDCBF8DB-F54D-62D6-3D44-D28320E52086}"/>
                    </a:ext>
                  </a:extLst>
                </p:cNvPr>
                <p:cNvSpPr>
                  <a:spLocks noChangeAspect="1"/>
                </p:cNvSpPr>
                <p:nvPr/>
              </p:nvSpPr>
              <p:spPr bwMode="auto">
                <a:xfrm>
                  <a:off x="7102583" y="3307264"/>
                  <a:ext cx="96772" cy="96773"/>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nvGrpSpPr>
                <p:cNvPr id="326" name="Group 653">
                  <a:extLst>
                    <a:ext uri="{FF2B5EF4-FFF2-40B4-BE49-F238E27FC236}">
                      <a16:creationId xmlns:a16="http://schemas.microsoft.com/office/drawing/2014/main" id="{92A8EEF9-5DE9-F618-B6E9-8F64995EE97A}"/>
                    </a:ext>
                  </a:extLst>
                </p:cNvPr>
                <p:cNvGrpSpPr/>
                <p:nvPr/>
              </p:nvGrpSpPr>
              <p:grpSpPr>
                <a:xfrm>
                  <a:off x="6799517" y="2306615"/>
                  <a:ext cx="694557" cy="643199"/>
                  <a:chOff x="6421000" y="1577262"/>
                  <a:chExt cx="556010" cy="514897"/>
                </a:xfrm>
              </p:grpSpPr>
              <p:sp>
                <p:nvSpPr>
                  <p:cNvPr id="329" name="Oval 657">
                    <a:extLst>
                      <a:ext uri="{FF2B5EF4-FFF2-40B4-BE49-F238E27FC236}">
                        <a16:creationId xmlns:a16="http://schemas.microsoft.com/office/drawing/2014/main" id="{74C0C7DE-0573-FF74-61AB-D2CA474D4DB2}"/>
                      </a:ext>
                    </a:extLst>
                  </p:cNvPr>
                  <p:cNvSpPr>
                    <a:spLocks/>
                  </p:cNvSpPr>
                  <p:nvPr/>
                </p:nvSpPr>
                <p:spPr bwMode="auto">
                  <a:xfrm>
                    <a:off x="6421000" y="1577262"/>
                    <a:ext cx="556010" cy="514897"/>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sp>
                <p:nvSpPr>
                  <p:cNvPr id="330" name="Oval 658">
                    <a:extLst>
                      <a:ext uri="{FF2B5EF4-FFF2-40B4-BE49-F238E27FC236}">
                        <a16:creationId xmlns:a16="http://schemas.microsoft.com/office/drawing/2014/main" id="{DDAE9FFF-E32A-FA2B-3F24-C7E0191A3B8E}"/>
                      </a:ext>
                    </a:extLst>
                  </p:cNvPr>
                  <p:cNvSpPr/>
                  <p:nvPr/>
                </p:nvSpPr>
                <p:spPr bwMode="auto">
                  <a:xfrm>
                    <a:off x="6487227" y="1643487"/>
                    <a:ext cx="423561" cy="423561"/>
                  </a:xfrm>
                  <a:prstGeom prst="ellipse">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endParaRPr lang="en-AU" sz="1400" dirty="0">
                      <a:solidFill>
                        <a:srgbClr val="53565A"/>
                      </a:solidFill>
                      <a:latin typeface="Arial" pitchFamily="34" charset="0"/>
                      <a:ea typeface="STKaiti"/>
                    </a:endParaRPr>
                  </a:p>
                </p:txBody>
              </p:sp>
            </p:grpSp>
            <p:sp>
              <p:nvSpPr>
                <p:cNvPr id="327" name="TextBox 654">
                  <a:extLst>
                    <a:ext uri="{FF2B5EF4-FFF2-40B4-BE49-F238E27FC236}">
                      <a16:creationId xmlns:a16="http://schemas.microsoft.com/office/drawing/2014/main" id="{793BED5A-DFB4-18A4-F31C-64DB7E86CFB1}"/>
                    </a:ext>
                  </a:extLst>
                </p:cNvPr>
                <p:cNvSpPr txBox="1"/>
                <p:nvPr/>
              </p:nvSpPr>
              <p:spPr>
                <a:xfrm>
                  <a:off x="6962197" y="2120378"/>
                  <a:ext cx="369199" cy="184151"/>
                </a:xfrm>
                <a:prstGeom prst="rect">
                  <a:avLst/>
                </a:prstGeom>
                <a:noFill/>
              </p:spPr>
              <p:txBody>
                <a:bodyPr wrap="none" lIns="18288" tIns="18288" rIns="18288" bIns="18288" rtlCol="0" anchor="ctr">
                  <a:spAutoFit/>
                </a:bodyPr>
                <a:lstStyle/>
                <a:p>
                  <a:pPr algn="ctr">
                    <a:defRPr/>
                  </a:pPr>
                  <a:r>
                    <a:rPr lang="en-US" sz="1200" b="1" dirty="0">
                      <a:solidFill>
                        <a:srgbClr val="75C6D3"/>
                      </a:solidFill>
                      <a:latin typeface="+mj-lt"/>
                      <a:ea typeface="STKaiti"/>
                    </a:rPr>
                    <a:t>Q324</a:t>
                  </a:r>
                </a:p>
              </p:txBody>
            </p:sp>
            <p:cxnSp>
              <p:nvCxnSpPr>
                <p:cNvPr id="328" name="Straight Connector 655">
                  <a:extLst>
                    <a:ext uri="{FF2B5EF4-FFF2-40B4-BE49-F238E27FC236}">
                      <a16:creationId xmlns:a16="http://schemas.microsoft.com/office/drawing/2014/main" id="{AA56CD70-1852-9445-803A-9282631E8827}"/>
                    </a:ext>
                  </a:extLst>
                </p:cNvPr>
                <p:cNvCxnSpPr>
                  <a:cxnSpLocks/>
                </p:cNvCxnSpPr>
                <p:nvPr/>
              </p:nvCxnSpPr>
              <p:spPr bwMode="auto">
                <a:xfrm flipH="1">
                  <a:off x="7146797" y="2989268"/>
                  <a:ext cx="1" cy="318079"/>
                </a:xfrm>
                <a:prstGeom prst="line">
                  <a:avLst/>
                </a:prstGeom>
                <a:solidFill>
                  <a:srgbClr val="75C6D3"/>
                </a:solidFill>
                <a:ln w="22225" cap="flat" cmpd="sng" algn="ctr">
                  <a:solidFill>
                    <a:srgbClr val="75C6D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11" name="Graphic 703">
                <a:extLst>
                  <a:ext uri="{FF2B5EF4-FFF2-40B4-BE49-F238E27FC236}">
                    <a16:creationId xmlns:a16="http://schemas.microsoft.com/office/drawing/2014/main" id="{105D68B3-274D-A7BC-27D9-EE8536AAD7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0935" y="4127273"/>
                <a:ext cx="362757" cy="474260"/>
              </a:xfrm>
              <a:prstGeom prst="rect">
                <a:avLst/>
              </a:prstGeom>
            </p:spPr>
          </p:pic>
        </p:grpSp>
      </p:grpSp>
      <p:sp>
        <p:nvSpPr>
          <p:cNvPr id="312" name="Rectangle: Rounded Corners 1">
            <a:extLst>
              <a:ext uri="{FF2B5EF4-FFF2-40B4-BE49-F238E27FC236}">
                <a16:creationId xmlns:a16="http://schemas.microsoft.com/office/drawing/2014/main" id="{488FF9E6-8D9C-950C-845C-F7464C9B0835}"/>
              </a:ext>
            </a:extLst>
          </p:cNvPr>
          <p:cNvSpPr/>
          <p:nvPr/>
        </p:nvSpPr>
        <p:spPr bwMode="auto">
          <a:xfrm>
            <a:off x="4695582" y="2055549"/>
            <a:ext cx="4284000" cy="233991"/>
          </a:xfrm>
          <a:prstGeom prst="roundRect">
            <a:avLst>
              <a:gd name="adj" fmla="val 50000"/>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defRPr/>
            </a:pPr>
            <a:r>
              <a:rPr lang="en-US" sz="1300" b="1" dirty="0">
                <a:solidFill>
                  <a:srgbClr val="FFFFFF"/>
                </a:solidFill>
                <a:ea typeface="STKaiti"/>
                <a:cs typeface="Arial"/>
              </a:rPr>
              <a:t>GWA Timeline</a:t>
            </a:r>
            <a:endParaRPr lang="en-AU" sz="1300" dirty="0">
              <a:solidFill>
                <a:srgbClr val="FFFFFF"/>
              </a:solidFill>
              <a:ea typeface="STKaiti"/>
            </a:endParaRPr>
          </a:p>
        </p:txBody>
      </p:sp>
      <p:sp>
        <p:nvSpPr>
          <p:cNvPr id="339" name="文字版面配置區 5">
            <a:extLst>
              <a:ext uri="{FF2B5EF4-FFF2-40B4-BE49-F238E27FC236}">
                <a16:creationId xmlns:a16="http://schemas.microsoft.com/office/drawing/2014/main" id="{DC736C87-18F3-D6DF-27D8-681E9486165E}"/>
              </a:ext>
            </a:extLst>
          </p:cNvPr>
          <p:cNvSpPr>
            <a:spLocks noGrp="1"/>
          </p:cNvSpPr>
          <p:nvPr/>
        </p:nvSpPr>
        <p:spPr>
          <a:xfrm>
            <a:off x="257942" y="6252354"/>
            <a:ext cx="8387986" cy="420958"/>
          </a:xfrm>
          <a:prstGeom prst="rect">
            <a:avLst/>
          </a:prstGeom>
          <a:noFill/>
        </p:spPr>
        <p:txBody>
          <a:bodyPr lIns="0" tIns="0" rIns="0" bIns="0" anchor="b" anchorCtr="0"/>
          <a:lstStyle>
            <a:lvl1pPr marL="228600" indent="-228600" algn="l" defTabSz="957263" rtl="0" eaLnBrk="1" fontAlgn="base" hangingPunct="1">
              <a:spcBef>
                <a:spcPts val="0"/>
              </a:spcBef>
              <a:spcAft>
                <a:spcPts val="0"/>
              </a:spcAft>
              <a:buClrTx/>
              <a:buFontTx/>
              <a:buNone/>
              <a:defRPr lang="en-GB" sz="700" i="1" baseline="0" dirty="0" smtClean="0">
                <a:solidFill>
                  <a:srgbClr val="233960"/>
                </a:solidFill>
                <a:latin typeface="+mn-lt"/>
                <a:ea typeface="MS PGothic" pitchFamily="34" charset="-128"/>
                <a:cs typeface="Arial Unicode MS" pitchFamily="34" charset="-128"/>
              </a:defRPr>
            </a:lvl1pPr>
            <a:lvl2pPr marL="244475" indent="-242888" algn="l" defTabSz="957263" rtl="0" eaLnBrk="1" fontAlgn="base" hangingPunct="1">
              <a:spcBef>
                <a:spcPct val="15000"/>
              </a:spcBef>
              <a:spcAft>
                <a:spcPct val="15000"/>
              </a:spcAft>
              <a:buClr>
                <a:schemeClr val="accent1"/>
              </a:buClr>
              <a:buSzPct val="70000"/>
              <a:buFont typeface="Wingdings" pitchFamily="2" charset="2"/>
              <a:buChar char="n"/>
              <a:defRPr sz="1200">
                <a:solidFill>
                  <a:schemeClr val="tx1"/>
                </a:solidFill>
                <a:latin typeface="+mn-lt"/>
                <a:ea typeface="Arial Unicode MS" pitchFamily="34" charset="-128"/>
                <a:cs typeface="Arial Unicode MS" pitchFamily="34" charset="-128"/>
              </a:defRPr>
            </a:lvl2pPr>
            <a:lvl3pPr marL="406400" indent="-160338"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3pPr>
            <a:lvl4pPr marL="547688" indent="-139700"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4pPr>
            <a:lvl5pPr marL="7318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5pPr>
            <a:lvl6pPr marL="11890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6pPr>
            <a:lvl7pPr marL="16462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7pPr>
            <a:lvl8pPr marL="21034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8pPr>
            <a:lvl9pPr marL="25606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9pPr>
          </a:lstStyle>
          <a:p>
            <a:r>
              <a:rPr lang="en-US" altLang="zh-TW" dirty="0">
                <a:solidFill>
                  <a:srgbClr val="7F7F7F"/>
                </a:solidFill>
                <a:latin typeface="Arial" panose="020B0604020202020204" pitchFamily="34" charset="0"/>
              </a:rPr>
              <a:t>Notes: </a:t>
            </a:r>
          </a:p>
          <a:p>
            <a:pPr>
              <a:buFont typeface="+mj-lt"/>
              <a:buAutoNum type="arabicPeriod"/>
            </a:pPr>
            <a:r>
              <a:rPr lang="en-US" altLang="zh-TW" dirty="0">
                <a:solidFill>
                  <a:srgbClr val="7F7F7F"/>
                </a:solidFill>
                <a:latin typeface="Arial" panose="020B0604020202020204" pitchFamily="34" charset="0"/>
              </a:rPr>
              <a:t>Refers to GlobalWafers America, our greenfield fab in Sherman, Texas</a:t>
            </a:r>
          </a:p>
        </p:txBody>
      </p:sp>
      <p:sp>
        <p:nvSpPr>
          <p:cNvPr id="373" name="Rectangle 11">
            <a:extLst>
              <a:ext uri="{FF2B5EF4-FFF2-40B4-BE49-F238E27FC236}">
                <a16:creationId xmlns:a16="http://schemas.microsoft.com/office/drawing/2014/main" id="{F81EA67E-F0A2-818E-2B5A-713EB31FA8FD}"/>
              </a:ext>
            </a:extLst>
          </p:cNvPr>
          <p:cNvSpPr/>
          <p:nvPr/>
        </p:nvSpPr>
        <p:spPr bwMode="auto">
          <a:xfrm>
            <a:off x="4714716" y="2366271"/>
            <a:ext cx="45719" cy="473119"/>
          </a:xfrm>
          <a:prstGeom prst="rect">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ea typeface="STKaiti"/>
              <a:cs typeface="+mn-cs"/>
            </a:endParaRPr>
          </a:p>
        </p:txBody>
      </p:sp>
      <p:grpSp>
        <p:nvGrpSpPr>
          <p:cNvPr id="10" name="群組 9">
            <a:extLst>
              <a:ext uri="{FF2B5EF4-FFF2-40B4-BE49-F238E27FC236}">
                <a16:creationId xmlns:a16="http://schemas.microsoft.com/office/drawing/2014/main" id="{9FCF7DD9-64C9-4451-744B-9E8E461B2423}"/>
              </a:ext>
            </a:extLst>
          </p:cNvPr>
          <p:cNvGrpSpPr/>
          <p:nvPr/>
        </p:nvGrpSpPr>
        <p:grpSpPr>
          <a:xfrm>
            <a:off x="271011" y="2026363"/>
            <a:ext cx="4068641" cy="944086"/>
            <a:chOff x="232030" y="2434235"/>
            <a:chExt cx="4068641" cy="944086"/>
          </a:xfrm>
        </p:grpSpPr>
        <p:grpSp>
          <p:nvGrpSpPr>
            <p:cNvPr id="354" name="Group 37">
              <a:extLst>
                <a:ext uri="{FF2B5EF4-FFF2-40B4-BE49-F238E27FC236}">
                  <a16:creationId xmlns:a16="http://schemas.microsoft.com/office/drawing/2014/main" id="{A6F67044-AB7F-B9EE-4814-F4FA727848D8}"/>
                </a:ext>
              </a:extLst>
            </p:cNvPr>
            <p:cNvGrpSpPr/>
            <p:nvPr/>
          </p:nvGrpSpPr>
          <p:grpSpPr>
            <a:xfrm>
              <a:off x="232030" y="2434235"/>
              <a:ext cx="4068641" cy="944086"/>
              <a:chOff x="4691738" y="1136690"/>
              <a:chExt cx="3274342" cy="775016"/>
            </a:xfrm>
          </p:grpSpPr>
          <p:sp>
            <p:nvSpPr>
              <p:cNvPr id="367" name="Flowchart: Alternate Process 156">
                <a:extLst>
                  <a:ext uri="{FF2B5EF4-FFF2-40B4-BE49-F238E27FC236}">
                    <a16:creationId xmlns:a16="http://schemas.microsoft.com/office/drawing/2014/main" id="{3A5AECB8-CADE-D583-9EA3-CCC636D2273F}"/>
                  </a:ext>
                </a:extLst>
              </p:cNvPr>
              <p:cNvSpPr/>
              <p:nvPr/>
            </p:nvSpPr>
            <p:spPr bwMode="auto">
              <a:xfrm>
                <a:off x="6045840" y="1160649"/>
                <a:ext cx="1920240" cy="743389"/>
              </a:xfrm>
              <a:prstGeom prst="flowChartAlternateProcess">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53565A"/>
                  </a:solidFill>
                  <a:effectLst/>
                  <a:uLnTx/>
                  <a:uFillTx/>
                  <a:ea typeface="STKaiti"/>
                </a:endParaRPr>
              </a:p>
            </p:txBody>
          </p:sp>
          <p:sp>
            <p:nvSpPr>
              <p:cNvPr id="368" name="Rectangle: Top Corners Rounded 157">
                <a:extLst>
                  <a:ext uri="{FF2B5EF4-FFF2-40B4-BE49-F238E27FC236}">
                    <a16:creationId xmlns:a16="http://schemas.microsoft.com/office/drawing/2014/main" id="{2D21F5AF-894B-52D6-8D83-2C351C1EDD02}"/>
                  </a:ext>
                </a:extLst>
              </p:cNvPr>
              <p:cNvSpPr/>
              <p:nvPr/>
            </p:nvSpPr>
            <p:spPr bwMode="auto">
              <a:xfrm rot="16200000">
                <a:off x="6041356" y="74874"/>
                <a:ext cx="775016" cy="2898648"/>
              </a:xfrm>
              <a:prstGeom prst="round2SameRect">
                <a:avLst>
                  <a:gd name="adj1" fmla="val 9482"/>
                  <a:gd name="adj2" fmla="val 0"/>
                </a:avLst>
              </a:prstGeom>
              <a:solidFill>
                <a:schemeClr val="accent3">
                  <a:lumMod val="20000"/>
                  <a:lumOff val="80000"/>
                </a:schemeClr>
              </a:solidFill>
              <a:ln w="6350" cap="flat" cmpd="sng" algn="ctr">
                <a:noFill/>
                <a:prstDash val="solid"/>
                <a:round/>
                <a:headEnd type="none" w="med" len="med"/>
                <a:tailEnd type="none" w="med" len="med"/>
              </a:ln>
              <a:effectLst>
                <a:outerShdw blurRad="50800" dist="38100" dir="2700000" algn="tl" rotWithShape="0">
                  <a:srgbClr val="FFFFFF">
                    <a:lumMod val="95000"/>
                    <a:alpha val="41000"/>
                  </a:srgbClr>
                </a:outerShdw>
              </a:effectLst>
            </p:spPr>
            <p:txBody>
              <a:bodyPr vert="vert" wrap="square" lIns="72000" tIns="396000" rIns="72000" bIns="144000" numCol="1" rtlCol="0" anchor="ctr"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dirty="0">
                  <a:ln>
                    <a:noFill/>
                  </a:ln>
                  <a:solidFill>
                    <a:srgbClr val="5484C4"/>
                  </a:solidFill>
                  <a:effectLst/>
                  <a:uLnTx/>
                  <a:uFillTx/>
                  <a:latin typeface="Franklin Gothic Book"/>
                  <a:ea typeface="STKaiti"/>
                </a:endParaRPr>
              </a:p>
            </p:txBody>
          </p:sp>
          <p:sp>
            <p:nvSpPr>
              <p:cNvPr id="369" name="Oval 159">
                <a:extLst>
                  <a:ext uri="{FF2B5EF4-FFF2-40B4-BE49-F238E27FC236}">
                    <a16:creationId xmlns:a16="http://schemas.microsoft.com/office/drawing/2014/main" id="{72988D74-C2EB-9C7D-284E-843E2221C89C}"/>
                  </a:ext>
                </a:extLst>
              </p:cNvPr>
              <p:cNvSpPr/>
              <p:nvPr/>
            </p:nvSpPr>
            <p:spPr bwMode="auto">
              <a:xfrm>
                <a:off x="4691738" y="1226631"/>
                <a:ext cx="581661" cy="579799"/>
              </a:xfrm>
              <a:prstGeom prst="ellipse">
                <a:avLst/>
              </a:prstGeom>
              <a:solidFill>
                <a:srgbClr val="FFFFFF"/>
              </a:solidFill>
              <a:ln w="28575" cap="flat" cmpd="sng" algn="ctr">
                <a:solidFill>
                  <a:srgbClr val="75C6D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rgbClr val="53565A"/>
                  </a:solidFill>
                  <a:effectLst/>
                  <a:uLnTx/>
                  <a:uFillTx/>
                  <a:ea typeface="STKaiti"/>
                </a:endParaRPr>
              </a:p>
            </p:txBody>
          </p:sp>
          <p:sp>
            <p:nvSpPr>
              <p:cNvPr id="370" name="Oval 160">
                <a:extLst>
                  <a:ext uri="{FF2B5EF4-FFF2-40B4-BE49-F238E27FC236}">
                    <a16:creationId xmlns:a16="http://schemas.microsoft.com/office/drawing/2014/main" id="{AA677E7A-8397-BC58-379C-BDE896A5E9C9}"/>
                  </a:ext>
                </a:extLst>
              </p:cNvPr>
              <p:cNvSpPr/>
              <p:nvPr/>
            </p:nvSpPr>
            <p:spPr bwMode="auto">
              <a:xfrm>
                <a:off x="4723109" y="1257900"/>
                <a:ext cx="518920" cy="517259"/>
              </a:xfrm>
              <a:prstGeom prst="ellipse">
                <a:avLst/>
              </a:prstGeom>
              <a:solidFill>
                <a:srgbClr val="75C6D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rgbClr val="53565A"/>
                  </a:solidFill>
                  <a:effectLst/>
                  <a:uLnTx/>
                  <a:uFillTx/>
                  <a:ea typeface="STKaiti"/>
                </a:endParaRPr>
              </a:p>
            </p:txBody>
          </p:sp>
        </p:grpSp>
        <p:sp>
          <p:nvSpPr>
            <p:cNvPr id="372" name="文字方塊 371">
              <a:extLst>
                <a:ext uri="{FF2B5EF4-FFF2-40B4-BE49-F238E27FC236}">
                  <a16:creationId xmlns:a16="http://schemas.microsoft.com/office/drawing/2014/main" id="{A411E340-A70E-F3AC-1626-898167A99A71}"/>
                </a:ext>
              </a:extLst>
            </p:cNvPr>
            <p:cNvSpPr txBox="1"/>
            <p:nvPr/>
          </p:nvSpPr>
          <p:spPr>
            <a:xfrm>
              <a:off x="1091358" y="2692607"/>
              <a:ext cx="3120698" cy="492443"/>
            </a:xfrm>
            <a:prstGeom prst="rect">
              <a:avLst/>
            </a:prstGeom>
            <a:noFill/>
          </p:spPr>
          <p:txBody>
            <a:bodyPr wrap="square" rtlCol="0">
              <a:spAutoFit/>
            </a:bodyPr>
            <a:lstStyle/>
            <a:p>
              <a:r>
                <a:rPr lang="en-US" altLang="zh-TW" sz="1300" b="1" dirty="0">
                  <a:solidFill>
                    <a:srgbClr val="ED972F"/>
                  </a:solidFill>
                  <a:ea typeface="STKaiti" panose="02010600040101010101" pitchFamily="2" charset="-122"/>
                </a:rPr>
                <a:t>The only advanced node wafer manufacturer</a:t>
              </a:r>
              <a:r>
                <a:rPr lang="en-US" altLang="zh-TW" sz="1300" dirty="0">
                  <a:solidFill>
                    <a:schemeClr val="accent3">
                      <a:lumMod val="75000"/>
                    </a:schemeClr>
                  </a:solidFill>
                  <a:ea typeface="STKaiti" panose="02010600040101010101" pitchFamily="2" charset="-122"/>
                </a:rPr>
                <a:t> in the United States</a:t>
              </a:r>
              <a:endParaRPr lang="zh-TW" altLang="en-US" sz="1300" dirty="0">
                <a:solidFill>
                  <a:schemeClr val="accent3">
                    <a:lumMod val="75000"/>
                  </a:schemeClr>
                </a:solidFill>
                <a:ea typeface="STKaiti" panose="02010600040101010101" pitchFamily="2" charset="-122"/>
              </a:endParaRPr>
            </a:p>
          </p:txBody>
        </p:sp>
        <p:pic>
          <p:nvPicPr>
            <p:cNvPr id="7" name="圖形 6" descr="光圈 以實心填滿">
              <a:extLst>
                <a:ext uri="{FF2B5EF4-FFF2-40B4-BE49-F238E27FC236}">
                  <a16:creationId xmlns:a16="http://schemas.microsoft.com/office/drawing/2014/main" id="{1A496354-E7CD-F192-11D7-AC7EC4D5129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3397" y="2627685"/>
              <a:ext cx="540000" cy="540000"/>
            </a:xfrm>
            <a:prstGeom prst="rect">
              <a:avLst/>
            </a:prstGeom>
          </p:spPr>
        </p:pic>
      </p:grpSp>
      <p:grpSp>
        <p:nvGrpSpPr>
          <p:cNvPr id="14" name="群組 13">
            <a:extLst>
              <a:ext uri="{FF2B5EF4-FFF2-40B4-BE49-F238E27FC236}">
                <a16:creationId xmlns:a16="http://schemas.microsoft.com/office/drawing/2014/main" id="{C1854EBF-3FA5-7939-E675-9CB15A786C9F}"/>
              </a:ext>
            </a:extLst>
          </p:cNvPr>
          <p:cNvGrpSpPr/>
          <p:nvPr/>
        </p:nvGrpSpPr>
        <p:grpSpPr>
          <a:xfrm>
            <a:off x="707549" y="3020134"/>
            <a:ext cx="4055776" cy="944750"/>
            <a:chOff x="707549" y="3893894"/>
            <a:chExt cx="4055776" cy="944750"/>
          </a:xfrm>
        </p:grpSpPr>
        <p:grpSp>
          <p:nvGrpSpPr>
            <p:cNvPr id="356" name="Group 38">
              <a:extLst>
                <a:ext uri="{FF2B5EF4-FFF2-40B4-BE49-F238E27FC236}">
                  <a16:creationId xmlns:a16="http://schemas.microsoft.com/office/drawing/2014/main" id="{4DEA13C1-CFD1-4CE2-8769-F67AC8EF49D6}"/>
                </a:ext>
              </a:extLst>
            </p:cNvPr>
            <p:cNvGrpSpPr/>
            <p:nvPr/>
          </p:nvGrpSpPr>
          <p:grpSpPr>
            <a:xfrm>
              <a:off x="707549" y="3893894"/>
              <a:ext cx="4055776" cy="944750"/>
              <a:chOff x="5485903" y="2554030"/>
              <a:chExt cx="3263988" cy="775562"/>
            </a:xfrm>
          </p:grpSpPr>
          <p:sp>
            <p:nvSpPr>
              <p:cNvPr id="357" name="Flowchart: Alternate Process 847">
                <a:extLst>
                  <a:ext uri="{FF2B5EF4-FFF2-40B4-BE49-F238E27FC236}">
                    <a16:creationId xmlns:a16="http://schemas.microsoft.com/office/drawing/2014/main" id="{90F3874A-C3A6-73F1-66CD-0C7FCAA54B49}"/>
                  </a:ext>
                </a:extLst>
              </p:cNvPr>
              <p:cNvSpPr/>
              <p:nvPr/>
            </p:nvSpPr>
            <p:spPr bwMode="auto">
              <a:xfrm>
                <a:off x="6829651" y="2555302"/>
                <a:ext cx="1920240" cy="774290"/>
              </a:xfrm>
              <a:prstGeom prst="flowChartAlternateProcess">
                <a:avLst/>
              </a:prstGeom>
              <a:solidFill>
                <a:srgbClr val="92CB8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53565A"/>
                  </a:solidFill>
                  <a:effectLst/>
                  <a:uLnTx/>
                  <a:uFillTx/>
                  <a:ea typeface="STKaiti"/>
                </a:endParaRPr>
              </a:p>
            </p:txBody>
          </p:sp>
          <p:sp>
            <p:nvSpPr>
              <p:cNvPr id="358" name="Rectangle: Top Corners Rounded 848">
                <a:extLst>
                  <a:ext uri="{FF2B5EF4-FFF2-40B4-BE49-F238E27FC236}">
                    <a16:creationId xmlns:a16="http://schemas.microsoft.com/office/drawing/2014/main" id="{290EF40B-FD76-9601-A8A8-4CEB1AFB1F6A}"/>
                  </a:ext>
                </a:extLst>
              </p:cNvPr>
              <p:cNvSpPr/>
              <p:nvPr/>
            </p:nvSpPr>
            <p:spPr bwMode="auto">
              <a:xfrm rot="16200000">
                <a:off x="6835884" y="1491851"/>
                <a:ext cx="774290" cy="2898648"/>
              </a:xfrm>
              <a:prstGeom prst="round2SameRect">
                <a:avLst>
                  <a:gd name="adj1" fmla="val 9482"/>
                  <a:gd name="adj2" fmla="val 0"/>
                </a:avLst>
              </a:prstGeom>
              <a:solidFill>
                <a:srgbClr val="DBFAD2"/>
              </a:solidFill>
              <a:ln w="6350" cap="flat" cmpd="sng" algn="ctr">
                <a:noFill/>
                <a:prstDash val="solid"/>
                <a:round/>
                <a:headEnd type="none" w="med" len="med"/>
                <a:tailEnd type="none" w="med" len="med"/>
              </a:ln>
              <a:effectLst>
                <a:outerShdw blurRad="50800" dist="38100" dir="2700000" algn="tl" rotWithShape="0">
                  <a:srgbClr val="FFFFFF">
                    <a:lumMod val="95000"/>
                    <a:alpha val="41000"/>
                  </a:srgbClr>
                </a:outerShdw>
              </a:effectLst>
            </p:spPr>
            <p:txBody>
              <a:bodyPr vert="vert" wrap="square" lIns="72000" tIns="396000" rIns="72000" bIns="144000" numCol="1" rtlCol="0" anchor="ctr"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dirty="0">
                  <a:ln>
                    <a:noFill/>
                  </a:ln>
                  <a:solidFill>
                    <a:srgbClr val="5484C4"/>
                  </a:solidFill>
                  <a:effectLst/>
                  <a:uLnTx/>
                  <a:uFillTx/>
                  <a:latin typeface="Franklin Gothic Book"/>
                  <a:ea typeface="STKaiti"/>
                </a:endParaRPr>
              </a:p>
            </p:txBody>
          </p:sp>
          <p:sp>
            <p:nvSpPr>
              <p:cNvPr id="359" name="Oval 850">
                <a:extLst>
                  <a:ext uri="{FF2B5EF4-FFF2-40B4-BE49-F238E27FC236}">
                    <a16:creationId xmlns:a16="http://schemas.microsoft.com/office/drawing/2014/main" id="{5933C15B-3A3D-BE3D-254C-3D45FC4F179F}"/>
                  </a:ext>
                </a:extLst>
              </p:cNvPr>
              <p:cNvSpPr/>
              <p:nvPr/>
            </p:nvSpPr>
            <p:spPr bwMode="auto">
              <a:xfrm>
                <a:off x="5485903" y="2641893"/>
                <a:ext cx="581661" cy="579799"/>
              </a:xfrm>
              <a:prstGeom prst="ellipse">
                <a:avLst/>
              </a:prstGeom>
              <a:solidFill>
                <a:srgbClr val="FFFFFF"/>
              </a:solidFill>
              <a:ln w="28575" cap="flat" cmpd="sng" algn="ctr">
                <a:solidFill>
                  <a:srgbClr val="92CB8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rgbClr val="53565A"/>
                  </a:solidFill>
                  <a:effectLst/>
                  <a:uLnTx/>
                  <a:uFillTx/>
                  <a:ea typeface="STKaiti"/>
                </a:endParaRPr>
              </a:p>
            </p:txBody>
          </p:sp>
          <p:sp>
            <p:nvSpPr>
              <p:cNvPr id="360" name="Oval 851">
                <a:extLst>
                  <a:ext uri="{FF2B5EF4-FFF2-40B4-BE49-F238E27FC236}">
                    <a16:creationId xmlns:a16="http://schemas.microsoft.com/office/drawing/2014/main" id="{278497B5-EBEB-C5ED-93BC-0CBA91BAE41F}"/>
                  </a:ext>
                </a:extLst>
              </p:cNvPr>
              <p:cNvSpPr/>
              <p:nvPr/>
            </p:nvSpPr>
            <p:spPr bwMode="auto">
              <a:xfrm>
                <a:off x="5523298" y="2672091"/>
                <a:ext cx="518920" cy="517259"/>
              </a:xfrm>
              <a:prstGeom prst="ellipse">
                <a:avLst/>
              </a:prstGeom>
              <a:solidFill>
                <a:srgbClr val="92CB8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chemeClr val="bg1">
                      <a:lumMod val="50000"/>
                    </a:schemeClr>
                  </a:solidFill>
                  <a:effectLst/>
                  <a:uLnTx/>
                  <a:uFillTx/>
                  <a:ea typeface="STKaiti"/>
                </a:endParaRPr>
              </a:p>
            </p:txBody>
          </p:sp>
        </p:grpSp>
        <p:sp>
          <p:nvSpPr>
            <p:cNvPr id="374" name="文字方塊 373">
              <a:extLst>
                <a:ext uri="{FF2B5EF4-FFF2-40B4-BE49-F238E27FC236}">
                  <a16:creationId xmlns:a16="http://schemas.microsoft.com/office/drawing/2014/main" id="{F0ED6797-D6A4-0821-0D7E-9B478FBD88B9}"/>
                </a:ext>
              </a:extLst>
            </p:cNvPr>
            <p:cNvSpPr txBox="1"/>
            <p:nvPr/>
          </p:nvSpPr>
          <p:spPr>
            <a:xfrm>
              <a:off x="1469292" y="4119440"/>
              <a:ext cx="3196388" cy="492443"/>
            </a:xfrm>
            <a:prstGeom prst="rect">
              <a:avLst/>
            </a:prstGeom>
            <a:noFill/>
            <a:ln>
              <a:noFill/>
            </a:ln>
          </p:spPr>
          <p:txBody>
            <a:bodyPr wrap="square" rtlCol="0">
              <a:spAutoFit/>
            </a:bodyPr>
            <a:lstStyle/>
            <a:p>
              <a:r>
                <a:rPr lang="en-US" altLang="zh-TW" sz="1300" dirty="0">
                  <a:solidFill>
                    <a:srgbClr val="30804B"/>
                  </a:solidFill>
                  <a:ea typeface="STKaiti" panose="02010600040101010101" pitchFamily="2" charset="-122"/>
                </a:rPr>
                <a:t>Plan to utilize </a:t>
              </a:r>
              <a:r>
                <a:rPr lang="en-US" altLang="zh-TW" sz="1300" b="1" dirty="0">
                  <a:solidFill>
                    <a:srgbClr val="ED972F"/>
                  </a:solidFill>
                  <a:ea typeface="STKaiti" panose="02010600040101010101" pitchFamily="2" charset="-122"/>
                </a:rPr>
                <a:t>100% renewable energy </a:t>
              </a:r>
              <a:r>
                <a:rPr lang="en-US" altLang="zh-TW" sz="1300" dirty="0">
                  <a:solidFill>
                    <a:srgbClr val="30804B"/>
                  </a:solidFill>
                  <a:ea typeface="STKaiti" panose="02010600040101010101" pitchFamily="2" charset="-122"/>
                </a:rPr>
                <a:t>at full ramp-up</a:t>
              </a:r>
              <a:endParaRPr lang="zh-TW" altLang="en-US" sz="1300" dirty="0">
                <a:solidFill>
                  <a:srgbClr val="30804B"/>
                </a:solidFill>
                <a:ea typeface="STKaiti" panose="02010600040101010101" pitchFamily="2" charset="-122"/>
              </a:endParaRPr>
            </a:p>
          </p:txBody>
        </p:sp>
        <p:pic>
          <p:nvPicPr>
            <p:cNvPr id="11" name="圖形 10" descr="張開的手與植物 以實心填滿">
              <a:extLst>
                <a:ext uri="{FF2B5EF4-FFF2-40B4-BE49-F238E27FC236}">
                  <a16:creationId xmlns:a16="http://schemas.microsoft.com/office/drawing/2014/main" id="{68DEADF9-EEDA-F3D2-0DF2-39A7D2DB6EC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3112" y="4100758"/>
              <a:ext cx="504000" cy="504000"/>
            </a:xfrm>
            <a:prstGeom prst="rect">
              <a:avLst/>
            </a:prstGeom>
          </p:spPr>
        </p:pic>
      </p:grpSp>
      <p:grpSp>
        <p:nvGrpSpPr>
          <p:cNvPr id="15" name="群組 14">
            <a:extLst>
              <a:ext uri="{FF2B5EF4-FFF2-40B4-BE49-F238E27FC236}">
                <a16:creationId xmlns:a16="http://schemas.microsoft.com/office/drawing/2014/main" id="{81A3A74F-B261-5333-1839-EAC2CE55C85D}"/>
              </a:ext>
            </a:extLst>
          </p:cNvPr>
          <p:cNvGrpSpPr/>
          <p:nvPr/>
        </p:nvGrpSpPr>
        <p:grpSpPr>
          <a:xfrm>
            <a:off x="239805" y="4026603"/>
            <a:ext cx="4061654" cy="943200"/>
            <a:chOff x="232030" y="5147824"/>
            <a:chExt cx="4061654" cy="943200"/>
          </a:xfrm>
        </p:grpSpPr>
        <p:grpSp>
          <p:nvGrpSpPr>
            <p:cNvPr id="355" name="Group 39">
              <a:extLst>
                <a:ext uri="{FF2B5EF4-FFF2-40B4-BE49-F238E27FC236}">
                  <a16:creationId xmlns:a16="http://schemas.microsoft.com/office/drawing/2014/main" id="{ED58221D-8F44-3AB0-A0E2-AFAD90DB8019}"/>
                </a:ext>
              </a:extLst>
            </p:cNvPr>
            <p:cNvGrpSpPr/>
            <p:nvPr/>
          </p:nvGrpSpPr>
          <p:grpSpPr>
            <a:xfrm>
              <a:off x="232030" y="5147824"/>
              <a:ext cx="4061654" cy="943200"/>
              <a:chOff x="4745785" y="3802479"/>
              <a:chExt cx="3268719" cy="774289"/>
            </a:xfrm>
          </p:grpSpPr>
          <p:sp>
            <p:nvSpPr>
              <p:cNvPr id="362" name="Flowchart: Alternate Process 853">
                <a:extLst>
                  <a:ext uri="{FF2B5EF4-FFF2-40B4-BE49-F238E27FC236}">
                    <a16:creationId xmlns:a16="http://schemas.microsoft.com/office/drawing/2014/main" id="{EB4CF308-BCF9-8EC2-3A15-6F71B1814777}"/>
                  </a:ext>
                </a:extLst>
              </p:cNvPr>
              <p:cNvSpPr/>
              <p:nvPr/>
            </p:nvSpPr>
            <p:spPr bwMode="auto">
              <a:xfrm>
                <a:off x="6094264" y="3803502"/>
                <a:ext cx="1920240" cy="762820"/>
              </a:xfrm>
              <a:prstGeom prst="flowChartAlternateProcess">
                <a:avLst/>
              </a:prstGeom>
              <a:solidFill>
                <a:srgbClr val="307F9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53565A"/>
                  </a:solidFill>
                  <a:effectLst/>
                  <a:uLnTx/>
                  <a:uFillTx/>
                  <a:ea typeface="STKaiti"/>
                </a:endParaRPr>
              </a:p>
            </p:txBody>
          </p:sp>
          <p:sp>
            <p:nvSpPr>
              <p:cNvPr id="363" name="Rectangle: Top Corners Rounded 854">
                <a:extLst>
                  <a:ext uri="{FF2B5EF4-FFF2-40B4-BE49-F238E27FC236}">
                    <a16:creationId xmlns:a16="http://schemas.microsoft.com/office/drawing/2014/main" id="{A29AE0F6-4A6B-D953-D5FA-F79D0556D027}"/>
                  </a:ext>
                </a:extLst>
              </p:cNvPr>
              <p:cNvSpPr/>
              <p:nvPr/>
            </p:nvSpPr>
            <p:spPr bwMode="auto">
              <a:xfrm rot="16200000">
                <a:off x="6094286" y="2741784"/>
                <a:ext cx="774289" cy="2895680"/>
              </a:xfrm>
              <a:prstGeom prst="round2SameRect">
                <a:avLst>
                  <a:gd name="adj1" fmla="val 9482"/>
                  <a:gd name="adj2" fmla="val 0"/>
                </a:avLst>
              </a:prstGeom>
              <a:solidFill>
                <a:schemeClr val="tx2">
                  <a:lumMod val="20000"/>
                  <a:lumOff val="80000"/>
                </a:schemeClr>
              </a:solidFill>
              <a:ln w="6350" cap="flat" cmpd="sng" algn="ctr">
                <a:noFill/>
                <a:prstDash val="solid"/>
                <a:round/>
                <a:headEnd type="none" w="med" len="med"/>
                <a:tailEnd type="none" w="med" len="med"/>
              </a:ln>
              <a:effectLst>
                <a:outerShdw blurRad="50800" dist="38100" dir="2700000" algn="tl" rotWithShape="0">
                  <a:srgbClr val="FFFFFF">
                    <a:lumMod val="95000"/>
                    <a:alpha val="41000"/>
                  </a:srgbClr>
                </a:outerShdw>
              </a:effectLst>
            </p:spPr>
            <p:txBody>
              <a:bodyPr vert="vert" wrap="square" lIns="72000" tIns="396000" rIns="72000" bIns="144000" numCol="1" rtlCol="0" anchor="ctr"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Tx/>
                  <a:buFontTx/>
                  <a:buNone/>
                  <a:tabLst/>
                  <a:defRPr/>
                </a:pPr>
                <a:endParaRPr kumimoji="0" lang="en-US" sz="1400" b="1" i="0" u="none" strike="noStrike" kern="0" cap="none" spc="0" normalizeH="0" baseline="0" noProof="0" dirty="0">
                  <a:ln>
                    <a:noFill/>
                  </a:ln>
                  <a:solidFill>
                    <a:srgbClr val="767CBB"/>
                  </a:solidFill>
                  <a:effectLst/>
                  <a:uLnTx/>
                  <a:uFillTx/>
                  <a:latin typeface="Franklin Gothic Book"/>
                  <a:ea typeface="STKaiti"/>
                </a:endParaRPr>
              </a:p>
            </p:txBody>
          </p:sp>
          <p:sp>
            <p:nvSpPr>
              <p:cNvPr id="364" name="Oval 856">
                <a:extLst>
                  <a:ext uri="{FF2B5EF4-FFF2-40B4-BE49-F238E27FC236}">
                    <a16:creationId xmlns:a16="http://schemas.microsoft.com/office/drawing/2014/main" id="{CFF968D2-A8D7-368F-4C38-CA8C7B36C961}"/>
                  </a:ext>
                </a:extLst>
              </p:cNvPr>
              <p:cNvSpPr/>
              <p:nvPr/>
            </p:nvSpPr>
            <p:spPr bwMode="auto">
              <a:xfrm>
                <a:off x="4745785" y="3882008"/>
                <a:ext cx="581661" cy="579799"/>
              </a:xfrm>
              <a:prstGeom prst="ellipse">
                <a:avLst/>
              </a:prstGeom>
              <a:solidFill>
                <a:srgbClr val="FFFFFF"/>
              </a:solidFill>
              <a:ln w="28575" cap="flat" cmpd="sng" algn="ctr">
                <a:solidFill>
                  <a:srgbClr val="307F9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rgbClr val="53565A"/>
                  </a:solidFill>
                  <a:effectLst/>
                  <a:uLnTx/>
                  <a:uFillTx/>
                  <a:ea typeface="STKaiti"/>
                </a:endParaRPr>
              </a:p>
            </p:txBody>
          </p:sp>
          <p:sp>
            <p:nvSpPr>
              <p:cNvPr id="365" name="Oval 857">
                <a:extLst>
                  <a:ext uri="{FF2B5EF4-FFF2-40B4-BE49-F238E27FC236}">
                    <a16:creationId xmlns:a16="http://schemas.microsoft.com/office/drawing/2014/main" id="{EDEC39F4-BCA6-83F5-84DC-360C1A9D49C1}"/>
                  </a:ext>
                </a:extLst>
              </p:cNvPr>
              <p:cNvSpPr/>
              <p:nvPr/>
            </p:nvSpPr>
            <p:spPr bwMode="auto">
              <a:xfrm>
                <a:off x="4777156" y="3913276"/>
                <a:ext cx="518920" cy="517259"/>
              </a:xfrm>
              <a:prstGeom prst="ellipse">
                <a:avLst/>
              </a:prstGeom>
              <a:solidFill>
                <a:srgbClr val="307F9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rgbClr val="53565A"/>
                  </a:solidFill>
                  <a:effectLst/>
                  <a:uLnTx/>
                  <a:uFillTx/>
                  <a:ea typeface="STKaiti"/>
                </a:endParaRPr>
              </a:p>
            </p:txBody>
          </p:sp>
        </p:grpSp>
        <p:sp>
          <p:nvSpPr>
            <p:cNvPr id="377" name="文字方塊 376">
              <a:extLst>
                <a:ext uri="{FF2B5EF4-FFF2-40B4-BE49-F238E27FC236}">
                  <a16:creationId xmlns:a16="http://schemas.microsoft.com/office/drawing/2014/main" id="{72656084-86C9-839F-F267-F2E7271C2FCF}"/>
                </a:ext>
              </a:extLst>
            </p:cNvPr>
            <p:cNvSpPr txBox="1"/>
            <p:nvPr/>
          </p:nvSpPr>
          <p:spPr>
            <a:xfrm>
              <a:off x="1020714" y="5393302"/>
              <a:ext cx="3196388" cy="492443"/>
            </a:xfrm>
            <a:prstGeom prst="rect">
              <a:avLst/>
            </a:prstGeom>
            <a:noFill/>
          </p:spPr>
          <p:txBody>
            <a:bodyPr wrap="square" rtlCol="0">
              <a:spAutoFit/>
            </a:bodyPr>
            <a:lstStyle/>
            <a:p>
              <a:r>
                <a:rPr lang="en-US" altLang="zh-TW" sz="1300" b="1" dirty="0">
                  <a:solidFill>
                    <a:srgbClr val="ED972F"/>
                  </a:solidFill>
                  <a:ea typeface="STKaiti" panose="02010600040101010101" pitchFamily="2" charset="-122"/>
                </a:rPr>
                <a:t>The largest wafer fab</a:t>
              </a:r>
              <a:r>
                <a:rPr lang="en-US" altLang="zh-TW" sz="1300" dirty="0">
                  <a:solidFill>
                    <a:srgbClr val="307F98"/>
                  </a:solidFill>
                  <a:ea typeface="STKaiti" panose="02010600040101010101" pitchFamily="2" charset="-122"/>
                </a:rPr>
                <a:t> in the USA and among the largest in the world</a:t>
              </a:r>
            </a:p>
          </p:txBody>
        </p:sp>
        <p:pic>
          <p:nvPicPr>
            <p:cNvPr id="13" name="圖形 12" descr="工廠 以實心填滿">
              <a:extLst>
                <a:ext uri="{FF2B5EF4-FFF2-40B4-BE49-F238E27FC236}">
                  <a16:creationId xmlns:a16="http://schemas.microsoft.com/office/drawing/2014/main" id="{B435184C-CE56-1901-E17B-C1FD3B933C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7394" y="5311721"/>
              <a:ext cx="504000" cy="504000"/>
            </a:xfrm>
            <a:prstGeom prst="rect">
              <a:avLst/>
            </a:prstGeom>
          </p:spPr>
        </p:pic>
      </p:grpSp>
      <p:grpSp>
        <p:nvGrpSpPr>
          <p:cNvPr id="20" name="Group 161">
            <a:extLst>
              <a:ext uri="{FF2B5EF4-FFF2-40B4-BE49-F238E27FC236}">
                <a16:creationId xmlns:a16="http://schemas.microsoft.com/office/drawing/2014/main" id="{183870ED-8EA2-04E0-97F9-AD67EA5F9CC8}"/>
              </a:ext>
            </a:extLst>
          </p:cNvPr>
          <p:cNvGrpSpPr/>
          <p:nvPr/>
        </p:nvGrpSpPr>
        <p:grpSpPr>
          <a:xfrm>
            <a:off x="2092566" y="6239808"/>
            <a:ext cx="783306" cy="124771"/>
            <a:chOff x="1342666" y="3470124"/>
            <a:chExt cx="1036903" cy="152357"/>
          </a:xfrm>
        </p:grpSpPr>
        <p:sp>
          <p:nvSpPr>
            <p:cNvPr id="21" name="Freeform: Shape 162">
              <a:extLst>
                <a:ext uri="{FF2B5EF4-FFF2-40B4-BE49-F238E27FC236}">
                  <a16:creationId xmlns:a16="http://schemas.microsoft.com/office/drawing/2014/main" id="{E051ACBE-73CE-B0E6-771F-889CBC24451D}"/>
                </a:ext>
              </a:extLst>
            </p:cNvPr>
            <p:cNvSpPr/>
            <p:nvPr/>
          </p:nvSpPr>
          <p:spPr>
            <a:xfrm>
              <a:off x="1342666" y="3470124"/>
              <a:ext cx="1036903" cy="29516"/>
            </a:xfrm>
            <a:custGeom>
              <a:avLst/>
              <a:gdLst>
                <a:gd name="connsiteX0" fmla="*/ 0 w 3371835"/>
                <a:gd name="connsiteY0" fmla="*/ 0 h 95982"/>
                <a:gd name="connsiteX1" fmla="*/ 3371836 w 3371835"/>
                <a:gd name="connsiteY1" fmla="*/ 0 h 95982"/>
                <a:gd name="connsiteX2" fmla="*/ 3371836 w 3371835"/>
                <a:gd name="connsiteY2" fmla="*/ 95982 h 95982"/>
                <a:gd name="connsiteX3" fmla="*/ 0 w 3371835"/>
                <a:gd name="connsiteY3" fmla="*/ 95982 h 95982"/>
              </a:gdLst>
              <a:ahLst/>
              <a:cxnLst>
                <a:cxn ang="0">
                  <a:pos x="connsiteX0" y="connsiteY0"/>
                </a:cxn>
                <a:cxn ang="0">
                  <a:pos x="connsiteX1" y="connsiteY1"/>
                </a:cxn>
                <a:cxn ang="0">
                  <a:pos x="connsiteX2" y="connsiteY2"/>
                </a:cxn>
                <a:cxn ang="0">
                  <a:pos x="connsiteX3" y="connsiteY3"/>
                </a:cxn>
              </a:cxnLst>
              <a:rect l="l" t="t" r="r" b="b"/>
              <a:pathLst>
                <a:path w="3371835" h="95982">
                  <a:moveTo>
                    <a:pt x="0" y="0"/>
                  </a:moveTo>
                  <a:lnTo>
                    <a:pt x="3371836" y="0"/>
                  </a:lnTo>
                  <a:lnTo>
                    <a:pt x="3371836" y="95982"/>
                  </a:lnTo>
                  <a:lnTo>
                    <a:pt x="0" y="95982"/>
                  </a:lnTo>
                  <a:close/>
                </a:path>
              </a:pathLst>
            </a:custGeom>
            <a:solidFill>
              <a:schemeClr val="bg2"/>
            </a:solidFill>
            <a:ln w="631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a:ea typeface="STKaiti"/>
                <a:cs typeface="+mn-cs"/>
              </a:endParaRPr>
            </a:p>
          </p:txBody>
        </p:sp>
        <p:sp>
          <p:nvSpPr>
            <p:cNvPr id="22" name="Freeform: Shape 163">
              <a:extLst>
                <a:ext uri="{FF2B5EF4-FFF2-40B4-BE49-F238E27FC236}">
                  <a16:creationId xmlns:a16="http://schemas.microsoft.com/office/drawing/2014/main" id="{EA0FC03F-A052-282C-8F52-E8EBC79028F9}"/>
                </a:ext>
              </a:extLst>
            </p:cNvPr>
            <p:cNvSpPr/>
            <p:nvPr/>
          </p:nvSpPr>
          <p:spPr>
            <a:xfrm>
              <a:off x="1805970" y="3514850"/>
              <a:ext cx="113169" cy="107631"/>
            </a:xfrm>
            <a:custGeom>
              <a:avLst/>
              <a:gdLst>
                <a:gd name="connsiteX0" fmla="*/ 87516 w 368006"/>
                <a:gd name="connsiteY0" fmla="*/ 249592 h 349998"/>
                <a:gd name="connsiteX1" fmla="*/ 72982 w 368006"/>
                <a:gd name="connsiteY1" fmla="*/ 204855 h 349998"/>
                <a:gd name="connsiteX2" fmla="*/ 0 w 368006"/>
                <a:gd name="connsiteY2" fmla="*/ 133706 h 349998"/>
                <a:gd name="connsiteX3" fmla="*/ 100848 w 368006"/>
                <a:gd name="connsiteY3" fmla="*/ 119046 h 349998"/>
                <a:gd name="connsiteX4" fmla="*/ 138887 w 368006"/>
                <a:gd name="connsiteY4" fmla="*/ 91370 h 349998"/>
                <a:gd name="connsiteX5" fmla="*/ 184003 w 368006"/>
                <a:gd name="connsiteY5" fmla="*/ 0 h 349998"/>
                <a:gd name="connsiteX6" fmla="*/ 229120 w 368006"/>
                <a:gd name="connsiteY6" fmla="*/ 91370 h 349998"/>
                <a:gd name="connsiteX7" fmla="*/ 267159 w 368006"/>
                <a:gd name="connsiteY7" fmla="*/ 119046 h 349998"/>
                <a:gd name="connsiteX8" fmla="*/ 368007 w 368006"/>
                <a:gd name="connsiteY8" fmla="*/ 133706 h 349998"/>
                <a:gd name="connsiteX9" fmla="*/ 295025 w 368006"/>
                <a:gd name="connsiteY9" fmla="*/ 204855 h 349998"/>
                <a:gd name="connsiteX10" fmla="*/ 280491 w 368006"/>
                <a:gd name="connsiteY10" fmla="*/ 249592 h 349998"/>
                <a:gd name="connsiteX11" fmla="*/ 297742 w 368006"/>
                <a:gd name="connsiteY11" fmla="*/ 349998 h 349998"/>
                <a:gd name="connsiteX12" fmla="*/ 207573 w 368006"/>
                <a:gd name="connsiteY12" fmla="*/ 302607 h 349998"/>
                <a:gd name="connsiteX13" fmla="*/ 184067 w 368006"/>
                <a:gd name="connsiteY13" fmla="*/ 296794 h 349998"/>
                <a:gd name="connsiteX14" fmla="*/ 160561 w 368006"/>
                <a:gd name="connsiteY14" fmla="*/ 302607 h 349998"/>
                <a:gd name="connsiteX15" fmla="*/ 70391 w 368006"/>
                <a:gd name="connsiteY15" fmla="*/ 349998 h 349998"/>
                <a:gd name="connsiteX16" fmla="*/ 87642 w 368006"/>
                <a:gd name="connsiteY16" fmla="*/ 249592 h 34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006" h="349998">
                  <a:moveTo>
                    <a:pt x="87516" y="249592"/>
                  </a:moveTo>
                  <a:cubicBezTo>
                    <a:pt x="90359" y="233164"/>
                    <a:pt x="84861" y="216482"/>
                    <a:pt x="72982" y="204855"/>
                  </a:cubicBezTo>
                  <a:lnTo>
                    <a:pt x="0" y="133706"/>
                  </a:lnTo>
                  <a:lnTo>
                    <a:pt x="100848" y="119046"/>
                  </a:lnTo>
                  <a:cubicBezTo>
                    <a:pt x="117340" y="116645"/>
                    <a:pt x="131557" y="106282"/>
                    <a:pt x="138887" y="91370"/>
                  </a:cubicBezTo>
                  <a:lnTo>
                    <a:pt x="184003" y="0"/>
                  </a:lnTo>
                  <a:lnTo>
                    <a:pt x="229120" y="91370"/>
                  </a:lnTo>
                  <a:cubicBezTo>
                    <a:pt x="236512" y="106282"/>
                    <a:pt x="250730" y="116645"/>
                    <a:pt x="267159" y="119046"/>
                  </a:cubicBezTo>
                  <a:lnTo>
                    <a:pt x="368007" y="133706"/>
                  </a:lnTo>
                  <a:lnTo>
                    <a:pt x="295025" y="204855"/>
                  </a:lnTo>
                  <a:cubicBezTo>
                    <a:pt x="283082" y="216482"/>
                    <a:pt x="277648" y="233227"/>
                    <a:pt x="280491" y="249592"/>
                  </a:cubicBezTo>
                  <a:lnTo>
                    <a:pt x="297742" y="349998"/>
                  </a:lnTo>
                  <a:lnTo>
                    <a:pt x="207573" y="302607"/>
                  </a:lnTo>
                  <a:cubicBezTo>
                    <a:pt x="200179" y="298752"/>
                    <a:pt x="192155" y="296794"/>
                    <a:pt x="184067" y="296794"/>
                  </a:cubicBezTo>
                  <a:cubicBezTo>
                    <a:pt x="175979" y="296794"/>
                    <a:pt x="167890" y="298752"/>
                    <a:pt x="160561" y="302607"/>
                  </a:cubicBezTo>
                  <a:lnTo>
                    <a:pt x="70391" y="349998"/>
                  </a:lnTo>
                  <a:lnTo>
                    <a:pt x="87642" y="249592"/>
                  </a:lnTo>
                  <a:close/>
                </a:path>
              </a:pathLst>
            </a:custGeom>
            <a:solidFill>
              <a:schemeClr val="bg2"/>
            </a:solidFill>
            <a:ln w="631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a:ea typeface="STKaiti"/>
                <a:cs typeface="+mn-cs"/>
              </a:endParaRPr>
            </a:p>
          </p:txBody>
        </p:sp>
        <p:sp>
          <p:nvSpPr>
            <p:cNvPr id="23" name="Freeform: Shape 164">
              <a:extLst>
                <a:ext uri="{FF2B5EF4-FFF2-40B4-BE49-F238E27FC236}">
                  <a16:creationId xmlns:a16="http://schemas.microsoft.com/office/drawing/2014/main" id="{B0395E92-BBE8-5A3C-E03B-15B6D685B6EE}"/>
                </a:ext>
              </a:extLst>
            </p:cNvPr>
            <p:cNvSpPr/>
            <p:nvPr/>
          </p:nvSpPr>
          <p:spPr>
            <a:xfrm>
              <a:off x="2071094" y="3511742"/>
              <a:ext cx="83361" cy="79280"/>
            </a:xfrm>
            <a:custGeom>
              <a:avLst/>
              <a:gdLst>
                <a:gd name="connsiteX0" fmla="*/ 158981 w 271076"/>
                <a:gd name="connsiteY0" fmla="*/ 226150 h 257806"/>
                <a:gd name="connsiteX1" fmla="*/ 135475 w 271076"/>
                <a:gd name="connsiteY1" fmla="*/ 220336 h 257806"/>
                <a:gd name="connsiteX2" fmla="*/ 111969 w 271076"/>
                <a:gd name="connsiteY2" fmla="*/ 226150 h 257806"/>
                <a:gd name="connsiteX3" fmla="*/ 51751 w 271076"/>
                <a:gd name="connsiteY3" fmla="*/ 257807 h 257806"/>
                <a:gd name="connsiteX4" fmla="*/ 63251 w 271076"/>
                <a:gd name="connsiteY4" fmla="*/ 190764 h 257806"/>
                <a:gd name="connsiteX5" fmla="*/ 48718 w 271076"/>
                <a:gd name="connsiteY5" fmla="*/ 146027 h 257806"/>
                <a:gd name="connsiteX6" fmla="*/ 0 w 271076"/>
                <a:gd name="connsiteY6" fmla="*/ 98510 h 257806"/>
                <a:gd name="connsiteX7" fmla="*/ 67359 w 271076"/>
                <a:gd name="connsiteY7" fmla="*/ 88716 h 257806"/>
                <a:gd name="connsiteX8" fmla="*/ 105397 w 271076"/>
                <a:gd name="connsiteY8" fmla="*/ 61039 h 257806"/>
                <a:gd name="connsiteX9" fmla="*/ 135538 w 271076"/>
                <a:gd name="connsiteY9" fmla="*/ 0 h 257806"/>
                <a:gd name="connsiteX10" fmla="*/ 165679 w 271076"/>
                <a:gd name="connsiteY10" fmla="*/ 61039 h 257806"/>
                <a:gd name="connsiteX11" fmla="*/ 203718 w 271076"/>
                <a:gd name="connsiteY11" fmla="*/ 88716 h 257806"/>
                <a:gd name="connsiteX12" fmla="*/ 271077 w 271076"/>
                <a:gd name="connsiteY12" fmla="*/ 98510 h 257806"/>
                <a:gd name="connsiteX13" fmla="*/ 222358 w 271076"/>
                <a:gd name="connsiteY13" fmla="*/ 146027 h 257806"/>
                <a:gd name="connsiteX14" fmla="*/ 207825 w 271076"/>
                <a:gd name="connsiteY14" fmla="*/ 190764 h 257806"/>
                <a:gd name="connsiteX15" fmla="*/ 219326 w 271076"/>
                <a:gd name="connsiteY15" fmla="*/ 257807 h 257806"/>
                <a:gd name="connsiteX16" fmla="*/ 159107 w 271076"/>
                <a:gd name="connsiteY16" fmla="*/ 226150 h 25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076" h="257806">
                  <a:moveTo>
                    <a:pt x="158981" y="226150"/>
                  </a:moveTo>
                  <a:cubicBezTo>
                    <a:pt x="151588" y="222295"/>
                    <a:pt x="143563" y="220336"/>
                    <a:pt x="135475" y="220336"/>
                  </a:cubicBezTo>
                  <a:cubicBezTo>
                    <a:pt x="127387" y="220336"/>
                    <a:pt x="119299" y="222295"/>
                    <a:pt x="111969" y="226150"/>
                  </a:cubicBezTo>
                  <a:lnTo>
                    <a:pt x="51751" y="257807"/>
                  </a:lnTo>
                  <a:lnTo>
                    <a:pt x="63251" y="190764"/>
                  </a:lnTo>
                  <a:cubicBezTo>
                    <a:pt x="66095" y="174335"/>
                    <a:pt x="60661" y="157654"/>
                    <a:pt x="48718" y="146027"/>
                  </a:cubicBezTo>
                  <a:lnTo>
                    <a:pt x="0" y="98510"/>
                  </a:lnTo>
                  <a:lnTo>
                    <a:pt x="67359" y="88716"/>
                  </a:lnTo>
                  <a:cubicBezTo>
                    <a:pt x="83851" y="86315"/>
                    <a:pt x="98068" y="75952"/>
                    <a:pt x="105397" y="61039"/>
                  </a:cubicBezTo>
                  <a:lnTo>
                    <a:pt x="135538" y="0"/>
                  </a:lnTo>
                  <a:lnTo>
                    <a:pt x="165679" y="61039"/>
                  </a:lnTo>
                  <a:cubicBezTo>
                    <a:pt x="173072" y="75952"/>
                    <a:pt x="187289" y="86315"/>
                    <a:pt x="203718" y="88716"/>
                  </a:cubicBezTo>
                  <a:lnTo>
                    <a:pt x="271077" y="98510"/>
                  </a:lnTo>
                  <a:lnTo>
                    <a:pt x="222358" y="146027"/>
                  </a:lnTo>
                  <a:cubicBezTo>
                    <a:pt x="210416" y="157654"/>
                    <a:pt x="204982" y="174399"/>
                    <a:pt x="207825" y="190764"/>
                  </a:cubicBezTo>
                  <a:lnTo>
                    <a:pt x="219326" y="257807"/>
                  </a:lnTo>
                  <a:lnTo>
                    <a:pt x="159107" y="226150"/>
                  </a:lnTo>
                  <a:close/>
                </a:path>
              </a:pathLst>
            </a:custGeom>
            <a:solidFill>
              <a:schemeClr val="bg2"/>
            </a:solidFill>
            <a:ln w="631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a:ea typeface="STKaiti"/>
                <a:cs typeface="+mn-cs"/>
              </a:endParaRPr>
            </a:p>
          </p:txBody>
        </p:sp>
        <p:sp>
          <p:nvSpPr>
            <p:cNvPr id="24" name="Freeform: Shape 165">
              <a:extLst>
                <a:ext uri="{FF2B5EF4-FFF2-40B4-BE49-F238E27FC236}">
                  <a16:creationId xmlns:a16="http://schemas.microsoft.com/office/drawing/2014/main" id="{B5C8D8B1-DC98-0B47-D0B1-1EF25FA7123D}"/>
                </a:ext>
              </a:extLst>
            </p:cNvPr>
            <p:cNvSpPr/>
            <p:nvPr/>
          </p:nvSpPr>
          <p:spPr>
            <a:xfrm>
              <a:off x="1567817" y="3511722"/>
              <a:ext cx="83341" cy="79280"/>
            </a:xfrm>
            <a:custGeom>
              <a:avLst/>
              <a:gdLst>
                <a:gd name="connsiteX0" fmla="*/ 158981 w 271013"/>
                <a:gd name="connsiteY0" fmla="*/ 226150 h 257806"/>
                <a:gd name="connsiteX1" fmla="*/ 135475 w 271013"/>
                <a:gd name="connsiteY1" fmla="*/ 220336 h 257806"/>
                <a:gd name="connsiteX2" fmla="*/ 111969 w 271013"/>
                <a:gd name="connsiteY2" fmla="*/ 226150 h 257806"/>
                <a:gd name="connsiteX3" fmla="*/ 51751 w 271013"/>
                <a:gd name="connsiteY3" fmla="*/ 257807 h 257806"/>
                <a:gd name="connsiteX4" fmla="*/ 63251 w 271013"/>
                <a:gd name="connsiteY4" fmla="*/ 190764 h 257806"/>
                <a:gd name="connsiteX5" fmla="*/ 48718 w 271013"/>
                <a:gd name="connsiteY5" fmla="*/ 146027 h 257806"/>
                <a:gd name="connsiteX6" fmla="*/ 0 w 271013"/>
                <a:gd name="connsiteY6" fmla="*/ 98510 h 257806"/>
                <a:gd name="connsiteX7" fmla="*/ 67358 w 271013"/>
                <a:gd name="connsiteY7" fmla="*/ 88716 h 257806"/>
                <a:gd name="connsiteX8" fmla="*/ 105398 w 271013"/>
                <a:gd name="connsiteY8" fmla="*/ 61039 h 257806"/>
                <a:gd name="connsiteX9" fmla="*/ 135475 w 271013"/>
                <a:gd name="connsiteY9" fmla="*/ 0 h 257806"/>
                <a:gd name="connsiteX10" fmla="*/ 165616 w 271013"/>
                <a:gd name="connsiteY10" fmla="*/ 61039 h 257806"/>
                <a:gd name="connsiteX11" fmla="*/ 203655 w 271013"/>
                <a:gd name="connsiteY11" fmla="*/ 88716 h 257806"/>
                <a:gd name="connsiteX12" fmla="*/ 271013 w 271013"/>
                <a:gd name="connsiteY12" fmla="*/ 98510 h 257806"/>
                <a:gd name="connsiteX13" fmla="*/ 222295 w 271013"/>
                <a:gd name="connsiteY13" fmla="*/ 146027 h 257806"/>
                <a:gd name="connsiteX14" fmla="*/ 207762 w 271013"/>
                <a:gd name="connsiteY14" fmla="*/ 190764 h 257806"/>
                <a:gd name="connsiteX15" fmla="*/ 219262 w 271013"/>
                <a:gd name="connsiteY15" fmla="*/ 257807 h 257806"/>
                <a:gd name="connsiteX16" fmla="*/ 159044 w 271013"/>
                <a:gd name="connsiteY16" fmla="*/ 226150 h 25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013" h="257806">
                  <a:moveTo>
                    <a:pt x="158981" y="226150"/>
                  </a:moveTo>
                  <a:cubicBezTo>
                    <a:pt x="151588" y="222295"/>
                    <a:pt x="143563" y="220336"/>
                    <a:pt x="135475" y="220336"/>
                  </a:cubicBezTo>
                  <a:cubicBezTo>
                    <a:pt x="127387" y="220336"/>
                    <a:pt x="119299" y="222295"/>
                    <a:pt x="111969" y="226150"/>
                  </a:cubicBezTo>
                  <a:lnTo>
                    <a:pt x="51751" y="257807"/>
                  </a:lnTo>
                  <a:lnTo>
                    <a:pt x="63251" y="190764"/>
                  </a:lnTo>
                  <a:cubicBezTo>
                    <a:pt x="66095" y="174335"/>
                    <a:pt x="60660" y="157654"/>
                    <a:pt x="48718" y="146027"/>
                  </a:cubicBezTo>
                  <a:lnTo>
                    <a:pt x="0" y="98510"/>
                  </a:lnTo>
                  <a:lnTo>
                    <a:pt x="67358" y="88716"/>
                  </a:lnTo>
                  <a:cubicBezTo>
                    <a:pt x="83851" y="86315"/>
                    <a:pt x="98068" y="75952"/>
                    <a:pt x="105398" y="61039"/>
                  </a:cubicBezTo>
                  <a:lnTo>
                    <a:pt x="135475" y="0"/>
                  </a:lnTo>
                  <a:lnTo>
                    <a:pt x="165616" y="61039"/>
                  </a:lnTo>
                  <a:cubicBezTo>
                    <a:pt x="173009" y="75952"/>
                    <a:pt x="187226" y="86315"/>
                    <a:pt x="203655" y="88716"/>
                  </a:cubicBezTo>
                  <a:lnTo>
                    <a:pt x="271013" y="98510"/>
                  </a:lnTo>
                  <a:lnTo>
                    <a:pt x="222295" y="146027"/>
                  </a:lnTo>
                  <a:cubicBezTo>
                    <a:pt x="210353" y="157654"/>
                    <a:pt x="204919" y="174399"/>
                    <a:pt x="207762" y="190764"/>
                  </a:cubicBezTo>
                  <a:lnTo>
                    <a:pt x="219262" y="257807"/>
                  </a:lnTo>
                  <a:lnTo>
                    <a:pt x="159044" y="226150"/>
                  </a:lnTo>
                  <a:close/>
                </a:path>
              </a:pathLst>
            </a:custGeom>
            <a:solidFill>
              <a:schemeClr val="bg2"/>
            </a:solidFill>
            <a:ln w="631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a:ea typeface="STKaiti"/>
                <a:cs typeface="+mn-cs"/>
              </a:endParaRPr>
            </a:p>
          </p:txBody>
        </p:sp>
      </p:grpSp>
      <p:grpSp>
        <p:nvGrpSpPr>
          <p:cNvPr id="30" name="Group 39">
            <a:extLst>
              <a:ext uri="{FF2B5EF4-FFF2-40B4-BE49-F238E27FC236}">
                <a16:creationId xmlns:a16="http://schemas.microsoft.com/office/drawing/2014/main" id="{8951B061-45A6-9A8B-B82E-4602747DEBEA}"/>
              </a:ext>
            </a:extLst>
          </p:cNvPr>
          <p:cNvGrpSpPr/>
          <p:nvPr/>
        </p:nvGrpSpPr>
        <p:grpSpPr>
          <a:xfrm>
            <a:off x="687540" y="5031523"/>
            <a:ext cx="4070707" cy="1423246"/>
            <a:chOff x="4745785" y="3802480"/>
            <a:chExt cx="3276005" cy="774507"/>
          </a:xfrm>
        </p:grpSpPr>
        <p:sp>
          <p:nvSpPr>
            <p:cNvPr id="33" name="Flowchart: Alternate Process 853">
              <a:extLst>
                <a:ext uri="{FF2B5EF4-FFF2-40B4-BE49-F238E27FC236}">
                  <a16:creationId xmlns:a16="http://schemas.microsoft.com/office/drawing/2014/main" id="{C6912454-B3D8-BE89-029A-06CE22A02A45}"/>
                </a:ext>
              </a:extLst>
            </p:cNvPr>
            <p:cNvSpPr/>
            <p:nvPr/>
          </p:nvSpPr>
          <p:spPr bwMode="auto">
            <a:xfrm>
              <a:off x="6101550" y="3803158"/>
              <a:ext cx="1920240" cy="773829"/>
            </a:xfrm>
            <a:prstGeom prst="flowChartAlternateProcess">
              <a:avLst/>
            </a:prstGeom>
            <a:solidFill>
              <a:srgbClr val="2E2E79"/>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53565A"/>
                </a:solidFill>
                <a:effectLst/>
                <a:uLnTx/>
                <a:uFillTx/>
                <a:ea typeface="STKaiti"/>
              </a:endParaRPr>
            </a:p>
          </p:txBody>
        </p:sp>
        <p:sp>
          <p:nvSpPr>
            <p:cNvPr id="34" name="Rectangle: Top Corners Rounded 854">
              <a:extLst>
                <a:ext uri="{FF2B5EF4-FFF2-40B4-BE49-F238E27FC236}">
                  <a16:creationId xmlns:a16="http://schemas.microsoft.com/office/drawing/2014/main" id="{50C13ECD-56E3-1C42-FD4C-CFBD520EDF68}"/>
                </a:ext>
              </a:extLst>
            </p:cNvPr>
            <p:cNvSpPr/>
            <p:nvPr/>
          </p:nvSpPr>
          <p:spPr bwMode="auto">
            <a:xfrm rot="16200000">
              <a:off x="6094797" y="2741274"/>
              <a:ext cx="773268" cy="2895680"/>
            </a:xfrm>
            <a:prstGeom prst="round2SameRect">
              <a:avLst>
                <a:gd name="adj1" fmla="val 9482"/>
                <a:gd name="adj2" fmla="val 0"/>
              </a:avLst>
            </a:prstGeom>
            <a:solidFill>
              <a:srgbClr val="E3D9FB"/>
            </a:solidFill>
            <a:ln w="6350" cap="flat" cmpd="sng" algn="ctr">
              <a:noFill/>
              <a:prstDash val="solid"/>
              <a:round/>
              <a:headEnd type="none" w="med" len="med"/>
              <a:tailEnd type="none" w="med" len="med"/>
            </a:ln>
            <a:effectLst>
              <a:outerShdw blurRad="50800" dist="38100" dir="2700000" algn="tl" rotWithShape="0">
                <a:srgbClr val="FFFFFF">
                  <a:lumMod val="95000"/>
                  <a:alpha val="41000"/>
                </a:srgbClr>
              </a:outerShdw>
            </a:effectLst>
          </p:spPr>
          <p:txBody>
            <a:bodyPr vert="vert" wrap="square" lIns="72000" tIns="396000" rIns="72000" bIns="144000" numCol="1" rtlCol="0" anchor="ctr"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Tx/>
                <a:buFontTx/>
                <a:buNone/>
                <a:tabLst/>
                <a:defRPr/>
              </a:pPr>
              <a:endParaRPr kumimoji="0" lang="en-US" sz="1400" b="1" i="0" u="none" strike="noStrike" kern="0" cap="none" spc="0" normalizeH="0" baseline="0" noProof="0" dirty="0">
                <a:ln>
                  <a:noFill/>
                </a:ln>
                <a:solidFill>
                  <a:srgbClr val="767CBB"/>
                </a:solidFill>
                <a:effectLst/>
                <a:uLnTx/>
                <a:uFillTx/>
                <a:latin typeface="Franklin Gothic Book"/>
                <a:ea typeface="STKaiti"/>
              </a:endParaRPr>
            </a:p>
          </p:txBody>
        </p:sp>
        <p:sp>
          <p:nvSpPr>
            <p:cNvPr id="35" name="Oval 856">
              <a:extLst>
                <a:ext uri="{FF2B5EF4-FFF2-40B4-BE49-F238E27FC236}">
                  <a16:creationId xmlns:a16="http://schemas.microsoft.com/office/drawing/2014/main" id="{DFA23C9A-9EF7-E111-7584-04535BBB0EFA}"/>
                </a:ext>
              </a:extLst>
            </p:cNvPr>
            <p:cNvSpPr/>
            <p:nvPr/>
          </p:nvSpPr>
          <p:spPr bwMode="auto">
            <a:xfrm>
              <a:off x="4745785" y="3993376"/>
              <a:ext cx="692429" cy="468431"/>
            </a:xfrm>
            <a:prstGeom prst="ellipse">
              <a:avLst/>
            </a:prstGeom>
            <a:solidFill>
              <a:srgbClr val="FFFFFF"/>
            </a:solidFill>
            <a:ln w="28575" cap="flat" cmpd="sng" algn="ctr">
              <a:solidFill>
                <a:srgbClr val="767CB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rgbClr val="53565A"/>
                </a:solidFill>
                <a:effectLst/>
                <a:uLnTx/>
                <a:uFillTx/>
                <a:ea typeface="STKaiti"/>
              </a:endParaRPr>
            </a:p>
          </p:txBody>
        </p:sp>
        <p:sp>
          <p:nvSpPr>
            <p:cNvPr id="36" name="Oval 857">
              <a:extLst>
                <a:ext uri="{FF2B5EF4-FFF2-40B4-BE49-F238E27FC236}">
                  <a16:creationId xmlns:a16="http://schemas.microsoft.com/office/drawing/2014/main" id="{5DC962B8-1376-83C8-2ADF-36E9BFA4828E}"/>
                </a:ext>
              </a:extLst>
            </p:cNvPr>
            <p:cNvSpPr>
              <a:spLocks noChangeAspect="1"/>
            </p:cNvSpPr>
            <p:nvPr/>
          </p:nvSpPr>
          <p:spPr bwMode="auto">
            <a:xfrm>
              <a:off x="4787184" y="4022810"/>
              <a:ext cx="609629" cy="411403"/>
            </a:xfrm>
            <a:prstGeom prst="ellipse">
              <a:avLst/>
            </a:prstGeom>
            <a:solidFill>
              <a:srgbClr val="767CBB"/>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dirty="0">
                <a:ln>
                  <a:noFill/>
                </a:ln>
                <a:solidFill>
                  <a:srgbClr val="53565A"/>
                </a:solidFill>
                <a:effectLst/>
                <a:uLnTx/>
                <a:uFillTx/>
                <a:ea typeface="STKaiti"/>
              </a:endParaRPr>
            </a:p>
          </p:txBody>
        </p:sp>
      </p:grpSp>
      <p:sp>
        <p:nvSpPr>
          <p:cNvPr id="31" name="文字方塊 30">
            <a:extLst>
              <a:ext uri="{FF2B5EF4-FFF2-40B4-BE49-F238E27FC236}">
                <a16:creationId xmlns:a16="http://schemas.microsoft.com/office/drawing/2014/main" id="{747E4EA7-5E13-CB3F-E62B-3B1990C82D8F}"/>
              </a:ext>
            </a:extLst>
          </p:cNvPr>
          <p:cNvSpPr txBox="1"/>
          <p:nvPr/>
        </p:nvSpPr>
        <p:spPr>
          <a:xfrm>
            <a:off x="1578876" y="5204198"/>
            <a:ext cx="3066718" cy="1092607"/>
          </a:xfrm>
          <a:prstGeom prst="rect">
            <a:avLst/>
          </a:prstGeom>
          <a:noFill/>
        </p:spPr>
        <p:txBody>
          <a:bodyPr wrap="square" rtlCol="0">
            <a:spAutoFit/>
          </a:bodyPr>
          <a:lstStyle/>
          <a:p>
            <a:r>
              <a:rPr lang="en-US" altLang="zh-TW" sz="1300" dirty="0">
                <a:solidFill>
                  <a:srgbClr val="307F98"/>
                </a:solidFill>
                <a:ea typeface="STKaiti" panose="02010600040101010101" pitchFamily="2" charset="-122"/>
              </a:rPr>
              <a:t>The construction team has completed </a:t>
            </a:r>
            <a:r>
              <a:rPr lang="en-US" altLang="zh-TW" sz="1300" b="1" dirty="0">
                <a:solidFill>
                  <a:srgbClr val="ED972F"/>
                </a:solidFill>
                <a:ea typeface="STKaiti" panose="02010600040101010101" pitchFamily="2" charset="-122"/>
              </a:rPr>
              <a:t>1.2 million work hours </a:t>
            </a:r>
            <a:r>
              <a:rPr lang="en-US" altLang="zh-TW" sz="1300" dirty="0">
                <a:solidFill>
                  <a:srgbClr val="307F98"/>
                </a:solidFill>
                <a:ea typeface="STKaiti" panose="02010600040101010101" pitchFamily="2" charset="-122"/>
              </a:rPr>
              <a:t>with </a:t>
            </a:r>
            <a:r>
              <a:rPr lang="en-US" altLang="zh-TW" sz="1300" b="1" dirty="0">
                <a:solidFill>
                  <a:srgbClr val="ED972F"/>
                </a:solidFill>
                <a:ea typeface="STKaiti" panose="02010600040101010101" pitchFamily="2" charset="-122"/>
              </a:rPr>
              <a:t>zero lost-time accidents</a:t>
            </a:r>
            <a:r>
              <a:rPr lang="en-US" altLang="zh-TW" sz="1300" dirty="0">
                <a:solidFill>
                  <a:srgbClr val="307F98"/>
                </a:solidFill>
                <a:ea typeface="STKaiti" panose="02010600040101010101" pitchFamily="2" charset="-122"/>
              </a:rPr>
              <a:t>, making the GWA project one of </a:t>
            </a:r>
            <a:r>
              <a:rPr lang="en-US" altLang="zh-TW" sz="1300" b="1" dirty="0">
                <a:solidFill>
                  <a:srgbClr val="ED972F"/>
                </a:solidFill>
                <a:ea typeface="STKaiti" panose="02010600040101010101" pitchFamily="2" charset="-122"/>
              </a:rPr>
              <a:t>the safest large-scale commercial projects in the U.S</a:t>
            </a:r>
          </a:p>
        </p:txBody>
      </p:sp>
      <p:pic>
        <p:nvPicPr>
          <p:cNvPr id="40" name="圖形 39" descr="獎盃 以實心填滿">
            <a:extLst>
              <a:ext uri="{FF2B5EF4-FFF2-40B4-BE49-F238E27FC236}">
                <a16:creationId xmlns:a16="http://schemas.microsoft.com/office/drawing/2014/main" id="{E1A875A7-1FFA-B945-E7CE-301385050F5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8047" y="5579159"/>
            <a:ext cx="504000" cy="504000"/>
          </a:xfrm>
          <a:prstGeom prst="rect">
            <a:avLst/>
          </a:prstGeom>
        </p:spPr>
      </p:pic>
    </p:spTree>
    <p:extLst>
      <p:ext uri="{BB962C8B-B14F-4D97-AF65-F5344CB8AC3E}">
        <p14:creationId xmlns:p14="http://schemas.microsoft.com/office/powerpoint/2010/main" val="16124017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E135247D-4A54-40D3-B8FF-84A6AFDA26B9}"/>
              </a:ext>
            </a:extLst>
          </p:cNvPr>
          <p:cNvSpPr>
            <a:spLocks noGrp="1"/>
          </p:cNvSpPr>
          <p:nvPr>
            <p:ph type="title"/>
          </p:nvPr>
        </p:nvSpPr>
        <p:spPr>
          <a:xfrm>
            <a:off x="245907" y="188640"/>
            <a:ext cx="8898093" cy="874680"/>
          </a:xfrm>
        </p:spPr>
        <p:txBody>
          <a:bodyPr>
            <a:normAutofit/>
          </a:bodyPr>
          <a:lstStyle/>
          <a:p>
            <a:r>
              <a:rPr lang="en-US" altLang="zh-TW" dirty="0">
                <a:solidFill>
                  <a:schemeClr val="accent1"/>
                </a:solidFill>
                <a:latin typeface="+mn-lt"/>
              </a:rPr>
              <a:t>Low Funding Cost Supporting Future Capex</a:t>
            </a:r>
            <a:endParaRPr lang="zh-TW" altLang="en-US" dirty="0">
              <a:solidFill>
                <a:schemeClr val="accent1"/>
              </a:solidFill>
              <a:latin typeface="+mn-lt"/>
            </a:endParaRPr>
          </a:p>
        </p:txBody>
      </p:sp>
      <p:sp>
        <p:nvSpPr>
          <p:cNvPr id="50" name="投影片編號版面配置區 2">
            <a:extLst>
              <a:ext uri="{FF2B5EF4-FFF2-40B4-BE49-F238E27FC236}">
                <a16:creationId xmlns:a16="http://schemas.microsoft.com/office/drawing/2014/main" id="{0CE7A528-11E0-4789-99CD-72B3FDD0AC31}"/>
              </a:ext>
            </a:extLst>
          </p:cNvPr>
          <p:cNvSpPr txBox="1">
            <a:spLocks/>
          </p:cNvSpPr>
          <p:nvPr/>
        </p:nvSpPr>
        <p:spPr>
          <a:xfrm>
            <a:off x="8635160" y="6454366"/>
            <a:ext cx="546087" cy="46165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47ED145-AFDC-5146-9F05-321CC8817212}" type="slidenum">
              <a:rPr kumimoji="1" lang="zh-TW" altLang="en-US" sz="1200" smtClean="0"/>
              <a:pPr algn="ctr"/>
              <a:t>15</a:t>
            </a:fld>
            <a:endParaRPr kumimoji="1" lang="zh-TW" altLang="en-US" sz="1200" dirty="0"/>
          </a:p>
        </p:txBody>
      </p:sp>
      <p:sp>
        <p:nvSpPr>
          <p:cNvPr id="4" name="投影片編號版面配置區 3">
            <a:extLst>
              <a:ext uri="{FF2B5EF4-FFF2-40B4-BE49-F238E27FC236}">
                <a16:creationId xmlns:a16="http://schemas.microsoft.com/office/drawing/2014/main" id="{BF3B9EF9-54B0-4152-BA60-380F0C03623F}"/>
              </a:ext>
            </a:extLst>
          </p:cNvPr>
          <p:cNvSpPr>
            <a:spLocks noGrp="1"/>
          </p:cNvSpPr>
          <p:nvPr>
            <p:ph type="sldNum" sz="quarter" idx="16"/>
          </p:nvPr>
        </p:nvSpPr>
        <p:spPr/>
        <p:txBody>
          <a:bodyPr/>
          <a:lstStyle/>
          <a:p>
            <a:fld id="{347ED145-AFDC-5146-9F05-321CC8817212}" type="slidenum">
              <a:rPr kumimoji="1" lang="zh-TW" altLang="en-US" smtClean="0"/>
              <a:pPr/>
              <a:t>15</a:t>
            </a:fld>
            <a:endParaRPr kumimoji="1" lang="zh-TW" altLang="en-US" dirty="0"/>
          </a:p>
        </p:txBody>
      </p:sp>
      <p:graphicFrame>
        <p:nvGraphicFramePr>
          <p:cNvPr id="21" name="表格 20">
            <a:extLst>
              <a:ext uri="{FF2B5EF4-FFF2-40B4-BE49-F238E27FC236}">
                <a16:creationId xmlns:a16="http://schemas.microsoft.com/office/drawing/2014/main" id="{D9C9610F-9E1D-E367-1D10-080DA7F0CDF4}"/>
              </a:ext>
            </a:extLst>
          </p:cNvPr>
          <p:cNvGraphicFramePr>
            <a:graphicFrameLocks noGrp="1"/>
          </p:cNvGraphicFramePr>
          <p:nvPr>
            <p:extLst>
              <p:ext uri="{D42A27DB-BD31-4B8C-83A1-F6EECF244321}">
                <p14:modId xmlns:p14="http://schemas.microsoft.com/office/powerpoint/2010/main" val="921021820"/>
              </p:ext>
            </p:extLst>
          </p:nvPr>
        </p:nvGraphicFramePr>
        <p:xfrm>
          <a:off x="1797544" y="1802484"/>
          <a:ext cx="3569383" cy="2209697"/>
        </p:xfrm>
        <a:graphic>
          <a:graphicData uri="http://schemas.openxmlformats.org/drawingml/2006/table">
            <a:tbl>
              <a:tblPr firstRow="1" bandRow="1">
                <a:tableStyleId>{F2DE63D5-997A-4646-A377-4702673A728D}</a:tableStyleId>
              </a:tblPr>
              <a:tblGrid>
                <a:gridCol w="1189794">
                  <a:extLst>
                    <a:ext uri="{9D8B030D-6E8A-4147-A177-3AD203B41FA5}">
                      <a16:colId xmlns:a16="http://schemas.microsoft.com/office/drawing/2014/main" val="1518233173"/>
                    </a:ext>
                  </a:extLst>
                </a:gridCol>
                <a:gridCol w="1169628">
                  <a:extLst>
                    <a:ext uri="{9D8B030D-6E8A-4147-A177-3AD203B41FA5}">
                      <a16:colId xmlns:a16="http://schemas.microsoft.com/office/drawing/2014/main" val="3940050230"/>
                    </a:ext>
                  </a:extLst>
                </a:gridCol>
                <a:gridCol w="1209961">
                  <a:extLst>
                    <a:ext uri="{9D8B030D-6E8A-4147-A177-3AD203B41FA5}">
                      <a16:colId xmlns:a16="http://schemas.microsoft.com/office/drawing/2014/main" val="3020138424"/>
                    </a:ext>
                  </a:extLst>
                </a:gridCol>
              </a:tblGrid>
              <a:tr h="439753">
                <a:tc>
                  <a:txBody>
                    <a:bodyPr/>
                    <a:lstStyle/>
                    <a:p>
                      <a:pPr algn="ctr"/>
                      <a:r>
                        <a:rPr lang="en-US" altLang="zh-TW" sz="1100" b="1" baseline="0" dirty="0">
                          <a:solidFill>
                            <a:schemeClr val="bg1"/>
                          </a:solidFill>
                        </a:rPr>
                        <a:t>Amount</a:t>
                      </a:r>
                      <a:endParaRPr lang="zh-TW" altLang="en-US" sz="1100" b="1" baseline="0" dirty="0">
                        <a:solidFill>
                          <a:schemeClr val="bg1"/>
                        </a:solidFill>
                      </a:endParaRPr>
                    </a:p>
                  </a:txBody>
                  <a:tcPr anchor="ctr">
                    <a:solidFill>
                      <a:srgbClr val="75C6D3"/>
                    </a:solidFill>
                  </a:tcPr>
                </a:tc>
                <a:tc>
                  <a:txBody>
                    <a:bodyPr/>
                    <a:lstStyle/>
                    <a:p>
                      <a:pPr algn="ctr"/>
                      <a:r>
                        <a:rPr lang="en-US" altLang="zh-TW" sz="1100" b="1" baseline="0" dirty="0">
                          <a:solidFill>
                            <a:schemeClr val="bg1"/>
                          </a:solidFill>
                        </a:rPr>
                        <a:t>Interest Rate</a:t>
                      </a:r>
                      <a:endParaRPr lang="zh-TW" altLang="en-US" sz="1100" b="1" baseline="0" dirty="0">
                        <a:solidFill>
                          <a:schemeClr val="bg1"/>
                        </a:solidFill>
                      </a:endParaRPr>
                    </a:p>
                  </a:txBody>
                  <a:tcPr anchor="ctr">
                    <a:solidFill>
                      <a:srgbClr val="75C6D3"/>
                    </a:solidFill>
                  </a:tcPr>
                </a:tc>
                <a:tc>
                  <a:txBody>
                    <a:bodyPr/>
                    <a:lstStyle/>
                    <a:p>
                      <a:pPr algn="ctr"/>
                      <a:r>
                        <a:rPr lang="en-US" altLang="zh-TW" sz="1100" b="1" baseline="0" dirty="0">
                          <a:solidFill>
                            <a:schemeClr val="bg1"/>
                          </a:solidFill>
                        </a:rPr>
                        <a:t>Maturity</a:t>
                      </a:r>
                      <a:endParaRPr lang="zh-TW" altLang="en-US" sz="1100" b="1" baseline="0" dirty="0">
                        <a:solidFill>
                          <a:schemeClr val="bg1"/>
                        </a:solidFill>
                      </a:endParaRPr>
                    </a:p>
                  </a:txBody>
                  <a:tcPr anchor="ctr">
                    <a:solidFill>
                      <a:srgbClr val="75C6D3"/>
                    </a:solidFill>
                  </a:tcPr>
                </a:tc>
                <a:extLst>
                  <a:ext uri="{0D108BD9-81ED-4DB2-BD59-A6C34878D82A}">
                    <a16:rowId xmlns:a16="http://schemas.microsoft.com/office/drawing/2014/main" val="1215227346"/>
                  </a:ext>
                </a:extLst>
              </a:tr>
              <a:tr h="272548">
                <a:tc>
                  <a:txBody>
                    <a:bodyPr/>
                    <a:lstStyle/>
                    <a:p>
                      <a:pPr marL="0" algn="ctr" defTabSz="914400" rtl="0" eaLnBrk="1" latinLnBrk="0" hangingPunct="1"/>
                      <a:r>
                        <a:rPr lang="en-US" altLang="zh-TW" sz="1100" b="0" kern="1200" dirty="0">
                          <a:solidFill>
                            <a:srgbClr val="307F98"/>
                          </a:solidFill>
                        </a:rPr>
                        <a:t>NT$ 6.5 bn</a:t>
                      </a:r>
                      <a:endParaRPr lang="zh-TW" altLang="en-US" sz="1100" b="0" kern="1200" dirty="0">
                        <a:solidFill>
                          <a:srgbClr val="307F98"/>
                        </a:solidFill>
                        <a:latin typeface="+mn-lt"/>
                        <a:ea typeface="+mn-ea"/>
                        <a:cs typeface="+mn-cs"/>
                      </a:endParaRPr>
                    </a:p>
                  </a:txBody>
                  <a:tcPr anchor="ctr"/>
                </a:tc>
                <a:tc>
                  <a:txBody>
                    <a:bodyPr/>
                    <a:lstStyle/>
                    <a:p>
                      <a:pPr algn="ctr"/>
                      <a:r>
                        <a:rPr lang="en-US" altLang="zh-TW" sz="1100" b="0" dirty="0">
                          <a:solidFill>
                            <a:srgbClr val="307F98"/>
                          </a:solidFill>
                        </a:rPr>
                        <a:t>0.62%</a:t>
                      </a:r>
                      <a:endParaRPr lang="zh-TW" altLang="en-US" sz="1100" b="0" baseline="30000" dirty="0">
                        <a:solidFill>
                          <a:srgbClr val="307F98"/>
                        </a:solidFill>
                      </a:endParaRPr>
                    </a:p>
                  </a:txBody>
                  <a:tcPr anchor="ctr"/>
                </a:tc>
                <a:tc>
                  <a:txBody>
                    <a:bodyPr/>
                    <a:lstStyle/>
                    <a:p>
                      <a:pPr algn="ctr"/>
                      <a:r>
                        <a:rPr lang="en-US" altLang="zh-TW" sz="1100" b="0" baseline="0" dirty="0">
                          <a:solidFill>
                            <a:srgbClr val="307F98"/>
                          </a:solidFill>
                        </a:rPr>
                        <a:t>2026</a:t>
                      </a:r>
                      <a:endParaRPr lang="zh-TW" altLang="en-US" sz="1100" b="0" baseline="0" dirty="0">
                        <a:solidFill>
                          <a:srgbClr val="307F98"/>
                        </a:solidFill>
                      </a:endParaRPr>
                    </a:p>
                  </a:txBody>
                  <a:tcPr anchor="ctr"/>
                </a:tc>
                <a:extLst>
                  <a:ext uri="{0D108BD9-81ED-4DB2-BD59-A6C34878D82A}">
                    <a16:rowId xmlns:a16="http://schemas.microsoft.com/office/drawing/2014/main" val="2490928267"/>
                  </a:ext>
                </a:extLst>
              </a:tr>
              <a:tr h="263148">
                <a:tc>
                  <a:txBody>
                    <a:bodyPr/>
                    <a:lstStyle/>
                    <a:p>
                      <a:pPr marL="0" algn="ctr" defTabSz="914400" rtl="0" eaLnBrk="1" latinLnBrk="0" hangingPunct="1"/>
                      <a:r>
                        <a:rPr lang="en-US" altLang="zh-TW" sz="1100" b="0" kern="1200" dirty="0">
                          <a:solidFill>
                            <a:srgbClr val="307F98"/>
                          </a:solidFill>
                        </a:rPr>
                        <a:t>NT$ 12.5 bn</a:t>
                      </a:r>
                      <a:endParaRPr lang="en-US" altLang="zh-TW" sz="1100" b="0" kern="1200" dirty="0">
                        <a:solidFill>
                          <a:srgbClr val="307F98"/>
                        </a:solidFill>
                        <a:latin typeface="+mn-lt"/>
                        <a:ea typeface="+mn-ea"/>
                        <a:cs typeface="+mn-cs"/>
                      </a:endParaRPr>
                    </a:p>
                  </a:txBody>
                  <a:tcPr anchor="ctr"/>
                </a:tc>
                <a:tc>
                  <a:txBody>
                    <a:bodyPr/>
                    <a:lstStyle/>
                    <a:p>
                      <a:pPr algn="ctr"/>
                      <a:r>
                        <a:rPr lang="en-US" altLang="zh-TW" sz="1100" b="0" dirty="0">
                          <a:solidFill>
                            <a:srgbClr val="307F98"/>
                          </a:solidFill>
                        </a:rPr>
                        <a:t>0.5% / 0.6%</a:t>
                      </a:r>
                    </a:p>
                  </a:txBody>
                  <a:tcPr anchor="ctr"/>
                </a:tc>
                <a:tc>
                  <a:txBody>
                    <a:bodyPr/>
                    <a:lstStyle/>
                    <a:p>
                      <a:pPr algn="ctr"/>
                      <a:r>
                        <a:rPr lang="en-US" altLang="zh-TW" sz="1100" b="0" dirty="0">
                          <a:solidFill>
                            <a:srgbClr val="307F98"/>
                          </a:solidFill>
                        </a:rPr>
                        <a:t>2024 / 2026</a:t>
                      </a:r>
                    </a:p>
                  </a:txBody>
                  <a:tcPr anchor="ctr"/>
                </a:tc>
                <a:extLst>
                  <a:ext uri="{0D108BD9-81ED-4DB2-BD59-A6C34878D82A}">
                    <a16:rowId xmlns:a16="http://schemas.microsoft.com/office/drawing/2014/main" val="3539659132"/>
                  </a:ext>
                </a:extLst>
              </a:tr>
              <a:tr h="394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US$ 1 bn</a:t>
                      </a:r>
                      <a:endParaRPr lang="zh-TW" altLang="en-US" sz="1100" b="0" dirty="0">
                        <a:solidFill>
                          <a:srgbClr val="307F98"/>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-0.25%</a:t>
                      </a:r>
                      <a:endParaRPr lang="zh-TW" altLang="en-US" sz="1100" b="0" dirty="0">
                        <a:solidFill>
                          <a:srgbClr val="307F98"/>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2026</a:t>
                      </a:r>
                      <a:endParaRPr lang="zh-TW" altLang="en-US" sz="1100" b="0" dirty="0">
                        <a:solidFill>
                          <a:srgbClr val="307F98"/>
                        </a:solidFill>
                      </a:endParaRPr>
                    </a:p>
                  </a:txBody>
                  <a:tcPr anchor="ctr"/>
                </a:tc>
                <a:extLst>
                  <a:ext uri="{0D108BD9-81ED-4DB2-BD59-A6C34878D82A}">
                    <a16:rowId xmlns:a16="http://schemas.microsoft.com/office/drawing/2014/main" val="4229322767"/>
                  </a:ext>
                </a:extLst>
              </a:tr>
              <a:tr h="261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accent2"/>
                          </a:solidFill>
                        </a:rPr>
                        <a:t>EUR$ 345.2 mn </a:t>
                      </a:r>
                      <a:endParaRPr lang="zh-TW" altLang="en-US" sz="1100" b="0" dirty="0">
                        <a:solidFill>
                          <a:srgbClr val="307F98"/>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1.50%</a:t>
                      </a:r>
                      <a:endParaRPr lang="zh-TW" altLang="en-US" sz="1100" b="0" dirty="0">
                        <a:solidFill>
                          <a:srgbClr val="307F98"/>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2029</a:t>
                      </a:r>
                      <a:endParaRPr lang="zh-TW" altLang="en-US" sz="1100" b="0" dirty="0">
                        <a:solidFill>
                          <a:srgbClr val="307F98"/>
                        </a:solidFill>
                      </a:endParaRPr>
                    </a:p>
                  </a:txBody>
                  <a:tcPr anchor="ctr"/>
                </a:tc>
                <a:extLst>
                  <a:ext uri="{0D108BD9-81ED-4DB2-BD59-A6C34878D82A}">
                    <a16:rowId xmlns:a16="http://schemas.microsoft.com/office/drawing/2014/main" val="1396650166"/>
                  </a:ext>
                </a:extLst>
              </a:tr>
              <a:tr h="296198">
                <a:tc>
                  <a:txBody>
                    <a:bodyPr/>
                    <a:lstStyle/>
                    <a:p>
                      <a:pPr marL="0" algn="ctr" defTabSz="914400" rtl="0" eaLnBrk="1" latinLnBrk="0" hangingPunct="1"/>
                      <a:r>
                        <a:rPr lang="en-US" altLang="zh-TW" sz="1100" b="0" kern="1200" dirty="0">
                          <a:solidFill>
                            <a:srgbClr val="307F98"/>
                          </a:solidFill>
                        </a:rPr>
                        <a:t>NT$ 50 bn</a:t>
                      </a:r>
                      <a:endParaRPr lang="en-US" altLang="zh-TW" sz="1100" b="0" kern="1200" dirty="0">
                        <a:solidFill>
                          <a:srgbClr val="307F98"/>
                        </a:solidFill>
                        <a:latin typeface="+mn-lt"/>
                        <a:ea typeface="+mn-ea"/>
                        <a:cs typeface="+mn-cs"/>
                      </a:endParaRPr>
                    </a:p>
                  </a:txBody>
                  <a:tcPr anchor="ctr"/>
                </a:tc>
                <a:tc>
                  <a:txBody>
                    <a:bodyPr/>
                    <a:lstStyle/>
                    <a:p>
                      <a:pPr algn="ctr"/>
                      <a:r>
                        <a:rPr lang="en-US" altLang="zh-TW" sz="1100" b="0" dirty="0">
                          <a:solidFill>
                            <a:srgbClr val="307F98"/>
                          </a:solidFill>
                        </a:rPr>
                        <a:t>1.7% / 1.75%</a:t>
                      </a:r>
                    </a:p>
                  </a:txBody>
                  <a:tcPr anchor="ctr"/>
                </a:tc>
                <a:tc>
                  <a:txBody>
                    <a:bodyPr/>
                    <a:lstStyle/>
                    <a:p>
                      <a:pPr algn="ctr"/>
                      <a:r>
                        <a:rPr lang="en-US" altLang="zh-TW" sz="1100" b="0" dirty="0">
                          <a:solidFill>
                            <a:srgbClr val="307F98"/>
                          </a:solidFill>
                        </a:rPr>
                        <a:t>2029 / 2031</a:t>
                      </a:r>
                    </a:p>
                  </a:txBody>
                  <a:tcPr anchor="ctr"/>
                </a:tc>
                <a:extLst>
                  <a:ext uri="{0D108BD9-81ED-4DB2-BD59-A6C34878D82A}">
                    <a16:rowId xmlns:a16="http://schemas.microsoft.com/office/drawing/2014/main" val="972363333"/>
                  </a:ext>
                </a:extLst>
              </a:tr>
              <a:tr h="28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US$ 688.8 mn</a:t>
                      </a:r>
                      <a:endParaRPr lang="zh-TW" altLang="en-US" sz="1100" b="0" dirty="0">
                        <a:solidFill>
                          <a:srgbClr val="307F98"/>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a:t>
                      </a:r>
                      <a:endParaRPr lang="zh-TW" altLang="en-US" sz="1100" b="0" dirty="0">
                        <a:solidFill>
                          <a:srgbClr val="307F98"/>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0" dirty="0">
                          <a:solidFill>
                            <a:srgbClr val="307F98"/>
                          </a:solidFill>
                        </a:rPr>
                        <a:t>-</a:t>
                      </a:r>
                      <a:endParaRPr lang="zh-TW" altLang="en-US" sz="1100" b="0" dirty="0">
                        <a:solidFill>
                          <a:srgbClr val="307F98"/>
                        </a:solidFill>
                      </a:endParaRPr>
                    </a:p>
                  </a:txBody>
                  <a:tcPr anchor="ctr"/>
                </a:tc>
                <a:extLst>
                  <a:ext uri="{0D108BD9-81ED-4DB2-BD59-A6C34878D82A}">
                    <a16:rowId xmlns:a16="http://schemas.microsoft.com/office/drawing/2014/main" val="4282480265"/>
                  </a:ext>
                </a:extLst>
              </a:tr>
            </a:tbl>
          </a:graphicData>
        </a:graphic>
      </p:graphicFrame>
      <p:sp>
        <p:nvSpPr>
          <p:cNvPr id="11" name="矩形 10">
            <a:extLst>
              <a:ext uri="{FF2B5EF4-FFF2-40B4-BE49-F238E27FC236}">
                <a16:creationId xmlns:a16="http://schemas.microsoft.com/office/drawing/2014/main" id="{07DC9BF4-50AF-EF52-1648-6A80613D885C}"/>
              </a:ext>
            </a:extLst>
          </p:cNvPr>
          <p:cNvSpPr/>
          <p:nvPr/>
        </p:nvSpPr>
        <p:spPr>
          <a:xfrm>
            <a:off x="253565" y="1802484"/>
            <a:ext cx="1509688" cy="445970"/>
          </a:xfrm>
          <a:prstGeom prst="rect">
            <a:avLst/>
          </a:prstGeom>
          <a:solidFill>
            <a:srgbClr val="F3D16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200" b="1" dirty="0"/>
              <a:t>GWC Funding Source</a:t>
            </a:r>
            <a:endParaRPr lang="zh-TW" altLang="en-US" sz="1200" b="1" dirty="0"/>
          </a:p>
        </p:txBody>
      </p:sp>
      <p:sp>
        <p:nvSpPr>
          <p:cNvPr id="18" name="矩形 17">
            <a:extLst>
              <a:ext uri="{FF2B5EF4-FFF2-40B4-BE49-F238E27FC236}">
                <a16:creationId xmlns:a16="http://schemas.microsoft.com/office/drawing/2014/main" id="{59A89CF7-2DAA-BB56-6089-69F44B4361B4}"/>
              </a:ext>
            </a:extLst>
          </p:cNvPr>
          <p:cNvSpPr/>
          <p:nvPr/>
        </p:nvSpPr>
        <p:spPr>
          <a:xfrm>
            <a:off x="4122094" y="5153910"/>
            <a:ext cx="4843217" cy="692497"/>
          </a:xfrm>
          <a:prstGeom prst="rect">
            <a:avLst/>
          </a:prstGeom>
        </p:spPr>
        <p:txBody>
          <a:bodyPr wrap="square">
            <a:spAutoFit/>
          </a:bodyPr>
          <a:lstStyle/>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TW" sz="1300" kern="0" dirty="0">
                <a:solidFill>
                  <a:schemeClr val="accent2"/>
                </a:solidFill>
                <a:latin typeface="+mj-lt"/>
                <a:cs typeface="Arial" panose="020B0604020202020204" pitchFamily="34" charset="0"/>
              </a:rPr>
              <a:t>GlobalWafers is strategically positioned with abundant undrawn loan commitments, providing sufficient funds for upcoming Capex needs in the coming years.</a:t>
            </a:r>
            <a:endParaRPr lang="zh-TW" altLang="en-US" sz="1300" kern="0" dirty="0">
              <a:solidFill>
                <a:schemeClr val="accent2"/>
              </a:solidFill>
              <a:latin typeface="+mj-lt"/>
              <a:cs typeface="Arial" panose="020B0604020202020204" pitchFamily="34" charset="0"/>
            </a:endParaRPr>
          </a:p>
        </p:txBody>
      </p:sp>
      <p:sp>
        <p:nvSpPr>
          <p:cNvPr id="24" name="矩形 23">
            <a:extLst>
              <a:ext uri="{FF2B5EF4-FFF2-40B4-BE49-F238E27FC236}">
                <a16:creationId xmlns:a16="http://schemas.microsoft.com/office/drawing/2014/main" id="{C94C2CC6-AA4D-7E9E-F225-A279DB7995B3}"/>
              </a:ext>
            </a:extLst>
          </p:cNvPr>
          <p:cNvSpPr/>
          <p:nvPr/>
        </p:nvSpPr>
        <p:spPr>
          <a:xfrm>
            <a:off x="242852" y="5955763"/>
            <a:ext cx="3888955" cy="246221"/>
          </a:xfrm>
          <a:prstGeom prst="rect">
            <a:avLst/>
          </a:prstGeom>
        </p:spPr>
        <p:txBody>
          <a:bodyPr wrap="square" anchor="t">
            <a:spAutoFit/>
          </a:bodyPr>
          <a:lstStyle/>
          <a:p>
            <a:r>
              <a:rPr lang="en-US" altLang="zh-TW" sz="950" dirty="0">
                <a:solidFill>
                  <a:schemeClr val="bg1">
                    <a:lumMod val="50000"/>
                  </a:schemeClr>
                </a:solidFill>
              </a:rPr>
              <a:t>*Committed Loan: Including bank guarantee.</a:t>
            </a:r>
          </a:p>
        </p:txBody>
      </p:sp>
      <p:sp>
        <p:nvSpPr>
          <p:cNvPr id="16" name="文字版面配置區 4">
            <a:extLst>
              <a:ext uri="{FF2B5EF4-FFF2-40B4-BE49-F238E27FC236}">
                <a16:creationId xmlns:a16="http://schemas.microsoft.com/office/drawing/2014/main" id="{97619E3A-4C12-5AE4-98F3-3ACDEC41590A}"/>
              </a:ext>
            </a:extLst>
          </p:cNvPr>
          <p:cNvSpPr txBox="1">
            <a:spLocks/>
          </p:cNvSpPr>
          <p:nvPr/>
        </p:nvSpPr>
        <p:spPr>
          <a:xfrm>
            <a:off x="245907" y="6231725"/>
            <a:ext cx="7908923" cy="390035"/>
          </a:xfrm>
          <a:prstGeom prst="rect">
            <a:avLst/>
          </a:prstGeom>
        </p:spPr>
        <p:txBody>
          <a:bodyPr vert="horz" lIns="0" tIns="0" rIns="0" bIns="0" rtlCol="0" anchor="b" anchorCtr="0">
            <a:normAutofit fontScale="92500" lnSpcReduction="20000"/>
          </a:bodyPr>
          <a:lstStyle>
            <a:lvl1pPr indent="0" defTabSz="957263" fontAlgn="base">
              <a:lnSpc>
                <a:spcPct val="90000"/>
              </a:lnSpc>
              <a:spcBef>
                <a:spcPts val="0"/>
              </a:spcBef>
              <a:spcAft>
                <a:spcPts val="0"/>
              </a:spcAft>
              <a:buClrTx/>
              <a:buFontTx/>
              <a:buNone/>
              <a:defRPr lang="en-GB" sz="700" b="0" i="1" baseline="0" dirty="0" smtClean="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TW" dirty="0"/>
              <a:t>Note: </a:t>
            </a:r>
          </a:p>
          <a:p>
            <a:pPr marL="228600" indent="-228600">
              <a:buFont typeface="+mj-lt"/>
              <a:buAutoNum type="arabicPeriod"/>
            </a:pPr>
            <a:r>
              <a:rPr lang="en-US" altLang="zh-TW" dirty="0"/>
              <a:t>CB = Corporate Bond</a:t>
            </a:r>
          </a:p>
          <a:p>
            <a:pPr marL="228600" indent="-228600">
              <a:buFont typeface="+mj-lt"/>
              <a:buAutoNum type="arabicPeriod"/>
            </a:pPr>
            <a:r>
              <a:rPr lang="en-US" altLang="zh-TW" dirty="0"/>
              <a:t>ECB = Euro Convertible Bond</a:t>
            </a:r>
          </a:p>
          <a:p>
            <a:pPr marL="228600" indent="-228600">
              <a:buFont typeface="+mj-lt"/>
              <a:buAutoNum type="arabicPeriod"/>
            </a:pPr>
            <a:r>
              <a:rPr lang="en-US" altLang="zh-TW" dirty="0"/>
              <a:t>GDSs = Global Depository Shares</a:t>
            </a:r>
          </a:p>
          <a:p>
            <a:pPr marL="228600" indent="-228600">
              <a:buFont typeface="+mj-lt"/>
              <a:buAutoNum type="arabicPeriod"/>
            </a:pPr>
            <a:r>
              <a:rPr lang="en-US" altLang="zh-TW" dirty="0"/>
              <a:t>GWC raised funding in Q124, which includes Exchangeable Units, Corporate Bond #3, and GDSs</a:t>
            </a:r>
          </a:p>
          <a:p>
            <a:pPr marL="228600" indent="-228600">
              <a:buFont typeface="+mj-lt"/>
              <a:buAutoNum type="arabicPeriod"/>
            </a:pPr>
            <a:r>
              <a:rPr lang="en-US" altLang="zh-TW" dirty="0"/>
              <a:t>GDSs proceeds are received in April 2024, simulating if the proceeds were received in Q124.</a:t>
            </a:r>
          </a:p>
        </p:txBody>
      </p:sp>
      <p:grpSp>
        <p:nvGrpSpPr>
          <p:cNvPr id="28" name="群組 27">
            <a:extLst>
              <a:ext uri="{FF2B5EF4-FFF2-40B4-BE49-F238E27FC236}">
                <a16:creationId xmlns:a16="http://schemas.microsoft.com/office/drawing/2014/main" id="{C0545D1E-9CD1-732C-87A9-CE66C83F96F8}"/>
              </a:ext>
            </a:extLst>
          </p:cNvPr>
          <p:cNvGrpSpPr/>
          <p:nvPr/>
        </p:nvGrpSpPr>
        <p:grpSpPr>
          <a:xfrm>
            <a:off x="242853" y="5139338"/>
            <a:ext cx="3888955" cy="811289"/>
            <a:chOff x="352449" y="4753610"/>
            <a:chExt cx="3888955" cy="1089134"/>
          </a:xfrm>
        </p:grpSpPr>
        <p:grpSp>
          <p:nvGrpSpPr>
            <p:cNvPr id="25" name="群組 24">
              <a:extLst>
                <a:ext uri="{FF2B5EF4-FFF2-40B4-BE49-F238E27FC236}">
                  <a16:creationId xmlns:a16="http://schemas.microsoft.com/office/drawing/2014/main" id="{16919776-A26F-52E3-D252-AB32A83D2BF7}"/>
                </a:ext>
              </a:extLst>
            </p:cNvPr>
            <p:cNvGrpSpPr/>
            <p:nvPr/>
          </p:nvGrpSpPr>
          <p:grpSpPr>
            <a:xfrm>
              <a:off x="352449" y="4753610"/>
              <a:ext cx="3888955" cy="1089134"/>
              <a:chOff x="352449" y="4672810"/>
              <a:chExt cx="3888955" cy="1223164"/>
            </a:xfrm>
          </p:grpSpPr>
          <p:grpSp>
            <p:nvGrpSpPr>
              <p:cNvPr id="23" name="群組 22">
                <a:extLst>
                  <a:ext uri="{FF2B5EF4-FFF2-40B4-BE49-F238E27FC236}">
                    <a16:creationId xmlns:a16="http://schemas.microsoft.com/office/drawing/2014/main" id="{4F05AF40-7347-860E-E5E3-65ADCA8DDE33}"/>
                  </a:ext>
                </a:extLst>
              </p:cNvPr>
              <p:cNvGrpSpPr/>
              <p:nvPr/>
            </p:nvGrpSpPr>
            <p:grpSpPr>
              <a:xfrm>
                <a:off x="352449" y="4672810"/>
                <a:ext cx="3888955" cy="1223164"/>
                <a:chOff x="491246" y="5112871"/>
                <a:chExt cx="4181475" cy="1049802"/>
              </a:xfrm>
            </p:grpSpPr>
            <p:sp>
              <p:nvSpPr>
                <p:cNvPr id="19" name="矩形: 圓角 18">
                  <a:extLst>
                    <a:ext uri="{FF2B5EF4-FFF2-40B4-BE49-F238E27FC236}">
                      <a16:creationId xmlns:a16="http://schemas.microsoft.com/office/drawing/2014/main" id="{C058F3E0-B83D-D46D-28CE-AA61FB816CA4}"/>
                    </a:ext>
                  </a:extLst>
                </p:cNvPr>
                <p:cNvSpPr/>
                <p:nvPr/>
              </p:nvSpPr>
              <p:spPr>
                <a:xfrm>
                  <a:off x="491246" y="5112871"/>
                  <a:ext cx="4181475" cy="1049802"/>
                </a:xfrm>
                <a:prstGeom prst="roundRect">
                  <a:avLst/>
                </a:prstGeom>
                <a:solidFill>
                  <a:srgbClr val="75C6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BB4E82E5-4242-C76C-C519-D3D23A627EEA}"/>
                    </a:ext>
                  </a:extLst>
                </p:cNvPr>
                <p:cNvSpPr/>
                <p:nvPr/>
              </p:nvSpPr>
              <p:spPr>
                <a:xfrm>
                  <a:off x="2126008" y="5178550"/>
                  <a:ext cx="2428874" cy="637218"/>
                </a:xfrm>
                <a:prstGeom prst="rect">
                  <a:avLst/>
                </a:prstGeom>
              </p:spPr>
              <p:txBody>
                <a:bodyPr wrap="square">
                  <a:spAutoFit/>
                </a:bodyPr>
                <a:lstStyle/>
                <a:p>
                  <a:pPr algn="ctr"/>
                  <a:r>
                    <a:rPr lang="en-US" altLang="zh-TW" sz="1300" b="1" dirty="0">
                      <a:solidFill>
                        <a:schemeClr val="bg1"/>
                      </a:solidFill>
                      <a:cs typeface="Arial" pitchFamily="34" charset="0"/>
                    </a:rPr>
                    <a:t>Undrawn Loan Commitment* Rate</a:t>
                  </a:r>
                  <a:endParaRPr lang="en-US" altLang="zh-TW" sz="1300" dirty="0">
                    <a:solidFill>
                      <a:schemeClr val="bg1"/>
                    </a:solidFill>
                    <a:cs typeface="Arial" pitchFamily="34" charset="0"/>
                  </a:endParaRPr>
                </a:p>
              </p:txBody>
            </p:sp>
          </p:grpSp>
          <p:sp>
            <p:nvSpPr>
              <p:cNvPr id="22" name="矩形: 圓角 21">
                <a:extLst>
                  <a:ext uri="{FF2B5EF4-FFF2-40B4-BE49-F238E27FC236}">
                    <a16:creationId xmlns:a16="http://schemas.microsoft.com/office/drawing/2014/main" id="{2B301323-00E6-FBE3-0621-38D727590B5F}"/>
                  </a:ext>
                </a:extLst>
              </p:cNvPr>
              <p:cNvSpPr/>
              <p:nvPr/>
            </p:nvSpPr>
            <p:spPr>
              <a:xfrm>
                <a:off x="543534" y="4915750"/>
                <a:ext cx="1079357" cy="7888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rgbClr val="ED972F"/>
                    </a:solidFill>
                  </a:rPr>
                  <a:t>75%</a:t>
                </a:r>
                <a:endParaRPr lang="zh-TW" altLang="en-US" sz="2000" b="1" dirty="0">
                  <a:solidFill>
                    <a:srgbClr val="ED972F"/>
                  </a:solidFill>
                </a:endParaRPr>
              </a:p>
            </p:txBody>
          </p:sp>
        </p:grpSp>
        <p:sp>
          <p:nvSpPr>
            <p:cNvPr id="17" name="矩形 16">
              <a:extLst>
                <a:ext uri="{FF2B5EF4-FFF2-40B4-BE49-F238E27FC236}">
                  <a16:creationId xmlns:a16="http://schemas.microsoft.com/office/drawing/2014/main" id="{BE6DD638-4F47-9E66-16FF-FD517AD1FBD4}"/>
                </a:ext>
              </a:extLst>
            </p:cNvPr>
            <p:cNvSpPr/>
            <p:nvPr/>
          </p:nvSpPr>
          <p:spPr>
            <a:xfrm>
              <a:off x="2364232" y="5400646"/>
              <a:ext cx="1274517" cy="261610"/>
            </a:xfrm>
            <a:prstGeom prst="rect">
              <a:avLst/>
            </a:prstGeom>
          </p:spPr>
          <p:txBody>
            <a:bodyPr wrap="square">
              <a:spAutoFit/>
            </a:bodyPr>
            <a:lstStyle/>
            <a:p>
              <a:pPr algn="ctr"/>
              <a:r>
                <a:rPr lang="en-US" altLang="zh-TW" sz="1100" b="1" dirty="0">
                  <a:solidFill>
                    <a:schemeClr val="bg1"/>
                  </a:solidFill>
                  <a:cs typeface="Arial" pitchFamily="34" charset="0"/>
                </a:rPr>
                <a:t>(As of 2024.3)</a:t>
              </a:r>
            </a:p>
          </p:txBody>
        </p:sp>
      </p:grpSp>
      <p:grpSp>
        <p:nvGrpSpPr>
          <p:cNvPr id="2" name="群組 1">
            <a:extLst>
              <a:ext uri="{FF2B5EF4-FFF2-40B4-BE49-F238E27FC236}">
                <a16:creationId xmlns:a16="http://schemas.microsoft.com/office/drawing/2014/main" id="{2071DA08-7615-B787-0CE1-93753E2D4026}"/>
              </a:ext>
            </a:extLst>
          </p:cNvPr>
          <p:cNvGrpSpPr/>
          <p:nvPr/>
        </p:nvGrpSpPr>
        <p:grpSpPr>
          <a:xfrm>
            <a:off x="253566" y="2232357"/>
            <a:ext cx="1509686" cy="1779825"/>
            <a:chOff x="2581982" y="2203942"/>
            <a:chExt cx="1723193" cy="1779825"/>
          </a:xfrm>
        </p:grpSpPr>
        <p:grpSp>
          <p:nvGrpSpPr>
            <p:cNvPr id="10" name="群組 9">
              <a:extLst>
                <a:ext uri="{FF2B5EF4-FFF2-40B4-BE49-F238E27FC236}">
                  <a16:creationId xmlns:a16="http://schemas.microsoft.com/office/drawing/2014/main" id="{53CEBD7B-7EBD-E5DE-A3CE-9B3F92276309}"/>
                </a:ext>
              </a:extLst>
            </p:cNvPr>
            <p:cNvGrpSpPr/>
            <p:nvPr/>
          </p:nvGrpSpPr>
          <p:grpSpPr>
            <a:xfrm>
              <a:off x="2581984" y="2203942"/>
              <a:ext cx="1723191" cy="1210751"/>
              <a:chOff x="1724025" y="2475548"/>
              <a:chExt cx="1723191" cy="1216342"/>
            </a:xfrm>
          </p:grpSpPr>
          <p:sp>
            <p:nvSpPr>
              <p:cNvPr id="6" name="流程圖: 程序 5">
                <a:extLst>
                  <a:ext uri="{FF2B5EF4-FFF2-40B4-BE49-F238E27FC236}">
                    <a16:creationId xmlns:a16="http://schemas.microsoft.com/office/drawing/2014/main" id="{09F1D0AC-2391-B730-09BB-3D68BA60113F}"/>
                  </a:ext>
                </a:extLst>
              </p:cNvPr>
              <p:cNvSpPr/>
              <p:nvPr/>
            </p:nvSpPr>
            <p:spPr>
              <a:xfrm>
                <a:off x="1724025" y="3429000"/>
                <a:ext cx="1723191" cy="262890"/>
              </a:xfrm>
              <a:prstGeom prst="flowChartProcess">
                <a:avLst/>
              </a:prstGeom>
              <a:solidFill>
                <a:srgbClr val="829CE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b="1" dirty="0"/>
                  <a:t>Exchangeable Unit</a:t>
                </a:r>
              </a:p>
            </p:txBody>
          </p:sp>
          <p:sp>
            <p:nvSpPr>
              <p:cNvPr id="7" name="流程圖: 程序 6">
                <a:extLst>
                  <a:ext uri="{FF2B5EF4-FFF2-40B4-BE49-F238E27FC236}">
                    <a16:creationId xmlns:a16="http://schemas.microsoft.com/office/drawing/2014/main" id="{AB0FFEEC-C0B6-360F-9A41-463609017BBD}"/>
                  </a:ext>
                </a:extLst>
              </p:cNvPr>
              <p:cNvSpPr/>
              <p:nvPr/>
            </p:nvSpPr>
            <p:spPr>
              <a:xfrm>
                <a:off x="1724025" y="3033675"/>
                <a:ext cx="1723191" cy="395325"/>
              </a:xfrm>
              <a:prstGeom prst="flowChartProcess">
                <a:avLst/>
              </a:prstGeom>
              <a:solidFill>
                <a:srgbClr val="3C5D9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b="1" dirty="0"/>
                  <a:t>Euro Convertible Bond</a:t>
                </a:r>
              </a:p>
            </p:txBody>
          </p:sp>
          <p:sp>
            <p:nvSpPr>
              <p:cNvPr id="13" name="流程圖: 程序 12">
                <a:extLst>
                  <a:ext uri="{FF2B5EF4-FFF2-40B4-BE49-F238E27FC236}">
                    <a16:creationId xmlns:a16="http://schemas.microsoft.com/office/drawing/2014/main" id="{7D91098C-4600-478C-77D2-43FDFBDB204E}"/>
                  </a:ext>
                </a:extLst>
              </p:cNvPr>
              <p:cNvSpPr/>
              <p:nvPr/>
            </p:nvSpPr>
            <p:spPr>
              <a:xfrm>
                <a:off x="1724025" y="2754610"/>
                <a:ext cx="1723191" cy="285807"/>
              </a:xfrm>
              <a:prstGeom prst="flowChartProcess">
                <a:avLst/>
              </a:prstGeom>
              <a:solidFill>
                <a:srgbClr val="75C6D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b="1" dirty="0"/>
                  <a:t>Corporate Bond #2</a:t>
                </a:r>
              </a:p>
            </p:txBody>
          </p:sp>
          <p:sp>
            <p:nvSpPr>
              <p:cNvPr id="14" name="流程圖: 程序 13">
                <a:extLst>
                  <a:ext uri="{FF2B5EF4-FFF2-40B4-BE49-F238E27FC236}">
                    <a16:creationId xmlns:a16="http://schemas.microsoft.com/office/drawing/2014/main" id="{E5E6EF34-D242-E012-391D-90F979E2A4EA}"/>
                  </a:ext>
                </a:extLst>
              </p:cNvPr>
              <p:cNvSpPr/>
              <p:nvPr/>
            </p:nvSpPr>
            <p:spPr>
              <a:xfrm>
                <a:off x="1724025" y="2475548"/>
                <a:ext cx="1723191" cy="279062"/>
              </a:xfrm>
              <a:prstGeom prst="flowChartProcess">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2">
                        <a:lumMod val="50000"/>
                      </a:schemeClr>
                    </a:solidFill>
                  </a:rPr>
                  <a:t>Corporate Bond #1</a:t>
                </a:r>
              </a:p>
            </p:txBody>
          </p:sp>
        </p:grpSp>
        <p:sp>
          <p:nvSpPr>
            <p:cNvPr id="33" name="流程圖: 程序 32">
              <a:extLst>
                <a:ext uri="{FF2B5EF4-FFF2-40B4-BE49-F238E27FC236}">
                  <a16:creationId xmlns:a16="http://schemas.microsoft.com/office/drawing/2014/main" id="{F75E8D4E-A0DE-E361-2622-FAC120418F51}"/>
                </a:ext>
              </a:extLst>
            </p:cNvPr>
            <p:cNvSpPr/>
            <p:nvPr/>
          </p:nvSpPr>
          <p:spPr>
            <a:xfrm>
              <a:off x="2581983" y="3414693"/>
              <a:ext cx="1723191" cy="298730"/>
            </a:xfrm>
            <a:prstGeom prst="flowChartProcess">
              <a:avLst/>
            </a:prstGeom>
            <a:solidFill>
              <a:srgbClr val="9BCDC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b="1" dirty="0"/>
                <a:t>Corporate Bond #3</a:t>
              </a:r>
            </a:p>
          </p:txBody>
        </p:sp>
        <p:sp>
          <p:nvSpPr>
            <p:cNvPr id="34" name="流程圖: 程序 33">
              <a:extLst>
                <a:ext uri="{FF2B5EF4-FFF2-40B4-BE49-F238E27FC236}">
                  <a16:creationId xmlns:a16="http://schemas.microsoft.com/office/drawing/2014/main" id="{6874E9EF-DAC8-F636-56A5-DF82DA9665E2}"/>
                </a:ext>
              </a:extLst>
            </p:cNvPr>
            <p:cNvSpPr/>
            <p:nvPr/>
          </p:nvSpPr>
          <p:spPr>
            <a:xfrm>
              <a:off x="2581982" y="3707459"/>
              <a:ext cx="1723191" cy="276308"/>
            </a:xfrm>
            <a:prstGeom prst="flowChartProcess">
              <a:avLst/>
            </a:prstGeom>
            <a:solidFill>
              <a:schemeClr val="accent5">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b="1" dirty="0"/>
                <a:t>GDSs</a:t>
              </a:r>
              <a:endParaRPr lang="en-US" altLang="zh-TW" sz="1100" b="1" baseline="-25000" dirty="0"/>
            </a:p>
          </p:txBody>
        </p:sp>
      </p:grpSp>
      <p:grpSp>
        <p:nvGrpSpPr>
          <p:cNvPr id="12" name="群組 11">
            <a:extLst>
              <a:ext uri="{FF2B5EF4-FFF2-40B4-BE49-F238E27FC236}">
                <a16:creationId xmlns:a16="http://schemas.microsoft.com/office/drawing/2014/main" id="{1396F022-F306-E0E5-CA67-7469B1565851}"/>
              </a:ext>
            </a:extLst>
          </p:cNvPr>
          <p:cNvGrpSpPr/>
          <p:nvPr/>
        </p:nvGrpSpPr>
        <p:grpSpPr>
          <a:xfrm>
            <a:off x="245908" y="4114253"/>
            <a:ext cx="5121019" cy="894898"/>
            <a:chOff x="2581985" y="4074494"/>
            <a:chExt cx="6209567" cy="777412"/>
          </a:xfrm>
        </p:grpSpPr>
        <p:grpSp>
          <p:nvGrpSpPr>
            <p:cNvPr id="31" name="群組 30">
              <a:extLst>
                <a:ext uri="{FF2B5EF4-FFF2-40B4-BE49-F238E27FC236}">
                  <a16:creationId xmlns:a16="http://schemas.microsoft.com/office/drawing/2014/main" id="{7D457154-1AAD-F42D-4469-F14BC03B4521}"/>
                </a:ext>
              </a:extLst>
            </p:cNvPr>
            <p:cNvGrpSpPr/>
            <p:nvPr/>
          </p:nvGrpSpPr>
          <p:grpSpPr>
            <a:xfrm>
              <a:off x="2581985" y="4074494"/>
              <a:ext cx="6209567" cy="777412"/>
              <a:chOff x="2563235" y="3492103"/>
              <a:chExt cx="6209568" cy="777412"/>
            </a:xfrm>
          </p:grpSpPr>
          <p:sp>
            <p:nvSpPr>
              <p:cNvPr id="3" name="矩形: 圓角 2">
                <a:extLst>
                  <a:ext uri="{FF2B5EF4-FFF2-40B4-BE49-F238E27FC236}">
                    <a16:creationId xmlns:a16="http://schemas.microsoft.com/office/drawing/2014/main" id="{2A2C7C2E-AD39-AAEC-7E2B-0C912E1A1EC9}"/>
                  </a:ext>
                </a:extLst>
              </p:cNvPr>
              <p:cNvSpPr/>
              <p:nvPr/>
            </p:nvSpPr>
            <p:spPr>
              <a:xfrm>
                <a:off x="2563235" y="3492103"/>
                <a:ext cx="6209568" cy="777412"/>
              </a:xfrm>
              <a:prstGeom prst="roundRect">
                <a:avLst/>
              </a:prstGeom>
              <a:solidFill>
                <a:srgbClr val="75C6D3"/>
              </a:solidFill>
              <a:ln>
                <a:solidFill>
                  <a:srgbClr val="75C6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sz="1400" b="1" dirty="0"/>
              </a:p>
            </p:txBody>
          </p:sp>
          <p:sp>
            <p:nvSpPr>
              <p:cNvPr id="15" name="文字方塊 14">
                <a:extLst>
                  <a:ext uri="{FF2B5EF4-FFF2-40B4-BE49-F238E27FC236}">
                    <a16:creationId xmlns:a16="http://schemas.microsoft.com/office/drawing/2014/main" id="{EF2ADE34-01CA-7F08-0D0E-1FF51000D477}"/>
                  </a:ext>
                </a:extLst>
              </p:cNvPr>
              <p:cNvSpPr txBox="1"/>
              <p:nvPr/>
            </p:nvSpPr>
            <p:spPr>
              <a:xfrm>
                <a:off x="4105455" y="3599577"/>
                <a:ext cx="4414375" cy="614952"/>
              </a:xfrm>
              <a:prstGeom prst="rect">
                <a:avLst/>
              </a:prstGeom>
              <a:noFill/>
            </p:spPr>
            <p:txBody>
              <a:bodyPr wrap="square" rtlCol="0">
                <a:spAutoFit/>
              </a:bodyPr>
              <a:lstStyle/>
              <a:p>
                <a:pPr algn="ctr"/>
                <a:r>
                  <a:rPr lang="en-US" altLang="zh-TW" sz="1300" b="1" dirty="0">
                    <a:solidFill>
                      <a:schemeClr val="bg1"/>
                    </a:solidFill>
                  </a:rPr>
                  <a:t>GWC raised </a:t>
                </a:r>
                <a:r>
                  <a:rPr lang="en-US" altLang="zh-TW" sz="1400" b="1" dirty="0">
                    <a:solidFill>
                      <a:srgbClr val="FFFF00"/>
                    </a:solidFill>
                  </a:rPr>
                  <a:t>over US$1 billion </a:t>
                </a:r>
                <a:r>
                  <a:rPr lang="en-US" altLang="zh-TW" sz="1300" b="1" dirty="0">
                    <a:solidFill>
                      <a:schemeClr val="bg1"/>
                    </a:solidFill>
                  </a:rPr>
                  <a:t>in low-interest funding in Q124</a:t>
                </a:r>
                <a:r>
                  <a:rPr lang="en-US" altLang="zh-TW" sz="1300" b="1" baseline="30000" dirty="0">
                    <a:solidFill>
                      <a:schemeClr val="bg1"/>
                    </a:solidFill>
                  </a:rPr>
                  <a:t>4</a:t>
                </a:r>
                <a:r>
                  <a:rPr lang="en-US" altLang="zh-TW" sz="1300" b="1" dirty="0">
                    <a:solidFill>
                      <a:schemeClr val="bg1"/>
                    </a:solidFill>
                  </a:rPr>
                  <a:t> to support the company's sustainable growth</a:t>
                </a:r>
              </a:p>
            </p:txBody>
          </p:sp>
        </p:grpSp>
        <p:sp>
          <p:nvSpPr>
            <p:cNvPr id="35" name="矩形: 圓角 34">
              <a:extLst>
                <a:ext uri="{FF2B5EF4-FFF2-40B4-BE49-F238E27FC236}">
                  <a16:creationId xmlns:a16="http://schemas.microsoft.com/office/drawing/2014/main" id="{D231214E-44F0-3A5C-5639-B6F9168F3001}"/>
                </a:ext>
              </a:extLst>
            </p:cNvPr>
            <p:cNvSpPr/>
            <p:nvPr/>
          </p:nvSpPr>
          <p:spPr>
            <a:xfrm>
              <a:off x="2708894" y="4181968"/>
              <a:ext cx="1254962" cy="57964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200" b="1" dirty="0">
                <a:solidFill>
                  <a:srgbClr val="ED972F"/>
                </a:solidFill>
              </a:endParaRPr>
            </a:p>
          </p:txBody>
        </p:sp>
        <p:sp>
          <p:nvSpPr>
            <p:cNvPr id="36" name="文字方塊 35">
              <a:extLst>
                <a:ext uri="{FF2B5EF4-FFF2-40B4-BE49-F238E27FC236}">
                  <a16:creationId xmlns:a16="http://schemas.microsoft.com/office/drawing/2014/main" id="{5C465510-9493-810B-16B6-4B5F0A1C16DC}"/>
                </a:ext>
              </a:extLst>
            </p:cNvPr>
            <p:cNvSpPr txBox="1"/>
            <p:nvPr/>
          </p:nvSpPr>
          <p:spPr>
            <a:xfrm>
              <a:off x="2708893" y="4362828"/>
              <a:ext cx="1254962" cy="307777"/>
            </a:xfrm>
            <a:prstGeom prst="rect">
              <a:avLst/>
            </a:prstGeom>
            <a:noFill/>
          </p:spPr>
          <p:txBody>
            <a:bodyPr wrap="square" rtlCol="0">
              <a:spAutoFit/>
            </a:bodyPr>
            <a:lstStyle/>
            <a:p>
              <a:pPr algn="ctr"/>
              <a:r>
                <a:rPr lang="en-US" altLang="zh-TW" sz="1400" b="1" dirty="0">
                  <a:solidFill>
                    <a:srgbClr val="ED972F"/>
                  </a:solidFill>
                </a:rPr>
                <a:t>&gt; US$1bn</a:t>
              </a:r>
            </a:p>
          </p:txBody>
        </p:sp>
      </p:grpSp>
      <p:sp>
        <p:nvSpPr>
          <p:cNvPr id="9" name="文字版面配置區 2">
            <a:extLst>
              <a:ext uri="{FF2B5EF4-FFF2-40B4-BE49-F238E27FC236}">
                <a16:creationId xmlns:a16="http://schemas.microsoft.com/office/drawing/2014/main" id="{8E158892-AC14-BEDB-96C0-E893AB5A7CA9}"/>
              </a:ext>
            </a:extLst>
          </p:cNvPr>
          <p:cNvSpPr>
            <a:spLocks noGrp="1"/>
          </p:cNvSpPr>
          <p:nvPr>
            <p:ph type="body" sz="quarter" idx="15"/>
          </p:nvPr>
        </p:nvSpPr>
        <p:spPr>
          <a:xfrm>
            <a:off x="245908" y="1189101"/>
            <a:ext cx="8649969" cy="599060"/>
          </a:xfrm>
        </p:spPr>
        <p:txBody>
          <a:bodyPr>
            <a:normAutofit/>
          </a:bodyPr>
          <a:lstStyle/>
          <a:p>
            <a:pPr algn="just">
              <a:lnSpc>
                <a:spcPct val="122000"/>
              </a:lnSpc>
            </a:pPr>
            <a:r>
              <a:rPr lang="en-US" altLang="zh-TW" sz="1350" kern="0" dirty="0">
                <a:solidFill>
                  <a:schemeClr val="accent2"/>
                </a:solidFill>
              </a:rPr>
              <a:t>GlobalWafers ensures low-interest funding for its Capex through channels like CB</a:t>
            </a:r>
            <a:r>
              <a:rPr lang="en-US" altLang="zh-TW" sz="1350" kern="0" baseline="30000" dirty="0">
                <a:solidFill>
                  <a:schemeClr val="accent2"/>
                </a:solidFill>
              </a:rPr>
              <a:t>1</a:t>
            </a:r>
            <a:r>
              <a:rPr lang="en-US" altLang="zh-TW" sz="1350" kern="0" dirty="0">
                <a:solidFill>
                  <a:schemeClr val="accent2"/>
                </a:solidFill>
              </a:rPr>
              <a:t>, ECB</a:t>
            </a:r>
            <a:r>
              <a:rPr lang="en-US" altLang="zh-TW" sz="1350" kern="0" baseline="30000" dirty="0">
                <a:solidFill>
                  <a:schemeClr val="accent2"/>
                </a:solidFill>
              </a:rPr>
              <a:t>2</a:t>
            </a:r>
            <a:r>
              <a:rPr lang="en-US" altLang="zh-TW" sz="1350" kern="0" dirty="0">
                <a:solidFill>
                  <a:schemeClr val="accent2"/>
                </a:solidFill>
              </a:rPr>
              <a:t>, Exchangeable Unit, and GDSs</a:t>
            </a:r>
            <a:r>
              <a:rPr lang="en-US" altLang="zh-TW" sz="1350" kern="0" baseline="30000" dirty="0">
                <a:solidFill>
                  <a:schemeClr val="accent2"/>
                </a:solidFill>
              </a:rPr>
              <a:t>3</a:t>
            </a:r>
            <a:r>
              <a:rPr lang="en-US" altLang="zh-TW" sz="1350" kern="0" dirty="0">
                <a:solidFill>
                  <a:schemeClr val="accent2"/>
                </a:solidFill>
              </a:rPr>
              <a:t>, safeguarding the company from interest rate fluctuations and fostering long-term growth.</a:t>
            </a:r>
          </a:p>
        </p:txBody>
      </p:sp>
      <p:graphicFrame>
        <p:nvGraphicFramePr>
          <p:cNvPr id="30" name="圖表 29">
            <a:extLst>
              <a:ext uri="{FF2B5EF4-FFF2-40B4-BE49-F238E27FC236}">
                <a16:creationId xmlns:a16="http://schemas.microsoft.com/office/drawing/2014/main" id="{56082CBF-10ED-388B-DDE2-4F55CA37C60E}"/>
              </a:ext>
            </a:extLst>
          </p:cNvPr>
          <p:cNvGraphicFramePr/>
          <p:nvPr>
            <p:extLst>
              <p:ext uri="{D42A27DB-BD31-4B8C-83A1-F6EECF244321}">
                <p14:modId xmlns:p14="http://schemas.microsoft.com/office/powerpoint/2010/main" val="3276959585"/>
              </p:ext>
            </p:extLst>
          </p:nvPr>
        </p:nvGraphicFramePr>
        <p:xfrm>
          <a:off x="5276316" y="2069260"/>
          <a:ext cx="3867684" cy="3205244"/>
        </p:xfrm>
        <a:graphic>
          <a:graphicData uri="http://schemas.openxmlformats.org/drawingml/2006/chart">
            <c:chart xmlns:c="http://schemas.openxmlformats.org/drawingml/2006/chart" xmlns:r="http://schemas.openxmlformats.org/officeDocument/2006/relationships" r:id="rId3"/>
          </a:graphicData>
        </a:graphic>
      </p:graphicFrame>
      <p:sp>
        <p:nvSpPr>
          <p:cNvPr id="32" name="矩形: 圓角 31">
            <a:extLst>
              <a:ext uri="{FF2B5EF4-FFF2-40B4-BE49-F238E27FC236}">
                <a16:creationId xmlns:a16="http://schemas.microsoft.com/office/drawing/2014/main" id="{A89D45D7-A863-EA6C-FD9E-0B13B65D754D}"/>
              </a:ext>
            </a:extLst>
          </p:cNvPr>
          <p:cNvSpPr/>
          <p:nvPr/>
        </p:nvSpPr>
        <p:spPr>
          <a:xfrm>
            <a:off x="5408138" y="1798059"/>
            <a:ext cx="3583862" cy="234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b="1" dirty="0">
                <a:solidFill>
                  <a:schemeClr val="bg1"/>
                </a:solidFill>
              </a:rPr>
              <a:t>GDSs Issuance Assumption on Financial Ratios</a:t>
            </a:r>
            <a:r>
              <a:rPr lang="en-US" altLang="zh-TW" sz="1050" b="1" baseline="30000" dirty="0">
                <a:solidFill>
                  <a:schemeClr val="bg1"/>
                </a:solidFill>
              </a:rPr>
              <a:t>5</a:t>
            </a:r>
          </a:p>
        </p:txBody>
      </p:sp>
      <p:sp>
        <p:nvSpPr>
          <p:cNvPr id="38" name="弧形 37">
            <a:extLst>
              <a:ext uri="{FF2B5EF4-FFF2-40B4-BE49-F238E27FC236}">
                <a16:creationId xmlns:a16="http://schemas.microsoft.com/office/drawing/2014/main" id="{EBACB48B-91B0-E102-B59B-CABC1046D5E3}"/>
              </a:ext>
            </a:extLst>
          </p:cNvPr>
          <p:cNvSpPr/>
          <p:nvPr/>
        </p:nvSpPr>
        <p:spPr>
          <a:xfrm rot="7839798">
            <a:off x="4867592" y="2115869"/>
            <a:ext cx="1234703" cy="956010"/>
          </a:xfrm>
          <a:prstGeom prst="arc">
            <a:avLst>
              <a:gd name="adj1" fmla="val 14719279"/>
              <a:gd name="adj2" fmla="val 18389564"/>
            </a:avLst>
          </a:prstGeom>
          <a:ln w="127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zh-TW" altLang="en-US"/>
          </a:p>
        </p:txBody>
      </p:sp>
      <p:sp>
        <p:nvSpPr>
          <p:cNvPr id="39" name="弧形 38">
            <a:extLst>
              <a:ext uri="{FF2B5EF4-FFF2-40B4-BE49-F238E27FC236}">
                <a16:creationId xmlns:a16="http://schemas.microsoft.com/office/drawing/2014/main" id="{1097043D-C759-FF65-F944-36BCFFAD6D0A}"/>
              </a:ext>
            </a:extLst>
          </p:cNvPr>
          <p:cNvSpPr/>
          <p:nvPr/>
        </p:nvSpPr>
        <p:spPr>
          <a:xfrm rot="7839798">
            <a:off x="6070680" y="2260629"/>
            <a:ext cx="1234703" cy="956010"/>
          </a:xfrm>
          <a:prstGeom prst="arc">
            <a:avLst>
              <a:gd name="adj1" fmla="val 14719279"/>
              <a:gd name="adj2" fmla="val 18389564"/>
            </a:avLst>
          </a:prstGeom>
          <a:ln w="127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18238123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93E4384-0C9E-4D4F-9091-27E11F59DB57}"/>
              </a:ext>
            </a:extLst>
          </p:cNvPr>
          <p:cNvSpPr>
            <a:spLocks noGrp="1"/>
          </p:cNvSpPr>
          <p:nvPr>
            <p:ph type="body" sz="quarter" idx="13"/>
          </p:nvPr>
        </p:nvSpPr>
        <p:spPr/>
        <p:txBody>
          <a:bodyPr/>
          <a:lstStyle/>
          <a:p>
            <a:r>
              <a:rPr lang="en-US" altLang="zh-TW" dirty="0"/>
              <a:t>Financial Performance</a:t>
            </a:r>
            <a:endParaRPr lang="zh-TW" altLang="en-US" dirty="0"/>
          </a:p>
        </p:txBody>
      </p:sp>
      <p:sp>
        <p:nvSpPr>
          <p:cNvPr id="4" name="文字版面配置區 3">
            <a:extLst>
              <a:ext uri="{FF2B5EF4-FFF2-40B4-BE49-F238E27FC236}">
                <a16:creationId xmlns:a16="http://schemas.microsoft.com/office/drawing/2014/main" id="{8253FDAD-E378-4443-B821-EE6AD4CE7807}"/>
              </a:ext>
            </a:extLst>
          </p:cNvPr>
          <p:cNvSpPr>
            <a:spLocks noGrp="1"/>
          </p:cNvSpPr>
          <p:nvPr>
            <p:ph type="body" sz="quarter" idx="15"/>
          </p:nvPr>
        </p:nvSpPr>
        <p:spPr/>
        <p:txBody>
          <a:bodyPr/>
          <a:lstStyle/>
          <a:p>
            <a:endParaRPr lang="zh-TW" altLang="en-US" dirty="0"/>
          </a:p>
        </p:txBody>
      </p:sp>
      <p:sp>
        <p:nvSpPr>
          <p:cNvPr id="5" name="文字版面配置區 4">
            <a:extLst>
              <a:ext uri="{FF2B5EF4-FFF2-40B4-BE49-F238E27FC236}">
                <a16:creationId xmlns:a16="http://schemas.microsoft.com/office/drawing/2014/main" id="{FC8ACBB9-8CFC-49A1-A142-189DC70E530E}"/>
              </a:ext>
            </a:extLst>
          </p:cNvPr>
          <p:cNvSpPr>
            <a:spLocks noGrp="1"/>
          </p:cNvSpPr>
          <p:nvPr>
            <p:ph type="body" sz="quarter" idx="19"/>
          </p:nvPr>
        </p:nvSpPr>
        <p:spPr/>
        <p:txBody>
          <a:bodyPr/>
          <a:lstStyle/>
          <a:p>
            <a:r>
              <a:rPr lang="en-US" altLang="zh-TW" dirty="0"/>
              <a:t>03</a:t>
            </a:r>
            <a:endParaRPr lang="zh-TW" altLang="en-US" dirty="0"/>
          </a:p>
        </p:txBody>
      </p:sp>
      <p:sp>
        <p:nvSpPr>
          <p:cNvPr id="7" name="投影片編號版面配置區 6">
            <a:extLst>
              <a:ext uri="{FF2B5EF4-FFF2-40B4-BE49-F238E27FC236}">
                <a16:creationId xmlns:a16="http://schemas.microsoft.com/office/drawing/2014/main" id="{F959BAC9-1F6B-01E9-DE09-2F0E6D90D4F8}"/>
              </a:ext>
            </a:extLst>
          </p:cNvPr>
          <p:cNvSpPr>
            <a:spLocks noGrp="1"/>
          </p:cNvSpPr>
          <p:nvPr>
            <p:ph type="sldNum" sz="quarter" idx="4"/>
          </p:nvPr>
        </p:nvSpPr>
        <p:spPr/>
        <p:txBody>
          <a:bodyPr/>
          <a:lstStyle/>
          <a:p>
            <a:fld id="{347ED145-AFDC-5146-9F05-321CC8817212}" type="slidenum">
              <a:rPr kumimoji="1" lang="zh-TW" altLang="en-US" smtClean="0"/>
              <a:pPr/>
              <a:t>16</a:t>
            </a:fld>
            <a:endParaRPr kumimoji="1" lang="zh-TW" altLang="en-US" dirty="0"/>
          </a:p>
        </p:txBody>
      </p:sp>
    </p:spTree>
    <p:extLst>
      <p:ext uri="{BB962C8B-B14F-4D97-AF65-F5344CB8AC3E}">
        <p14:creationId xmlns:p14="http://schemas.microsoft.com/office/powerpoint/2010/main" val="118411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96863" y="646113"/>
            <a:ext cx="7858125" cy="461665"/>
          </a:xfrm>
          <a:prstGeom prst="rect">
            <a:avLst/>
          </a:prstGeom>
        </p:spPr>
        <p:txBody>
          <a:bodyPr>
            <a:spAutoFit/>
          </a:bodyPr>
          <a:lstStyle/>
          <a:p>
            <a:pPr marL="0" lvl="3" indent="-457200">
              <a:defRPr/>
            </a:pPr>
            <a:r>
              <a:rPr lang="en-US" altLang="zh-TW" sz="2400" b="1" dirty="0">
                <a:solidFill>
                  <a:srgbClr val="233960"/>
                </a:solidFill>
                <a:latin typeface="+mj-lt"/>
                <a:ea typeface="MS PGothic" pitchFamily="34" charset="-128"/>
              </a:rPr>
              <a:t>Financial Highlight : </a:t>
            </a:r>
            <a:r>
              <a:rPr lang="en-US" altLang="zh-TW" sz="2400" b="1" dirty="0">
                <a:solidFill>
                  <a:srgbClr val="233960"/>
                </a:solidFill>
                <a:ea typeface="MS PGothic" pitchFamily="34" charset="-128"/>
              </a:rPr>
              <a:t>Q124 vs. Q423 vs. Q123</a:t>
            </a:r>
            <a:endParaRPr lang="en-US" altLang="zh-TW" sz="2400" b="1" dirty="0">
              <a:solidFill>
                <a:srgbClr val="233960"/>
              </a:solidFill>
              <a:latin typeface="+mj-lt"/>
              <a:ea typeface="MS PGothic" pitchFamily="34" charset="-128"/>
            </a:endParaRPr>
          </a:p>
        </p:txBody>
      </p:sp>
      <p:graphicFrame>
        <p:nvGraphicFramePr>
          <p:cNvPr id="12" name="表格 11"/>
          <p:cNvGraphicFramePr>
            <a:graphicFrameLocks noGrp="1"/>
          </p:cNvGraphicFramePr>
          <p:nvPr>
            <p:extLst>
              <p:ext uri="{D42A27DB-BD31-4B8C-83A1-F6EECF244321}">
                <p14:modId xmlns:p14="http://schemas.microsoft.com/office/powerpoint/2010/main" val="1697877369"/>
              </p:ext>
            </p:extLst>
          </p:nvPr>
        </p:nvGraphicFramePr>
        <p:xfrm>
          <a:off x="562061" y="1208799"/>
          <a:ext cx="7858125" cy="4729551"/>
        </p:xfrm>
        <a:graphic>
          <a:graphicData uri="http://schemas.openxmlformats.org/drawingml/2006/table">
            <a:tbl>
              <a:tblPr/>
              <a:tblGrid>
                <a:gridCol w="2492309">
                  <a:extLst>
                    <a:ext uri="{9D8B030D-6E8A-4147-A177-3AD203B41FA5}">
                      <a16:colId xmlns:a16="http://schemas.microsoft.com/office/drawing/2014/main" val="20000"/>
                    </a:ext>
                  </a:extLst>
                </a:gridCol>
                <a:gridCol w="1103622">
                  <a:extLst>
                    <a:ext uri="{9D8B030D-6E8A-4147-A177-3AD203B41FA5}">
                      <a16:colId xmlns:a16="http://schemas.microsoft.com/office/drawing/2014/main" val="20001"/>
                    </a:ext>
                  </a:extLst>
                </a:gridCol>
                <a:gridCol w="1103622">
                  <a:extLst>
                    <a:ext uri="{9D8B030D-6E8A-4147-A177-3AD203B41FA5}">
                      <a16:colId xmlns:a16="http://schemas.microsoft.com/office/drawing/2014/main" val="2972234560"/>
                    </a:ext>
                  </a:extLst>
                </a:gridCol>
                <a:gridCol w="1103622">
                  <a:extLst>
                    <a:ext uri="{9D8B030D-6E8A-4147-A177-3AD203B41FA5}">
                      <a16:colId xmlns:a16="http://schemas.microsoft.com/office/drawing/2014/main" val="20002"/>
                    </a:ext>
                  </a:extLst>
                </a:gridCol>
                <a:gridCol w="1027475">
                  <a:extLst>
                    <a:ext uri="{9D8B030D-6E8A-4147-A177-3AD203B41FA5}">
                      <a16:colId xmlns:a16="http://schemas.microsoft.com/office/drawing/2014/main" val="1261521352"/>
                    </a:ext>
                  </a:extLst>
                </a:gridCol>
                <a:gridCol w="1027475">
                  <a:extLst>
                    <a:ext uri="{9D8B030D-6E8A-4147-A177-3AD203B41FA5}">
                      <a16:colId xmlns:a16="http://schemas.microsoft.com/office/drawing/2014/main" val="20003"/>
                    </a:ext>
                  </a:extLst>
                </a:gridCol>
              </a:tblGrid>
              <a:tr h="436830">
                <a:tc>
                  <a:txBody>
                    <a:bodyPr/>
                    <a:lstStyle/>
                    <a:p>
                      <a:pPr marL="34925"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200" b="0" i="0" u="none" strike="noStrike" cap="none" normalizeH="0" baseline="0" dirty="0">
                          <a:ln>
                            <a:noFill/>
                          </a:ln>
                          <a:solidFill>
                            <a:schemeClr val="tx1">
                              <a:lumMod val="65000"/>
                              <a:lumOff val="35000"/>
                            </a:schemeClr>
                          </a:solidFill>
                          <a:effectLst/>
                          <a:latin typeface="Arial" pitchFamily="34" charset="0"/>
                          <a:ea typeface="新細明體" pitchFamily="18" charset="-120"/>
                        </a:rPr>
                        <a:t>(NT$ </a:t>
                      </a:r>
                      <a:r>
                        <a:rPr kumimoji="0" lang="en-US" altLang="zh-TW" sz="1200" b="0" i="0" u="none" strike="noStrike" cap="none" normalizeH="0" baseline="0" dirty="0" err="1">
                          <a:ln>
                            <a:noFill/>
                          </a:ln>
                          <a:solidFill>
                            <a:schemeClr val="tx1">
                              <a:lumMod val="65000"/>
                              <a:lumOff val="35000"/>
                            </a:schemeClr>
                          </a:solidFill>
                          <a:effectLst/>
                          <a:latin typeface="Arial" pitchFamily="34" charset="0"/>
                          <a:ea typeface="新細明體" pitchFamily="18" charset="-120"/>
                        </a:rPr>
                        <a:t>mn</a:t>
                      </a:r>
                      <a:r>
                        <a:rPr kumimoji="0" lang="en-US" altLang="zh-TW" sz="1200" b="0" i="0" u="none" strike="noStrike" cap="none" normalizeH="0" baseline="0" dirty="0">
                          <a:ln>
                            <a:noFill/>
                          </a:ln>
                          <a:solidFill>
                            <a:schemeClr val="tx1">
                              <a:lumMod val="65000"/>
                              <a:lumOff val="35000"/>
                            </a:schemeClr>
                          </a:solidFill>
                          <a:effectLst/>
                          <a:latin typeface="Arial" pitchFamily="34" charset="0"/>
                          <a:ea typeface="新細明體" pitchFamily="18" charset="-120"/>
                        </a:rPr>
                        <a:t>)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sz="1600" b="1" i="0" u="none" strike="noStrike" dirty="0">
                          <a:solidFill>
                            <a:srgbClr val="FFFFFF"/>
                          </a:solidFill>
                          <a:effectLst/>
                          <a:latin typeface="+mj-lt"/>
                          <a:ea typeface="+mn-ea"/>
                        </a:rPr>
                        <a:t>Q124</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sz="1600" b="1" i="0" u="none" strike="noStrike" dirty="0">
                          <a:solidFill>
                            <a:srgbClr val="FFFFFF"/>
                          </a:solidFill>
                          <a:effectLst/>
                          <a:latin typeface="+mj-lt"/>
                          <a:ea typeface="+mn-ea"/>
                        </a:rPr>
                        <a:t>Q423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sz="1600" b="1" i="0" u="none" strike="noStrike" dirty="0">
                          <a:solidFill>
                            <a:srgbClr val="FFFFFF"/>
                          </a:solidFill>
                          <a:effectLst/>
                          <a:latin typeface="+mj-lt"/>
                          <a:ea typeface="+mn-ea"/>
                        </a:rPr>
                        <a:t>Q123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sz="1600" b="1" i="0" u="none" strike="noStrike" dirty="0" err="1">
                          <a:solidFill>
                            <a:srgbClr val="FFFFFF"/>
                          </a:solidFill>
                          <a:effectLst/>
                          <a:latin typeface="+mj-lt"/>
                          <a:ea typeface="+mn-ea"/>
                        </a:rPr>
                        <a:t>QoQ</a:t>
                      </a:r>
                      <a:endParaRPr lang="en-US" sz="1600" b="1" i="0" u="none" strike="noStrike" dirty="0">
                        <a:solidFill>
                          <a:srgbClr val="FFFFFF"/>
                        </a:solidFill>
                        <a:effectLst/>
                        <a:latin typeface="+mj-lt"/>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sz="1600" b="1" i="0" u="none" strike="noStrike">
                          <a:solidFill>
                            <a:srgbClr val="FFFFFF"/>
                          </a:solidFill>
                          <a:effectLst/>
                          <a:latin typeface="+mj-lt"/>
                          <a:ea typeface="+mn-ea"/>
                        </a:rPr>
                        <a:t>YoY</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0"/>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Revenue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15,087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16,763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18,616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-19.0%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Gross Profit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40.6%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ppt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-6.3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6600064"/>
                  </a:ext>
                </a:extLst>
              </a:tr>
              <a:tr h="314644">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Operating Income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3,968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3,921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6,103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-35.0%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Operating Income %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26.3%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23.4%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32.8%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2.9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-6.5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Net Profit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3,533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4,442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5,000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-20.5%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-29.3%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Net Profit %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23.4%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26.5%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26.9%</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-3.1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-3.5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EPS</a:t>
                      </a:r>
                      <a:r>
                        <a:rPr kumimoji="0" lang="en-US" altLang="zh-TW" sz="1600" b="1" i="0" u="none" strike="noStrike" cap="none" normalizeH="0" baseline="30000" dirty="0">
                          <a:ln>
                            <a:noFill/>
                          </a:ln>
                          <a:solidFill>
                            <a:srgbClr val="FFFFFF"/>
                          </a:solidFill>
                          <a:effectLst/>
                          <a:latin typeface="+mn-lt"/>
                          <a:ea typeface="新細明體" pitchFamily="18" charset="-120"/>
                        </a:rPr>
                        <a:t>1</a:t>
                      </a:r>
                      <a:r>
                        <a:rPr kumimoji="0" lang="en-US" altLang="zh-TW" sz="1600" b="1" i="0" u="none" strike="noStrike" cap="none" normalizeH="0" baseline="0" dirty="0">
                          <a:ln>
                            <a:noFill/>
                          </a:ln>
                          <a:solidFill>
                            <a:srgbClr val="FFFFFF"/>
                          </a:solidFill>
                          <a:effectLst/>
                          <a:latin typeface="+mn-lt"/>
                          <a:ea typeface="新細明體" pitchFamily="18" charset="-120"/>
                        </a:rPr>
                        <a:t>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NT$8.10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NT$10.19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NT$11.49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 -NT$2.09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-NT$3.39</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EBITDA*</a:t>
                      </a:r>
                      <a:r>
                        <a:rPr kumimoji="0" lang="en-US" altLang="zh-TW" sz="1600" b="1" i="0" u="none" strike="noStrike" cap="none" normalizeH="0" baseline="30000" dirty="0">
                          <a:ln>
                            <a:noFill/>
                          </a:ln>
                          <a:solidFill>
                            <a:srgbClr val="FFFFFF"/>
                          </a:solidFill>
                          <a:effectLst/>
                          <a:latin typeface="+mn-lt"/>
                          <a:ea typeface="新細明體" pitchFamily="18" charset="-120"/>
                        </a:rPr>
                        <a:t>2</a:t>
                      </a:r>
                      <a:r>
                        <a:rPr kumimoji="0" lang="en-US" altLang="zh-TW" sz="1600" b="1" i="0" u="none" strike="noStrike" cap="none" normalizeH="0" baseline="0" dirty="0">
                          <a:ln>
                            <a:noFill/>
                          </a:ln>
                          <a:solidFill>
                            <a:srgbClr val="FFFFFF"/>
                          </a:solidFill>
                          <a:effectLst/>
                          <a:latin typeface="+mn-lt"/>
                          <a:ea typeface="新細明體" pitchFamily="18" charset="-120"/>
                        </a:rPr>
                        <a:t>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5,882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6,808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7,907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-13.6%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-25.6%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7139949"/>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EBITDA %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39.0%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40.6%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42.5%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-1.6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-3.5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7175453"/>
                  </a:ext>
                </a:extLst>
              </a:tr>
              <a:tr h="306425">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EBIT</a:t>
                      </a:r>
                      <a:r>
                        <a:rPr kumimoji="0" lang="en-US" altLang="zh-TW" sz="1600" b="1" i="0" u="none" strike="noStrike" cap="none" normalizeH="0" baseline="30000" dirty="0">
                          <a:ln>
                            <a:noFill/>
                          </a:ln>
                          <a:solidFill>
                            <a:srgbClr val="FFFFFF"/>
                          </a:solidFill>
                          <a:effectLst/>
                          <a:latin typeface="+mn-lt"/>
                          <a:ea typeface="新細明體" pitchFamily="18" charset="-120"/>
                        </a:rPr>
                        <a:t>3</a:t>
                      </a:r>
                      <a:r>
                        <a:rPr kumimoji="0" lang="en-US" altLang="zh-TW" sz="1600" b="1" i="0" u="none" strike="noStrike" cap="none" normalizeH="0" baseline="0" dirty="0">
                          <a:ln>
                            <a:noFill/>
                          </a:ln>
                          <a:solidFill>
                            <a:srgbClr val="FFFFFF"/>
                          </a:solidFill>
                          <a:effectLst/>
                          <a:latin typeface="+mn-lt"/>
                          <a:ea typeface="新細明體" pitchFamily="18" charset="-120"/>
                        </a:rPr>
                        <a:t>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4,025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5,028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6,302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-19.9%</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-36.1%</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4220761"/>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ROE*</a:t>
                      </a:r>
                      <a:r>
                        <a:rPr kumimoji="0" lang="en-US" altLang="zh-TW" sz="1600" b="1" i="0" u="none" strike="noStrike" cap="none" normalizeH="0" baseline="30000" dirty="0">
                          <a:ln>
                            <a:noFill/>
                          </a:ln>
                          <a:solidFill>
                            <a:srgbClr val="FFFFFF"/>
                          </a:solidFill>
                          <a:effectLst/>
                          <a:latin typeface="+mn-lt"/>
                          <a:ea typeface="新細明體" pitchFamily="18" charset="-120"/>
                        </a:rPr>
                        <a:t>4 </a:t>
                      </a:r>
                      <a:r>
                        <a:rPr kumimoji="0" lang="en-US" altLang="zh-TW" sz="1600" b="1" i="0" u="none" strike="noStrike" cap="none" normalizeH="0" baseline="-25000" dirty="0">
                          <a:ln>
                            <a:noFill/>
                          </a:ln>
                          <a:solidFill>
                            <a:srgbClr val="FFFFFF"/>
                          </a:solidFill>
                          <a:effectLst/>
                          <a:latin typeface="+mn-lt"/>
                          <a:ea typeface="新細明體" pitchFamily="18" charset="-120"/>
                        </a:rPr>
                        <a:t>(annualized) </a:t>
                      </a:r>
                      <a:endParaRPr kumimoji="0" lang="en-US" altLang="zh-TW" sz="1600" b="1" i="0" u="none" strike="noStrike" cap="none" normalizeH="0" baseline="0" dirty="0">
                        <a:ln>
                          <a:noFill/>
                        </a:ln>
                        <a:solidFill>
                          <a:srgbClr val="FFFFFF"/>
                        </a:solidFill>
                        <a:effectLst/>
                        <a:latin typeface="+mn-lt"/>
                        <a:ea typeface="新細明體" pitchFamily="18" charset="-120"/>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20.5%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26.8%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35.6%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-6.3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-15.1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ROA*</a:t>
                      </a:r>
                      <a:r>
                        <a:rPr kumimoji="0" lang="en-US" altLang="zh-TW" sz="1600" b="1" i="0" u="none" strike="noStrike" cap="none" normalizeH="0" baseline="30000" dirty="0">
                          <a:ln>
                            <a:noFill/>
                          </a:ln>
                          <a:solidFill>
                            <a:srgbClr val="FFFFFF"/>
                          </a:solidFill>
                          <a:effectLst/>
                          <a:latin typeface="+mn-lt"/>
                          <a:ea typeface="新細明體" pitchFamily="18" charset="-120"/>
                        </a:rPr>
                        <a:t>5</a:t>
                      </a:r>
                      <a:r>
                        <a:rPr kumimoji="0" lang="en-US" altLang="zh-TW" sz="1600" b="1" i="0" u="none" strike="noStrike" cap="none" normalizeH="0" baseline="-25000" dirty="0">
                          <a:ln>
                            <a:noFill/>
                          </a:ln>
                          <a:solidFill>
                            <a:srgbClr val="FFFFFF"/>
                          </a:solidFill>
                          <a:effectLst/>
                          <a:latin typeface="+mn-lt"/>
                          <a:ea typeface="新細明體" pitchFamily="18" charset="-120"/>
                        </a:rPr>
                        <a:t>(annualized)</a:t>
                      </a:r>
                      <a:r>
                        <a:rPr kumimoji="0" lang="en-US" altLang="zh-TW" sz="1600" b="1" i="0" u="none" strike="noStrike" cap="none" normalizeH="0" baseline="0" dirty="0">
                          <a:ln>
                            <a:noFill/>
                          </a:ln>
                          <a:solidFill>
                            <a:srgbClr val="FFFFFF"/>
                          </a:solidFill>
                          <a:effectLst/>
                          <a:latin typeface="+mn-lt"/>
                          <a:ea typeface="新細明體" pitchFamily="18" charset="-120"/>
                        </a:rPr>
                        <a:t> </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-2.3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-4.3 ppts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Capex</a:t>
                      </a:r>
                      <a:r>
                        <a:rPr kumimoji="0" lang="en-US" altLang="zh-TW" sz="1600" b="1" i="0" u="none" strike="noStrike" cap="none" normalizeH="0" baseline="30000" dirty="0">
                          <a:ln>
                            <a:noFill/>
                          </a:ln>
                          <a:solidFill>
                            <a:srgbClr val="FFFFFF"/>
                          </a:solidFill>
                          <a:effectLst/>
                          <a:latin typeface="+mn-lt"/>
                          <a:ea typeface="新細明體" pitchFamily="18" charset="-120"/>
                        </a:rPr>
                        <a:t>6</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10,438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12,573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5,116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TW" sz="1400" b="0" i="0" u="none" strike="noStrike" kern="1200" dirty="0">
                          <a:solidFill>
                            <a:srgbClr val="000000"/>
                          </a:solidFill>
                          <a:effectLst/>
                          <a:latin typeface="+mn-ea"/>
                          <a:ea typeface="+mn-ea"/>
                          <a:cs typeface="+mn-cs"/>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TW" sz="1400" b="0" i="0" u="none" strike="noStrike" kern="1200" dirty="0">
                          <a:solidFill>
                            <a:srgbClr val="000000"/>
                          </a:solidFill>
                          <a:effectLst/>
                          <a:latin typeface="+mn-ea"/>
                          <a:ea typeface="+mn-ea"/>
                          <a:cs typeface="+mn-cs"/>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2247376"/>
                  </a:ext>
                </a:extLst>
              </a:tr>
              <a:tr h="305971">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mn-lt"/>
                          <a:ea typeface="新細明體" pitchFamily="18" charset="-120"/>
                        </a:rPr>
                        <a:t>Depreciation</a:t>
                      </a:r>
                      <a:endParaRPr kumimoji="0" lang="en-US" altLang="zh-TW" sz="1600" b="1" i="0" u="none" strike="noStrike" kern="1200" cap="none" normalizeH="0" baseline="-25000" dirty="0">
                        <a:ln>
                          <a:noFill/>
                        </a:ln>
                        <a:solidFill>
                          <a:srgbClr val="FFFFFF"/>
                        </a:solidFill>
                        <a:effectLst/>
                        <a:latin typeface="+mn-lt"/>
                        <a:ea typeface="新細明體" pitchFamily="18" charset="-120"/>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A6A6A6"/>
                    </a:solidFill>
                  </a:tcP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1,852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1,774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algn="ctr" fontAlgn="ct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1,601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TW" sz="1400" b="0" i="0" u="none" strike="noStrike" kern="1200" dirty="0">
                          <a:solidFill>
                            <a:srgbClr val="000000"/>
                          </a:solidFill>
                          <a:effectLst/>
                          <a:latin typeface="+mn-ea"/>
                          <a:ea typeface="+mn-ea"/>
                          <a:cs typeface="+mn-cs"/>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TW" sz="1400" b="0" i="0" u="none" strike="noStrike" kern="1200" dirty="0">
                          <a:solidFill>
                            <a:srgbClr val="000000"/>
                          </a:solidFill>
                          <a:effectLst/>
                          <a:latin typeface="+mn-ea"/>
                          <a:ea typeface="+mn-ea"/>
                          <a:cs typeface="+mn-cs"/>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3701573"/>
                  </a:ext>
                </a:extLst>
              </a:tr>
            </a:tbl>
          </a:graphicData>
        </a:graphic>
      </p:graphicFrame>
      <p:sp>
        <p:nvSpPr>
          <p:cNvPr id="9" name="文字版面配置區 3">
            <a:extLst>
              <a:ext uri="{FF2B5EF4-FFF2-40B4-BE49-F238E27FC236}">
                <a16:creationId xmlns:a16="http://schemas.microsoft.com/office/drawing/2014/main" id="{BB4312C0-5F48-4E66-94E9-18DAE25C0CED}"/>
              </a:ext>
            </a:extLst>
          </p:cNvPr>
          <p:cNvSpPr>
            <a:spLocks noGrp="1"/>
          </p:cNvSpPr>
          <p:nvPr>
            <p:ph type="body" sz="quarter" idx="14"/>
          </p:nvPr>
        </p:nvSpPr>
        <p:spPr>
          <a:xfrm>
            <a:off x="246063" y="6192937"/>
            <a:ext cx="7908925" cy="461653"/>
          </a:xfrm>
        </p:spPr>
        <p:txBody>
          <a:bodyPr>
            <a:normAutofit fontScale="92500" lnSpcReduction="10000"/>
          </a:bodyPr>
          <a:lstStyle/>
          <a:p>
            <a:pPr>
              <a:buAutoNum type="arabicPeriod"/>
            </a:pPr>
            <a:r>
              <a:rPr lang="en-US" altLang="zh-TW" dirty="0">
                <a:solidFill>
                  <a:srgbClr val="7F7F7F"/>
                </a:solidFill>
                <a:latin typeface="Arial" panose="020B0604020202020204" pitchFamily="34" charset="0"/>
              </a:rPr>
              <a:t>EPS = Net Profit Attributable To The Shareholders of The Company / Weighted-average Number of Ordinary Shares Outstanding During The Period </a:t>
            </a:r>
          </a:p>
          <a:p>
            <a:pPr>
              <a:buAutoNum type="arabicPeriod"/>
            </a:pPr>
            <a:r>
              <a:rPr lang="en-US" altLang="zh-TW" dirty="0">
                <a:solidFill>
                  <a:srgbClr val="7F7F7F"/>
                </a:solidFill>
                <a:latin typeface="Arial" panose="020B0604020202020204" pitchFamily="34" charset="0"/>
              </a:rPr>
              <a:t>EBITDA = Net Profit + Tax + Interests + Depreciation + Amortization</a:t>
            </a:r>
          </a:p>
          <a:p>
            <a:pPr>
              <a:buAutoNum type="arabicPeriod"/>
            </a:pPr>
            <a:r>
              <a:rPr lang="en-US" altLang="zh-TW" dirty="0">
                <a:solidFill>
                  <a:srgbClr val="7F7F7F"/>
                </a:solidFill>
                <a:latin typeface="Arial" panose="020B0604020202020204" pitchFamily="34" charset="0"/>
              </a:rPr>
              <a:t>EBIT : Net Profit + Tax + interests </a:t>
            </a:r>
          </a:p>
          <a:p>
            <a:pPr>
              <a:buAutoNum type="arabicPeriod"/>
            </a:pPr>
            <a:r>
              <a:rPr lang="en-US" altLang="zh-TW" dirty="0">
                <a:solidFill>
                  <a:srgbClr val="7F7F7F"/>
                </a:solidFill>
                <a:latin typeface="Arial" panose="020B0604020202020204" pitchFamily="34" charset="0"/>
              </a:rPr>
              <a:t>ROE = Net Profit / Average Shareholders Equity</a:t>
            </a:r>
          </a:p>
          <a:p>
            <a:pPr>
              <a:buAutoNum type="arabicPeriod"/>
            </a:pPr>
            <a:r>
              <a:rPr lang="en-US" altLang="zh-TW" dirty="0">
                <a:solidFill>
                  <a:srgbClr val="7F7F7F"/>
                </a:solidFill>
                <a:latin typeface="Arial" panose="020B0604020202020204" pitchFamily="34" charset="0"/>
              </a:rPr>
              <a:t>ROA = (Net Profit + Interest*(1- Effective Tax Rate))/Average Asset</a:t>
            </a:r>
          </a:p>
          <a:p>
            <a:pPr>
              <a:buAutoNum type="arabicPeriod"/>
            </a:pPr>
            <a:r>
              <a:rPr lang="en-US" altLang="zh-TW" dirty="0">
                <a:solidFill>
                  <a:srgbClr val="7F7F7F"/>
                </a:solidFill>
                <a:latin typeface="Arial" panose="020B0604020202020204" pitchFamily="34" charset="0"/>
              </a:rPr>
              <a:t>Capex = Ending Property, Plant &amp; Equipment - Beginning Property, Plant &amp; Equipment + Depreciation  </a:t>
            </a:r>
          </a:p>
        </p:txBody>
      </p:sp>
      <p:sp>
        <p:nvSpPr>
          <p:cNvPr id="4" name="投影片編號版面配置區 3">
            <a:extLst>
              <a:ext uri="{FF2B5EF4-FFF2-40B4-BE49-F238E27FC236}">
                <a16:creationId xmlns:a16="http://schemas.microsoft.com/office/drawing/2014/main" id="{B40B0806-0076-8BA1-2A21-44186F796494}"/>
              </a:ext>
            </a:extLst>
          </p:cNvPr>
          <p:cNvSpPr>
            <a:spLocks noGrp="1"/>
          </p:cNvSpPr>
          <p:nvPr>
            <p:ph type="sldNum" sz="quarter" idx="21"/>
          </p:nvPr>
        </p:nvSpPr>
        <p:spPr/>
        <p:txBody>
          <a:bodyPr/>
          <a:lstStyle/>
          <a:p>
            <a:fld id="{347ED145-AFDC-5146-9F05-321CC8817212}" type="slidenum">
              <a:rPr kumimoji="1" lang="zh-TW" altLang="en-US" smtClean="0"/>
              <a:pPr/>
              <a:t>17</a:t>
            </a:fld>
            <a:endParaRPr kumimoji="1" lang="zh-TW" altLang="en-US" dirty="0"/>
          </a:p>
        </p:txBody>
      </p:sp>
    </p:spTree>
    <p:extLst>
      <p:ext uri="{BB962C8B-B14F-4D97-AF65-F5344CB8AC3E}">
        <p14:creationId xmlns:p14="http://schemas.microsoft.com/office/powerpoint/2010/main" val="85517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7">
            <a:extLst>
              <a:ext uri="{FF2B5EF4-FFF2-40B4-BE49-F238E27FC236}">
                <a16:creationId xmlns:a16="http://schemas.microsoft.com/office/drawing/2014/main" id="{B0F5C6EF-00DD-47F2-A0AD-3B8DEE064974}"/>
              </a:ext>
            </a:extLst>
          </p:cNvPr>
          <p:cNvGraphicFramePr>
            <a:graphicFrameLocks noGrp="1"/>
          </p:cNvGraphicFramePr>
          <p:nvPr>
            <p:ph sz="half" idx="2"/>
          </p:nvPr>
        </p:nvGraphicFramePr>
        <p:xfrm>
          <a:off x="296864" y="1901631"/>
          <a:ext cx="8612374" cy="4095943"/>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a:extLst>
              <a:ext uri="{FF2B5EF4-FFF2-40B4-BE49-F238E27FC236}">
                <a16:creationId xmlns:a16="http://schemas.microsoft.com/office/drawing/2014/main" id="{01F72C5C-178A-4715-A16D-E337BEE3AC73}"/>
              </a:ext>
            </a:extLst>
          </p:cNvPr>
          <p:cNvSpPr/>
          <p:nvPr/>
        </p:nvSpPr>
        <p:spPr>
          <a:xfrm>
            <a:off x="296863" y="1901631"/>
            <a:ext cx="726481" cy="246221"/>
          </a:xfrm>
          <a:prstGeom prst="rect">
            <a:avLst/>
          </a:prstGeom>
        </p:spPr>
        <p:txBody>
          <a:bodyPr wrap="none">
            <a:spAutoFit/>
          </a:bodyPr>
          <a:lstStyle/>
          <a:p>
            <a:r>
              <a:rPr lang="en-US" altLang="zh-TW" sz="1000" dirty="0">
                <a:solidFill>
                  <a:schemeClr val="tx1">
                    <a:lumMod val="65000"/>
                    <a:lumOff val="35000"/>
                  </a:schemeClr>
                </a:solidFill>
              </a:rPr>
              <a:t>(NT$ mn)</a:t>
            </a:r>
          </a:p>
        </p:txBody>
      </p:sp>
      <p:sp>
        <p:nvSpPr>
          <p:cNvPr id="3" name="標題 2">
            <a:extLst>
              <a:ext uri="{FF2B5EF4-FFF2-40B4-BE49-F238E27FC236}">
                <a16:creationId xmlns:a16="http://schemas.microsoft.com/office/drawing/2014/main" id="{7F64416C-C039-41F9-B557-0D98FE39036C}"/>
              </a:ext>
            </a:extLst>
          </p:cNvPr>
          <p:cNvSpPr>
            <a:spLocks noGrp="1"/>
          </p:cNvSpPr>
          <p:nvPr>
            <p:ph type="title"/>
          </p:nvPr>
        </p:nvSpPr>
        <p:spPr/>
        <p:txBody>
          <a:bodyPr/>
          <a:lstStyle/>
          <a:p>
            <a:r>
              <a:rPr lang="en-US" altLang="zh-TW" dirty="0"/>
              <a:t>Revenue &amp; Gross Profit (%)</a:t>
            </a:r>
            <a:endParaRPr lang="zh-TW" altLang="en-US" dirty="0"/>
          </a:p>
        </p:txBody>
      </p:sp>
      <p:sp>
        <p:nvSpPr>
          <p:cNvPr id="11" name="矩形: 圓角 10">
            <a:extLst>
              <a:ext uri="{FF2B5EF4-FFF2-40B4-BE49-F238E27FC236}">
                <a16:creationId xmlns:a16="http://schemas.microsoft.com/office/drawing/2014/main" id="{FF6B6EDC-D1BA-4653-AEB8-4978D3AE72DB}"/>
              </a:ext>
            </a:extLst>
          </p:cNvPr>
          <p:cNvSpPr/>
          <p:nvPr/>
        </p:nvSpPr>
        <p:spPr>
          <a:xfrm>
            <a:off x="268477" y="1591587"/>
            <a:ext cx="8640761" cy="27212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chemeClr val="bg1"/>
                </a:solidFill>
              </a:rPr>
              <a:t>Revenue &amp; Gross Profit (%)</a:t>
            </a:r>
          </a:p>
        </p:txBody>
      </p:sp>
      <p:sp>
        <p:nvSpPr>
          <p:cNvPr id="4" name="投影片編號版面配置區 3">
            <a:extLst>
              <a:ext uri="{FF2B5EF4-FFF2-40B4-BE49-F238E27FC236}">
                <a16:creationId xmlns:a16="http://schemas.microsoft.com/office/drawing/2014/main" id="{609F8E06-60D5-2DC3-C230-E5D1350BDAC5}"/>
              </a:ext>
            </a:extLst>
          </p:cNvPr>
          <p:cNvSpPr>
            <a:spLocks noGrp="1"/>
          </p:cNvSpPr>
          <p:nvPr>
            <p:ph type="sldNum" sz="quarter" idx="21"/>
          </p:nvPr>
        </p:nvSpPr>
        <p:spPr/>
        <p:txBody>
          <a:bodyPr/>
          <a:lstStyle/>
          <a:p>
            <a:fld id="{347ED145-AFDC-5146-9F05-321CC8817212}" type="slidenum">
              <a:rPr kumimoji="1" lang="zh-TW" altLang="en-US" smtClean="0"/>
              <a:pPr/>
              <a:t>18</a:t>
            </a:fld>
            <a:endParaRPr kumimoji="1" lang="zh-TW" altLang="en-US" dirty="0"/>
          </a:p>
        </p:txBody>
      </p:sp>
      <p:sp>
        <p:nvSpPr>
          <p:cNvPr id="2" name="文字版面配置區 3">
            <a:extLst>
              <a:ext uri="{FF2B5EF4-FFF2-40B4-BE49-F238E27FC236}">
                <a16:creationId xmlns:a16="http://schemas.microsoft.com/office/drawing/2014/main" id="{CC2C253A-D605-B367-24F7-F584F75CA641}"/>
              </a:ext>
            </a:extLst>
          </p:cNvPr>
          <p:cNvSpPr txBox="1">
            <a:spLocks/>
          </p:cNvSpPr>
          <p:nvPr/>
        </p:nvSpPr>
        <p:spPr>
          <a:xfrm>
            <a:off x="245908" y="6083300"/>
            <a:ext cx="8898092" cy="276557"/>
          </a:xfrm>
          <a:prstGeom prst="rect">
            <a:avLst/>
          </a:prstGeom>
        </p:spPr>
        <p:txBody>
          <a:bodyPr vert="horz" lIns="0" tIns="0" rIns="0" bIns="0" rtlCol="0" anchor="b" anchorCtr="0">
            <a:normAutofit/>
          </a:bodyPr>
          <a:lstStyle>
            <a:defPPr>
              <a:defRPr lang="en-US"/>
            </a:defPPr>
            <a:lvl1pPr marL="228600" indent="-228600" defTabSz="957263" fontAlgn="base">
              <a:lnSpc>
                <a:spcPct val="90000"/>
              </a:lnSpc>
              <a:spcBef>
                <a:spcPts val="0"/>
              </a:spcBef>
              <a:spcAft>
                <a:spcPts val="0"/>
              </a:spcAft>
              <a:buClrTx/>
              <a:buFont typeface="+mj-lt"/>
              <a:buAutoNum type="arabicPeriod"/>
              <a:defRPr sz="700" b="0" i="1" baseline="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TW" dirty="0">
                <a:cs typeface="+mn-cs"/>
              </a:rPr>
              <a:t>Q124 Gross Profit decreased: Mainly due to the increase of depreciation and power cost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0589411-82DF-C414-A33F-0398D5A9EC04}"/>
              </a:ext>
            </a:extLst>
          </p:cNvPr>
          <p:cNvSpPr>
            <a:spLocks noGrp="1"/>
          </p:cNvSpPr>
          <p:nvPr>
            <p:ph sz="half" idx="2"/>
          </p:nvPr>
        </p:nvSpPr>
        <p:spPr>
          <a:xfrm>
            <a:off x="258234" y="1308272"/>
            <a:ext cx="8649969" cy="5187716"/>
          </a:xfrm>
        </p:spPr>
        <p:txBody>
          <a:bodyPr>
            <a:noAutofit/>
          </a:bodyPr>
          <a:lstStyle/>
          <a:p>
            <a:endParaRPr lang="en-US" altLang="zh-TW" sz="1400" dirty="0">
              <a:latin typeface="+mn-ea"/>
              <a:ea typeface="+mn-ea"/>
            </a:endParaRPr>
          </a:p>
          <a:p>
            <a:pPr marL="457200" indent="-457200">
              <a:buFont typeface="+mj-lt"/>
              <a:buAutoNum type="arabicPeriod"/>
            </a:pPr>
            <a:endParaRPr lang="en-US" altLang="zh-TW" sz="14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endParaRPr lang="en-US" altLang="zh-TW" sz="1400" dirty="0">
              <a:latin typeface="+mn-ea"/>
              <a:ea typeface="+mn-ea"/>
            </a:endParaRPr>
          </a:p>
          <a:p>
            <a:endParaRPr lang="en-US" altLang="zh-TW" sz="1400" dirty="0">
              <a:latin typeface="+mn-ea"/>
              <a:ea typeface="+mn-ea"/>
            </a:endParaRPr>
          </a:p>
        </p:txBody>
      </p:sp>
      <p:sp>
        <p:nvSpPr>
          <p:cNvPr id="4" name="標題 3">
            <a:extLst>
              <a:ext uri="{FF2B5EF4-FFF2-40B4-BE49-F238E27FC236}">
                <a16:creationId xmlns:a16="http://schemas.microsoft.com/office/drawing/2014/main" id="{48E34F57-6BF9-82B2-3408-ED6508C4A8DE}"/>
              </a:ext>
            </a:extLst>
          </p:cNvPr>
          <p:cNvSpPr>
            <a:spLocks noGrp="1"/>
          </p:cNvSpPr>
          <p:nvPr>
            <p:ph type="title"/>
          </p:nvPr>
        </p:nvSpPr>
        <p:spPr>
          <a:xfrm>
            <a:off x="280412" y="-70144"/>
            <a:ext cx="5976000" cy="874680"/>
          </a:xfrm>
        </p:spPr>
        <p:txBody>
          <a:bodyPr/>
          <a:lstStyle/>
          <a:p>
            <a:r>
              <a:rPr lang="en-US" altLang="zh-TW" dirty="0"/>
              <a:t>Q&amp;A via </a:t>
            </a:r>
            <a:r>
              <a:rPr lang="en-US" altLang="zh-TW" dirty="0" err="1"/>
              <a:t>Slido</a:t>
            </a:r>
            <a:r>
              <a:rPr lang="zh-TW" altLang="en-US" dirty="0"/>
              <a:t> </a:t>
            </a:r>
          </a:p>
        </p:txBody>
      </p:sp>
      <p:sp>
        <p:nvSpPr>
          <p:cNvPr id="3" name="文字方塊 2">
            <a:extLst>
              <a:ext uri="{FF2B5EF4-FFF2-40B4-BE49-F238E27FC236}">
                <a16:creationId xmlns:a16="http://schemas.microsoft.com/office/drawing/2014/main" id="{191B6E87-8842-6DFA-523D-99ACC5AAAC36}"/>
              </a:ext>
            </a:extLst>
          </p:cNvPr>
          <p:cNvSpPr txBox="1"/>
          <p:nvPr/>
        </p:nvSpPr>
        <p:spPr>
          <a:xfrm>
            <a:off x="5929605" y="4807209"/>
            <a:ext cx="4935895" cy="738664"/>
          </a:xfrm>
          <a:prstGeom prst="rect">
            <a:avLst/>
          </a:prstGeom>
          <a:noFill/>
        </p:spPr>
        <p:txBody>
          <a:bodyPr wrap="square">
            <a:spAutoFit/>
          </a:bodyPr>
          <a:lstStyle/>
          <a:p>
            <a:r>
              <a:rPr lang="en-US" altLang="zh-TW" sz="1050" dirty="0">
                <a:latin typeface="+mj-lt"/>
                <a:ea typeface="+mn-ea"/>
              </a:rPr>
              <a:t>Please note</a:t>
            </a:r>
            <a:r>
              <a:rPr lang="zh-TW" altLang="en-US" sz="1050" dirty="0">
                <a:latin typeface="+mj-lt"/>
                <a:ea typeface="+mn-ea"/>
              </a:rPr>
              <a:t>：</a:t>
            </a:r>
            <a:endParaRPr lang="en-US" altLang="zh-TW" sz="1050" dirty="0">
              <a:latin typeface="+mj-lt"/>
              <a:ea typeface="+mn-ea"/>
            </a:endParaRPr>
          </a:p>
          <a:p>
            <a:r>
              <a:rPr lang="en-US" altLang="zh-TW" sz="1050" dirty="0">
                <a:latin typeface="+mj-lt"/>
              </a:rPr>
              <a:t>1.</a:t>
            </a:r>
            <a:r>
              <a:rPr lang="zh-TW" altLang="en-US" sz="1050" dirty="0">
                <a:latin typeface="+mj-lt"/>
              </a:rPr>
              <a:t> </a:t>
            </a:r>
            <a:r>
              <a:rPr lang="en-US" altLang="zh-TW" sz="1050" dirty="0">
                <a:latin typeface="+mj-lt"/>
              </a:rPr>
              <a:t>Inputting questions in English is suggested.</a:t>
            </a:r>
          </a:p>
          <a:p>
            <a:r>
              <a:rPr lang="en-US" altLang="zh-TW" sz="1050" dirty="0">
                <a:latin typeface="+mj-lt"/>
              </a:rPr>
              <a:t>2.</a:t>
            </a:r>
            <a:r>
              <a:rPr lang="zh-TW" altLang="en-US" sz="1050" dirty="0">
                <a:latin typeface="+mj-lt"/>
              </a:rPr>
              <a:t> </a:t>
            </a:r>
            <a:r>
              <a:rPr lang="en-US" altLang="zh-TW" sz="1050" dirty="0">
                <a:latin typeface="+mj-lt"/>
              </a:rPr>
              <a:t>Sending all questions in one go is suggested.</a:t>
            </a:r>
          </a:p>
          <a:p>
            <a:r>
              <a:rPr lang="en-US" altLang="zh-TW" sz="1050" dirty="0">
                <a:latin typeface="+mj-lt"/>
                <a:ea typeface="+mn-ea"/>
              </a:rPr>
              <a:t>3.</a:t>
            </a:r>
            <a:r>
              <a:rPr lang="zh-TW" altLang="en-US" sz="1050" dirty="0">
                <a:latin typeface="+mj-lt"/>
                <a:ea typeface="+mn-ea"/>
              </a:rPr>
              <a:t> </a:t>
            </a:r>
            <a:r>
              <a:rPr lang="en-US" altLang="zh-TW" sz="1050" dirty="0">
                <a:latin typeface="+mj-lt"/>
                <a:ea typeface="+mn-ea"/>
              </a:rPr>
              <a:t>Questions will be taken during the Q&amp;A session.  </a:t>
            </a:r>
            <a:endParaRPr lang="zh-TW" altLang="en-US" sz="1050" dirty="0">
              <a:latin typeface="+mj-lt"/>
              <a:ea typeface="+mn-ea"/>
            </a:endParaRPr>
          </a:p>
        </p:txBody>
      </p:sp>
      <p:pic>
        <p:nvPicPr>
          <p:cNvPr id="11" name="圖片 10">
            <a:extLst>
              <a:ext uri="{FF2B5EF4-FFF2-40B4-BE49-F238E27FC236}">
                <a16:creationId xmlns:a16="http://schemas.microsoft.com/office/drawing/2014/main" id="{62103433-221A-2D49-DF49-1896D650C7B9}"/>
              </a:ext>
            </a:extLst>
          </p:cNvPr>
          <p:cNvPicPr>
            <a:picLocks noChangeAspect="1"/>
          </p:cNvPicPr>
          <p:nvPr/>
        </p:nvPicPr>
        <p:blipFill rotWithShape="1">
          <a:blip r:embed="rId2"/>
          <a:srcRect b="22190"/>
          <a:stretch/>
        </p:blipFill>
        <p:spPr>
          <a:xfrm>
            <a:off x="498337" y="1214843"/>
            <a:ext cx="2306814" cy="2340000"/>
          </a:xfrm>
          <a:prstGeom prst="rect">
            <a:avLst/>
          </a:prstGeom>
        </p:spPr>
      </p:pic>
      <p:pic>
        <p:nvPicPr>
          <p:cNvPr id="17" name="圖片 16">
            <a:extLst>
              <a:ext uri="{FF2B5EF4-FFF2-40B4-BE49-F238E27FC236}">
                <a16:creationId xmlns:a16="http://schemas.microsoft.com/office/drawing/2014/main" id="{A99DBBB7-5202-DCCA-53D6-40EBE287D748}"/>
              </a:ext>
            </a:extLst>
          </p:cNvPr>
          <p:cNvPicPr>
            <a:picLocks noChangeAspect="1"/>
          </p:cNvPicPr>
          <p:nvPr/>
        </p:nvPicPr>
        <p:blipFill rotWithShape="1">
          <a:blip r:embed="rId3"/>
          <a:srcRect t="7536" b="6942"/>
          <a:stretch/>
        </p:blipFill>
        <p:spPr>
          <a:xfrm>
            <a:off x="3268412" y="1195035"/>
            <a:ext cx="2136241" cy="2340000"/>
          </a:xfrm>
          <a:prstGeom prst="rect">
            <a:avLst/>
          </a:prstGeom>
        </p:spPr>
      </p:pic>
      <p:pic>
        <p:nvPicPr>
          <p:cNvPr id="30" name="圖片 29">
            <a:extLst>
              <a:ext uri="{FF2B5EF4-FFF2-40B4-BE49-F238E27FC236}">
                <a16:creationId xmlns:a16="http://schemas.microsoft.com/office/drawing/2014/main" id="{69AD4384-A8CB-A457-7D8C-AB640D266F3A}"/>
              </a:ext>
            </a:extLst>
          </p:cNvPr>
          <p:cNvPicPr>
            <a:picLocks noChangeAspect="1"/>
          </p:cNvPicPr>
          <p:nvPr/>
        </p:nvPicPr>
        <p:blipFill rotWithShape="1">
          <a:blip r:embed="rId4"/>
          <a:srcRect t="6464"/>
          <a:stretch/>
        </p:blipFill>
        <p:spPr>
          <a:xfrm>
            <a:off x="6073973" y="1199833"/>
            <a:ext cx="2332607" cy="2340000"/>
          </a:xfrm>
          <a:prstGeom prst="rect">
            <a:avLst/>
          </a:prstGeom>
        </p:spPr>
      </p:pic>
      <p:sp>
        <p:nvSpPr>
          <p:cNvPr id="7" name="文字方塊 6">
            <a:extLst>
              <a:ext uri="{FF2B5EF4-FFF2-40B4-BE49-F238E27FC236}">
                <a16:creationId xmlns:a16="http://schemas.microsoft.com/office/drawing/2014/main" id="{98653241-7B4B-802D-87E7-D510876B3172}"/>
              </a:ext>
            </a:extLst>
          </p:cNvPr>
          <p:cNvSpPr txBox="1"/>
          <p:nvPr/>
        </p:nvSpPr>
        <p:spPr>
          <a:xfrm>
            <a:off x="1071726" y="868833"/>
            <a:ext cx="7391627" cy="276999"/>
          </a:xfrm>
          <a:prstGeom prst="rect">
            <a:avLst/>
          </a:prstGeom>
          <a:noFill/>
        </p:spPr>
        <p:txBody>
          <a:bodyPr wrap="square">
            <a:spAutoFit/>
          </a:bodyPr>
          <a:lstStyle/>
          <a:p>
            <a:r>
              <a:rPr lang="en-US" altLang="zh-TW" sz="1200" dirty="0">
                <a:latin typeface="+mn-ea"/>
                <a:ea typeface="+mn-ea"/>
              </a:rPr>
              <a:t>        </a:t>
            </a:r>
            <a:r>
              <a:rPr lang="en-US" altLang="zh-TW" sz="1200" b="1" dirty="0">
                <a:latin typeface="+mj-lt"/>
              </a:rPr>
              <a:t>Step</a:t>
            </a:r>
            <a:r>
              <a:rPr lang="en-US" altLang="zh-TW" sz="1200" b="1" dirty="0">
                <a:latin typeface="+mj-lt"/>
                <a:ea typeface="+mn-ea"/>
              </a:rPr>
              <a:t>1                                                    Step2                                                           Step3</a:t>
            </a:r>
            <a:endParaRPr lang="en-US" altLang="zh-TW" sz="1200" b="1" dirty="0">
              <a:latin typeface="+mj-lt"/>
            </a:endParaRPr>
          </a:p>
        </p:txBody>
      </p:sp>
      <p:pic>
        <p:nvPicPr>
          <p:cNvPr id="9" name="圖片 8">
            <a:extLst>
              <a:ext uri="{FF2B5EF4-FFF2-40B4-BE49-F238E27FC236}">
                <a16:creationId xmlns:a16="http://schemas.microsoft.com/office/drawing/2014/main" id="{E26F8943-6706-64A2-8ABE-87608CB1624B}"/>
              </a:ext>
            </a:extLst>
          </p:cNvPr>
          <p:cNvPicPr>
            <a:picLocks noChangeAspect="1"/>
          </p:cNvPicPr>
          <p:nvPr/>
        </p:nvPicPr>
        <p:blipFill>
          <a:blip r:embed="rId5"/>
          <a:stretch>
            <a:fillRect/>
          </a:stretch>
        </p:blipFill>
        <p:spPr>
          <a:xfrm>
            <a:off x="3199400" y="3902130"/>
            <a:ext cx="2702323" cy="2340000"/>
          </a:xfrm>
          <a:prstGeom prst="rect">
            <a:avLst/>
          </a:prstGeom>
        </p:spPr>
      </p:pic>
      <p:sp>
        <p:nvSpPr>
          <p:cNvPr id="10" name="矩形 9">
            <a:extLst>
              <a:ext uri="{FF2B5EF4-FFF2-40B4-BE49-F238E27FC236}">
                <a16:creationId xmlns:a16="http://schemas.microsoft.com/office/drawing/2014/main" id="{1674544E-A081-14F6-A5E6-D08C22A3E4FD}"/>
              </a:ext>
            </a:extLst>
          </p:cNvPr>
          <p:cNvSpPr/>
          <p:nvPr/>
        </p:nvSpPr>
        <p:spPr>
          <a:xfrm>
            <a:off x="91294" y="2802555"/>
            <a:ext cx="3055990" cy="589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TW" sz="1200" b="1" dirty="0">
                <a:solidFill>
                  <a:schemeClr val="bg1"/>
                </a:solidFill>
                <a:latin typeface="+mj-lt"/>
              </a:rPr>
              <a:t>1.</a:t>
            </a:r>
            <a:r>
              <a:rPr lang="zh-TW" altLang="en-US" sz="1200" b="1" dirty="0">
                <a:solidFill>
                  <a:schemeClr val="bg1"/>
                </a:solidFill>
                <a:latin typeface="+mj-lt"/>
              </a:rPr>
              <a:t> </a:t>
            </a:r>
            <a:r>
              <a:rPr lang="en-US" altLang="zh-TW" sz="1200" b="1" dirty="0">
                <a:solidFill>
                  <a:schemeClr val="bg1"/>
                </a:solidFill>
                <a:latin typeface="+mj-lt"/>
              </a:rPr>
              <a:t>Click OK</a:t>
            </a:r>
            <a:r>
              <a:rPr lang="zh-TW" altLang="en-US" sz="1200" b="1" dirty="0">
                <a:solidFill>
                  <a:schemeClr val="bg1"/>
                </a:solidFill>
                <a:latin typeface="+mj-lt"/>
              </a:rPr>
              <a:t> </a:t>
            </a:r>
            <a:r>
              <a:rPr lang="en-US" altLang="zh-TW" sz="1200" b="1" dirty="0">
                <a:solidFill>
                  <a:schemeClr val="bg1"/>
                </a:solidFill>
                <a:latin typeface="+mj-lt"/>
              </a:rPr>
              <a:t>upon seeing “GWCIR wants </a:t>
            </a:r>
          </a:p>
          <a:p>
            <a:pPr algn="just"/>
            <a:r>
              <a:rPr lang="en-US" altLang="zh-TW" sz="1200" b="1" dirty="0">
                <a:solidFill>
                  <a:schemeClr val="bg1"/>
                </a:solidFill>
                <a:latin typeface="+mj-lt"/>
              </a:rPr>
              <a:t>to open </a:t>
            </a:r>
            <a:r>
              <a:rPr lang="en-US" altLang="zh-TW" sz="1200" b="1" dirty="0" err="1">
                <a:solidFill>
                  <a:schemeClr val="bg1"/>
                </a:solidFill>
                <a:latin typeface="+mj-lt"/>
              </a:rPr>
              <a:t>Slido</a:t>
            </a:r>
            <a:r>
              <a:rPr lang="en-US" altLang="zh-TW" sz="1200" b="1" dirty="0">
                <a:solidFill>
                  <a:schemeClr val="bg1"/>
                </a:solidFill>
                <a:latin typeface="+mj-lt"/>
              </a:rPr>
              <a:t> in the meeting”.</a:t>
            </a:r>
          </a:p>
        </p:txBody>
      </p:sp>
      <p:sp>
        <p:nvSpPr>
          <p:cNvPr id="12" name="矩形 11">
            <a:extLst>
              <a:ext uri="{FF2B5EF4-FFF2-40B4-BE49-F238E27FC236}">
                <a16:creationId xmlns:a16="http://schemas.microsoft.com/office/drawing/2014/main" id="{4C43DF6F-CF4F-34D4-BEBE-39A6116E464F}"/>
              </a:ext>
            </a:extLst>
          </p:cNvPr>
          <p:cNvSpPr/>
          <p:nvPr/>
        </p:nvSpPr>
        <p:spPr>
          <a:xfrm>
            <a:off x="2967620" y="1325695"/>
            <a:ext cx="2867966" cy="589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200" b="1" dirty="0">
                <a:solidFill>
                  <a:schemeClr val="bg1"/>
                </a:solidFill>
                <a:latin typeface="+mj-lt"/>
              </a:rPr>
              <a:t>2.</a:t>
            </a:r>
            <a:r>
              <a:rPr lang="zh-TW" altLang="en-US" sz="1200" b="1" dirty="0">
                <a:solidFill>
                  <a:schemeClr val="bg1"/>
                </a:solidFill>
                <a:latin typeface="+mj-lt"/>
              </a:rPr>
              <a:t> </a:t>
            </a:r>
            <a:r>
              <a:rPr lang="en-US" altLang="zh-TW" sz="1200" b="1" dirty="0">
                <a:solidFill>
                  <a:schemeClr val="bg1"/>
                </a:solidFill>
                <a:latin typeface="+mj-lt"/>
              </a:rPr>
              <a:t>A </a:t>
            </a:r>
            <a:r>
              <a:rPr lang="en-US" altLang="zh-TW" sz="1200" b="1" dirty="0" err="1">
                <a:solidFill>
                  <a:schemeClr val="bg1"/>
                </a:solidFill>
                <a:latin typeface="+mj-lt"/>
              </a:rPr>
              <a:t>Slido</a:t>
            </a:r>
            <a:r>
              <a:rPr lang="en-US" altLang="zh-TW" sz="1200" b="1" dirty="0">
                <a:solidFill>
                  <a:schemeClr val="bg1"/>
                </a:solidFill>
                <a:latin typeface="+mj-lt"/>
              </a:rPr>
              <a:t> interface will be presented.</a:t>
            </a:r>
          </a:p>
        </p:txBody>
      </p:sp>
      <p:sp>
        <p:nvSpPr>
          <p:cNvPr id="14" name="矩形 13">
            <a:extLst>
              <a:ext uri="{FF2B5EF4-FFF2-40B4-BE49-F238E27FC236}">
                <a16:creationId xmlns:a16="http://schemas.microsoft.com/office/drawing/2014/main" id="{46EC5DF9-1BC4-B555-99F7-A1CE26B69DB4}"/>
              </a:ext>
            </a:extLst>
          </p:cNvPr>
          <p:cNvSpPr/>
          <p:nvPr/>
        </p:nvSpPr>
        <p:spPr>
          <a:xfrm>
            <a:off x="6277688" y="3200654"/>
            <a:ext cx="1945820" cy="589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200" b="1" dirty="0">
                <a:solidFill>
                  <a:schemeClr val="bg1"/>
                </a:solidFill>
                <a:latin typeface="+mj-lt"/>
              </a:rPr>
              <a:t>3.</a:t>
            </a:r>
            <a:r>
              <a:rPr lang="zh-TW" altLang="en-US" sz="1200" b="1" dirty="0">
                <a:solidFill>
                  <a:schemeClr val="bg1"/>
                </a:solidFill>
                <a:latin typeface="+mj-lt"/>
              </a:rPr>
              <a:t> </a:t>
            </a:r>
            <a:r>
              <a:rPr lang="en-US" altLang="zh-TW" sz="1200" b="1" dirty="0">
                <a:solidFill>
                  <a:schemeClr val="bg1"/>
                </a:solidFill>
                <a:latin typeface="+mj-lt"/>
              </a:rPr>
              <a:t>Input your questions.</a:t>
            </a:r>
            <a:endParaRPr lang="en-US" altLang="zh-TW" sz="1200" b="1" dirty="0">
              <a:latin typeface="+mn-ea"/>
            </a:endParaRPr>
          </a:p>
        </p:txBody>
      </p:sp>
      <p:pic>
        <p:nvPicPr>
          <p:cNvPr id="16" name="圖片 15">
            <a:extLst>
              <a:ext uri="{FF2B5EF4-FFF2-40B4-BE49-F238E27FC236}">
                <a16:creationId xmlns:a16="http://schemas.microsoft.com/office/drawing/2014/main" id="{E12E84E8-9291-0D7E-724C-D050D0AA054C}"/>
              </a:ext>
            </a:extLst>
          </p:cNvPr>
          <p:cNvPicPr>
            <a:picLocks noChangeAspect="1"/>
          </p:cNvPicPr>
          <p:nvPr/>
        </p:nvPicPr>
        <p:blipFill>
          <a:blip r:embed="rId6"/>
          <a:stretch>
            <a:fillRect/>
          </a:stretch>
        </p:blipFill>
        <p:spPr>
          <a:xfrm>
            <a:off x="498337" y="3895777"/>
            <a:ext cx="2133073" cy="2340000"/>
          </a:xfrm>
          <a:prstGeom prst="rect">
            <a:avLst/>
          </a:prstGeom>
        </p:spPr>
      </p:pic>
      <p:sp>
        <p:nvSpPr>
          <p:cNvPr id="18" name="矩形 17">
            <a:extLst>
              <a:ext uri="{FF2B5EF4-FFF2-40B4-BE49-F238E27FC236}">
                <a16:creationId xmlns:a16="http://schemas.microsoft.com/office/drawing/2014/main" id="{ECE668F3-796A-07D5-F3A6-3B6DA0A2D356}"/>
              </a:ext>
            </a:extLst>
          </p:cNvPr>
          <p:cNvSpPr/>
          <p:nvPr/>
        </p:nvSpPr>
        <p:spPr>
          <a:xfrm>
            <a:off x="91294" y="3965150"/>
            <a:ext cx="3055990" cy="589486"/>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TW" sz="1200" b="1" dirty="0">
                <a:solidFill>
                  <a:schemeClr val="bg1"/>
                </a:solidFill>
                <a:latin typeface="+mj-lt"/>
              </a:rPr>
              <a:t>If you exit </a:t>
            </a:r>
            <a:r>
              <a:rPr lang="en-US" altLang="zh-TW" sz="1200" b="1" dirty="0" err="1">
                <a:solidFill>
                  <a:schemeClr val="bg1"/>
                </a:solidFill>
                <a:latin typeface="+mj-lt"/>
              </a:rPr>
              <a:t>Slido</a:t>
            </a:r>
            <a:r>
              <a:rPr lang="en-US" altLang="zh-TW" sz="1200" b="1" dirty="0">
                <a:solidFill>
                  <a:schemeClr val="bg1"/>
                </a:solidFill>
                <a:latin typeface="+mj-lt"/>
              </a:rPr>
              <a:t> and wish to re-enter the platform: </a:t>
            </a:r>
          </a:p>
        </p:txBody>
      </p:sp>
      <p:sp>
        <p:nvSpPr>
          <p:cNvPr id="22" name="箭號: 向下 21">
            <a:extLst>
              <a:ext uri="{FF2B5EF4-FFF2-40B4-BE49-F238E27FC236}">
                <a16:creationId xmlns:a16="http://schemas.microsoft.com/office/drawing/2014/main" id="{9ABC8A97-E6A0-59AA-E8C9-68429A7C7B37}"/>
              </a:ext>
            </a:extLst>
          </p:cNvPr>
          <p:cNvSpPr/>
          <p:nvPr/>
        </p:nvSpPr>
        <p:spPr>
          <a:xfrm rot="2207307">
            <a:off x="3864719" y="4463133"/>
            <a:ext cx="311471" cy="688153"/>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6" name="箭號: 向下 25">
            <a:extLst>
              <a:ext uri="{FF2B5EF4-FFF2-40B4-BE49-F238E27FC236}">
                <a16:creationId xmlns:a16="http://schemas.microsoft.com/office/drawing/2014/main" id="{B3CE9B25-8B36-E89B-2FDF-63A95946BB8F}"/>
              </a:ext>
            </a:extLst>
          </p:cNvPr>
          <p:cNvSpPr/>
          <p:nvPr/>
        </p:nvSpPr>
        <p:spPr>
          <a:xfrm>
            <a:off x="1739912" y="4861575"/>
            <a:ext cx="311471" cy="688153"/>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162563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7">
            <a:extLst>
              <a:ext uri="{FF2B5EF4-FFF2-40B4-BE49-F238E27FC236}">
                <a16:creationId xmlns:a16="http://schemas.microsoft.com/office/drawing/2014/main" id="{C29381D6-F7B1-43E0-ADB5-AA0F4BF9E9C4}"/>
              </a:ext>
            </a:extLst>
          </p:cNvPr>
          <p:cNvGraphicFramePr>
            <a:graphicFrameLocks noGrp="1"/>
          </p:cNvGraphicFramePr>
          <p:nvPr>
            <p:extLst>
              <p:ext uri="{D42A27DB-BD31-4B8C-83A1-F6EECF244321}">
                <p14:modId xmlns:p14="http://schemas.microsoft.com/office/powerpoint/2010/main" val="684623075"/>
              </p:ext>
            </p:extLst>
          </p:nvPr>
        </p:nvGraphicFramePr>
        <p:xfrm>
          <a:off x="242888" y="1822298"/>
          <a:ext cx="3960000" cy="4388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內容版面配置區 9"/>
          <p:cNvGraphicFramePr>
            <a:graphicFrameLocks noGrp="1"/>
          </p:cNvGraphicFramePr>
          <p:nvPr>
            <p:ph sz="half" idx="19"/>
          </p:nvPr>
        </p:nvGraphicFramePr>
        <p:xfrm>
          <a:off x="4930000" y="1822298"/>
          <a:ext cx="3971112" cy="4388002"/>
        </p:xfrm>
        <a:graphic>
          <a:graphicData uri="http://schemas.openxmlformats.org/drawingml/2006/chart">
            <c:chart xmlns:c="http://schemas.openxmlformats.org/drawingml/2006/chart" xmlns:r="http://schemas.openxmlformats.org/officeDocument/2006/relationships" r:id="rId4"/>
          </a:graphicData>
        </a:graphic>
      </p:graphicFrame>
      <p:sp>
        <p:nvSpPr>
          <p:cNvPr id="19" name="矩形 18"/>
          <p:cNvSpPr/>
          <p:nvPr/>
        </p:nvSpPr>
        <p:spPr>
          <a:xfrm>
            <a:off x="296863" y="646113"/>
            <a:ext cx="7858125" cy="461665"/>
          </a:xfrm>
          <a:prstGeom prst="rect">
            <a:avLst/>
          </a:prstGeom>
        </p:spPr>
        <p:txBody>
          <a:bodyPr>
            <a:spAutoFit/>
          </a:bodyPr>
          <a:lstStyle/>
          <a:p>
            <a:pPr marL="0" lvl="3" indent="-457200">
              <a:defRPr/>
            </a:pPr>
            <a:r>
              <a:rPr lang="en-US" altLang="zh-TW" sz="2400" b="1" dirty="0">
                <a:solidFill>
                  <a:srgbClr val="233960"/>
                </a:solidFill>
                <a:latin typeface="+mj-lt"/>
                <a:ea typeface="MS PGothic" pitchFamily="34" charset="-128"/>
              </a:rPr>
              <a:t>EBITDA &amp; EPS </a:t>
            </a:r>
          </a:p>
        </p:txBody>
      </p:sp>
      <p:sp>
        <p:nvSpPr>
          <p:cNvPr id="9" name="矩形 8">
            <a:extLst>
              <a:ext uri="{FF2B5EF4-FFF2-40B4-BE49-F238E27FC236}">
                <a16:creationId xmlns:a16="http://schemas.microsoft.com/office/drawing/2014/main" id="{1FFB04F4-687A-483D-B2DB-BA4CFEBBCF94}"/>
              </a:ext>
            </a:extLst>
          </p:cNvPr>
          <p:cNvSpPr/>
          <p:nvPr/>
        </p:nvSpPr>
        <p:spPr>
          <a:xfrm>
            <a:off x="242888" y="1614927"/>
            <a:ext cx="726481" cy="246221"/>
          </a:xfrm>
          <a:prstGeom prst="rect">
            <a:avLst/>
          </a:prstGeom>
        </p:spPr>
        <p:txBody>
          <a:bodyPr wrap="none">
            <a:spAutoFit/>
          </a:bodyPr>
          <a:lstStyle/>
          <a:p>
            <a:r>
              <a:rPr lang="en-US" altLang="zh-TW" sz="1000" dirty="0">
                <a:solidFill>
                  <a:schemeClr val="tx1">
                    <a:lumMod val="65000"/>
                    <a:lumOff val="35000"/>
                  </a:schemeClr>
                </a:solidFill>
              </a:rPr>
              <a:t>(NT$ Mn)</a:t>
            </a:r>
          </a:p>
        </p:txBody>
      </p:sp>
      <p:sp>
        <p:nvSpPr>
          <p:cNvPr id="11" name="矩形 10">
            <a:extLst>
              <a:ext uri="{FF2B5EF4-FFF2-40B4-BE49-F238E27FC236}">
                <a16:creationId xmlns:a16="http://schemas.microsoft.com/office/drawing/2014/main" id="{3CCFE1E9-4EC3-46C2-B800-F645E24A2D0D}"/>
              </a:ext>
            </a:extLst>
          </p:cNvPr>
          <p:cNvSpPr/>
          <p:nvPr/>
        </p:nvSpPr>
        <p:spPr>
          <a:xfrm>
            <a:off x="4932857" y="1634253"/>
            <a:ext cx="513282" cy="246221"/>
          </a:xfrm>
          <a:prstGeom prst="rect">
            <a:avLst/>
          </a:prstGeom>
        </p:spPr>
        <p:txBody>
          <a:bodyPr wrap="none">
            <a:spAutoFit/>
          </a:bodyPr>
          <a:lstStyle/>
          <a:p>
            <a:r>
              <a:rPr lang="en-US" altLang="zh-TW" sz="1000" dirty="0">
                <a:solidFill>
                  <a:schemeClr val="tx1">
                    <a:lumMod val="65000"/>
                    <a:lumOff val="35000"/>
                  </a:schemeClr>
                </a:solidFill>
              </a:rPr>
              <a:t>(NT$)</a:t>
            </a:r>
          </a:p>
        </p:txBody>
      </p:sp>
      <p:sp>
        <p:nvSpPr>
          <p:cNvPr id="28" name="矩形: 圓角 27">
            <a:extLst>
              <a:ext uri="{FF2B5EF4-FFF2-40B4-BE49-F238E27FC236}">
                <a16:creationId xmlns:a16="http://schemas.microsoft.com/office/drawing/2014/main" id="{D8BD29DD-6A5C-451D-A148-FAAD1C433EFE}"/>
              </a:ext>
            </a:extLst>
          </p:cNvPr>
          <p:cNvSpPr/>
          <p:nvPr/>
        </p:nvSpPr>
        <p:spPr>
          <a:xfrm>
            <a:off x="268477" y="1296507"/>
            <a:ext cx="3934411" cy="27212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TW" sz="1200" b="1" dirty="0">
                <a:solidFill>
                  <a:schemeClr val="bg1"/>
                </a:solidFill>
              </a:rPr>
              <a:t>EBITDA</a:t>
            </a:r>
            <a:endParaRPr lang="zh-TW" altLang="en-US" sz="1200" b="1" dirty="0">
              <a:solidFill>
                <a:schemeClr val="bg1"/>
              </a:solidFill>
            </a:endParaRPr>
          </a:p>
        </p:txBody>
      </p:sp>
      <p:sp>
        <p:nvSpPr>
          <p:cNvPr id="29" name="矩形: 圓角 28">
            <a:extLst>
              <a:ext uri="{FF2B5EF4-FFF2-40B4-BE49-F238E27FC236}">
                <a16:creationId xmlns:a16="http://schemas.microsoft.com/office/drawing/2014/main" id="{BB613C16-0003-4AE0-ADB3-79010AF31AAA}"/>
              </a:ext>
            </a:extLst>
          </p:cNvPr>
          <p:cNvSpPr/>
          <p:nvPr/>
        </p:nvSpPr>
        <p:spPr>
          <a:xfrm>
            <a:off x="4948350" y="1296507"/>
            <a:ext cx="3934411" cy="27212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TW" sz="1200" b="1" dirty="0">
                <a:solidFill>
                  <a:schemeClr val="bg1"/>
                </a:solidFill>
              </a:rPr>
              <a:t>EPS</a:t>
            </a:r>
            <a:endParaRPr lang="zh-TW" altLang="en-US" sz="1200" b="1" dirty="0">
              <a:solidFill>
                <a:schemeClr val="bg1"/>
              </a:solidFill>
            </a:endParaRPr>
          </a:p>
        </p:txBody>
      </p:sp>
      <p:sp>
        <p:nvSpPr>
          <p:cNvPr id="3" name="投影片編號版面配置區 2">
            <a:extLst>
              <a:ext uri="{FF2B5EF4-FFF2-40B4-BE49-F238E27FC236}">
                <a16:creationId xmlns:a16="http://schemas.microsoft.com/office/drawing/2014/main" id="{03B8A7D2-EA8D-FDA7-E85E-CE274C7FAB9B}"/>
              </a:ext>
            </a:extLst>
          </p:cNvPr>
          <p:cNvSpPr>
            <a:spLocks noGrp="1"/>
          </p:cNvSpPr>
          <p:nvPr>
            <p:ph type="sldNum" sz="quarter" idx="21"/>
          </p:nvPr>
        </p:nvSpPr>
        <p:spPr/>
        <p:txBody>
          <a:bodyPr/>
          <a:lstStyle/>
          <a:p>
            <a:fld id="{347ED145-AFDC-5146-9F05-321CC8817212}" type="slidenum">
              <a:rPr kumimoji="1" lang="zh-TW" altLang="en-US" smtClean="0"/>
              <a:pPr/>
              <a:t>19</a:t>
            </a:fld>
            <a:endParaRPr kumimoji="1" lang="zh-TW" altLang="en-US" dirty="0"/>
          </a:p>
        </p:txBody>
      </p:sp>
      <p:sp>
        <p:nvSpPr>
          <p:cNvPr id="2" name="矩形 1">
            <a:extLst>
              <a:ext uri="{FF2B5EF4-FFF2-40B4-BE49-F238E27FC236}">
                <a16:creationId xmlns:a16="http://schemas.microsoft.com/office/drawing/2014/main" id="{3A72DAD9-8661-D48E-067F-FF6D2D12B5EE}"/>
              </a:ext>
            </a:extLst>
          </p:cNvPr>
          <p:cNvSpPr/>
          <p:nvPr/>
        </p:nvSpPr>
        <p:spPr>
          <a:xfrm>
            <a:off x="469229" y="1993822"/>
            <a:ext cx="108000" cy="108000"/>
          </a:xfrm>
          <a:prstGeom prst="rect">
            <a:avLst/>
          </a:prstGeom>
          <a:solidFill>
            <a:srgbClr val="ACDDE5"/>
          </a:solidFill>
          <a:ln>
            <a:solidFill>
              <a:srgbClr val="ACD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27C2B603-7F28-DD13-D85A-87291AD97E81}"/>
              </a:ext>
            </a:extLst>
          </p:cNvPr>
          <p:cNvSpPr txBox="1"/>
          <p:nvPr/>
        </p:nvSpPr>
        <p:spPr>
          <a:xfrm>
            <a:off x="581160" y="1928602"/>
            <a:ext cx="1247637" cy="261610"/>
          </a:xfrm>
          <a:prstGeom prst="rect">
            <a:avLst/>
          </a:prstGeom>
          <a:noFill/>
        </p:spPr>
        <p:txBody>
          <a:bodyPr wrap="square" rtlCol="0">
            <a:spAutoFit/>
          </a:bodyPr>
          <a:lstStyle/>
          <a:p>
            <a:r>
              <a:rPr lang="en-US" altLang="zh-TW" sz="1100" dirty="0">
                <a:solidFill>
                  <a:srgbClr val="47A7C5"/>
                </a:solidFill>
              </a:rPr>
              <a:t>EBITDA</a:t>
            </a:r>
            <a:endParaRPr lang="zh-TW" altLang="en-US" sz="1100" dirty="0">
              <a:solidFill>
                <a:srgbClr val="47A7C5"/>
              </a:solidFill>
            </a:endParaRPr>
          </a:p>
        </p:txBody>
      </p:sp>
      <p:sp>
        <p:nvSpPr>
          <p:cNvPr id="5" name="文字方塊 4">
            <a:extLst>
              <a:ext uri="{FF2B5EF4-FFF2-40B4-BE49-F238E27FC236}">
                <a16:creationId xmlns:a16="http://schemas.microsoft.com/office/drawing/2014/main" id="{40F36E56-06FA-BCB1-AE83-B5AC457CEDD7}"/>
              </a:ext>
            </a:extLst>
          </p:cNvPr>
          <p:cNvSpPr txBox="1"/>
          <p:nvPr/>
        </p:nvSpPr>
        <p:spPr>
          <a:xfrm>
            <a:off x="1708116" y="1948652"/>
            <a:ext cx="1457573" cy="261610"/>
          </a:xfrm>
          <a:prstGeom prst="rect">
            <a:avLst/>
          </a:prstGeom>
          <a:noFill/>
        </p:spPr>
        <p:txBody>
          <a:bodyPr wrap="square" rtlCol="0">
            <a:spAutoFit/>
          </a:bodyPr>
          <a:lstStyle/>
          <a:p>
            <a:r>
              <a:rPr lang="en-US" altLang="zh-TW" sz="1100" dirty="0">
                <a:solidFill>
                  <a:srgbClr val="47A7C5"/>
                </a:solidFill>
              </a:rPr>
              <a:t>EBITDA to Revenue</a:t>
            </a:r>
            <a:endParaRPr lang="zh-TW" altLang="en-US" sz="1100" dirty="0">
              <a:solidFill>
                <a:srgbClr val="47A7C5"/>
              </a:solidFill>
            </a:endParaRPr>
          </a:p>
        </p:txBody>
      </p:sp>
    </p:spTree>
    <p:extLst>
      <p:ext uri="{BB962C8B-B14F-4D97-AF65-F5344CB8AC3E}">
        <p14:creationId xmlns:p14="http://schemas.microsoft.com/office/powerpoint/2010/main" val="319473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a:extLst>
              <a:ext uri="{FF2B5EF4-FFF2-40B4-BE49-F238E27FC236}">
                <a16:creationId xmlns:a16="http://schemas.microsoft.com/office/drawing/2014/main" id="{B4E59CC8-A46F-4AD8-9744-F6B32653DF13}"/>
              </a:ext>
            </a:extLst>
          </p:cNvPr>
          <p:cNvGraphicFramePr>
            <a:graphicFrameLocks noGrp="1"/>
          </p:cNvGraphicFramePr>
          <p:nvPr>
            <p:ph sz="half" idx="2"/>
            <p:extLst>
              <p:ext uri="{D42A27DB-BD31-4B8C-83A1-F6EECF244321}">
                <p14:modId xmlns:p14="http://schemas.microsoft.com/office/powerpoint/2010/main" val="2655205991"/>
              </p:ext>
            </p:extLst>
          </p:nvPr>
        </p:nvGraphicFramePr>
        <p:xfrm>
          <a:off x="536418" y="1287898"/>
          <a:ext cx="7985278" cy="4435295"/>
        </p:xfrm>
        <a:graphic>
          <a:graphicData uri="http://schemas.openxmlformats.org/drawingml/2006/table">
            <a:tbl>
              <a:tblPr/>
              <a:tblGrid>
                <a:gridCol w="934542">
                  <a:extLst>
                    <a:ext uri="{9D8B030D-6E8A-4147-A177-3AD203B41FA5}">
                      <a16:colId xmlns:a16="http://schemas.microsoft.com/office/drawing/2014/main" val="2455214160"/>
                    </a:ext>
                  </a:extLst>
                </a:gridCol>
                <a:gridCol w="1700342">
                  <a:extLst>
                    <a:ext uri="{9D8B030D-6E8A-4147-A177-3AD203B41FA5}">
                      <a16:colId xmlns:a16="http://schemas.microsoft.com/office/drawing/2014/main" val="413454747"/>
                    </a:ext>
                  </a:extLst>
                </a:gridCol>
                <a:gridCol w="661964">
                  <a:extLst>
                    <a:ext uri="{9D8B030D-6E8A-4147-A177-3AD203B41FA5}">
                      <a16:colId xmlns:a16="http://schemas.microsoft.com/office/drawing/2014/main" val="2477129004"/>
                    </a:ext>
                  </a:extLst>
                </a:gridCol>
                <a:gridCol w="937686">
                  <a:extLst>
                    <a:ext uri="{9D8B030D-6E8A-4147-A177-3AD203B41FA5}">
                      <a16:colId xmlns:a16="http://schemas.microsoft.com/office/drawing/2014/main" val="299291554"/>
                    </a:ext>
                  </a:extLst>
                </a:gridCol>
                <a:gridCol w="937686">
                  <a:extLst>
                    <a:ext uri="{9D8B030D-6E8A-4147-A177-3AD203B41FA5}">
                      <a16:colId xmlns:a16="http://schemas.microsoft.com/office/drawing/2014/main" val="2897301944"/>
                    </a:ext>
                  </a:extLst>
                </a:gridCol>
                <a:gridCol w="937686">
                  <a:extLst>
                    <a:ext uri="{9D8B030D-6E8A-4147-A177-3AD203B41FA5}">
                      <a16:colId xmlns:a16="http://schemas.microsoft.com/office/drawing/2014/main" val="518344170"/>
                    </a:ext>
                  </a:extLst>
                </a:gridCol>
                <a:gridCol w="937686">
                  <a:extLst>
                    <a:ext uri="{9D8B030D-6E8A-4147-A177-3AD203B41FA5}">
                      <a16:colId xmlns:a16="http://schemas.microsoft.com/office/drawing/2014/main" val="1018884148"/>
                    </a:ext>
                  </a:extLst>
                </a:gridCol>
                <a:gridCol w="937686">
                  <a:extLst>
                    <a:ext uri="{9D8B030D-6E8A-4147-A177-3AD203B41FA5}">
                      <a16:colId xmlns:a16="http://schemas.microsoft.com/office/drawing/2014/main" val="2570302283"/>
                    </a:ext>
                  </a:extLst>
                </a:gridCol>
              </a:tblGrid>
              <a:tr h="242137">
                <a:tc gridSpan="3">
                  <a:txBody>
                    <a:bodyPr/>
                    <a:lstStyle/>
                    <a:p>
                      <a:pPr algn="l" rtl="0" fontAlgn="b"/>
                      <a:r>
                        <a:rPr lang="en-US" sz="1600" b="1" i="0" u="none" strike="noStrike" dirty="0">
                          <a:solidFill>
                            <a:srgbClr val="FFFFFF"/>
                          </a:solidFill>
                          <a:effectLst/>
                          <a:latin typeface="+mj-lt"/>
                          <a:ea typeface="新細明體" panose="02020500000000000000" pitchFamily="18" charset="-120"/>
                        </a:rPr>
                        <a:t>Income Statement</a:t>
                      </a:r>
                    </a:p>
                  </a:txBody>
                  <a:tcPr marL="0" marR="0" marT="0" marB="0" anchor="b">
                    <a:lnL>
                      <a:noFill/>
                    </a:lnL>
                    <a:lnR>
                      <a:noFill/>
                    </a:lnR>
                    <a:lnT>
                      <a:noFill/>
                    </a:lnT>
                    <a:lnB>
                      <a:noFill/>
                    </a:lnB>
                    <a:solidFill>
                      <a:srgbClr val="307F98"/>
                    </a:solidFill>
                  </a:tcPr>
                </a:tc>
                <a:tc hMerge="1">
                  <a:txBody>
                    <a:bodyPr/>
                    <a:lstStyle/>
                    <a:p>
                      <a:endParaRPr lang="zh-TW" altLang="en-US"/>
                    </a:p>
                  </a:txBody>
                  <a:tcPr/>
                </a:tc>
                <a:tc hMerge="1">
                  <a:txBody>
                    <a:bodyPr/>
                    <a:lstStyle/>
                    <a:p>
                      <a:endParaRPr lang="zh-TW" altLang="en-US"/>
                    </a:p>
                  </a:txBody>
                  <a:tcPr/>
                </a:tc>
                <a:tc>
                  <a:txBody>
                    <a:bodyPr/>
                    <a:lstStyle/>
                    <a:p>
                      <a:pPr algn="ctr" rtl="0" fontAlgn="b"/>
                      <a:r>
                        <a:rPr lang="zh-TW" altLang="en-US" sz="1000" b="0" i="0" u="none" strike="noStrike" dirty="0">
                          <a:solidFill>
                            <a:schemeClr val="bg1"/>
                          </a:solidFill>
                          <a:effectLst/>
                          <a:latin typeface="+mj-lt"/>
                          <a:ea typeface="新細明體" panose="02020500000000000000" pitchFamily="18" charset="-120"/>
                        </a:rPr>
                        <a:t>　</a:t>
                      </a:r>
                    </a:p>
                  </a:txBody>
                  <a:tcPr marL="0" marR="0" marT="0" marB="0" anchor="b">
                    <a:lnL>
                      <a:noFill/>
                    </a:lnL>
                    <a:lnR>
                      <a:noFill/>
                    </a:lnR>
                    <a:lnT>
                      <a:noFill/>
                    </a:lnT>
                    <a:lnB>
                      <a:noFill/>
                    </a:lnB>
                    <a:solidFill>
                      <a:srgbClr val="307F98"/>
                    </a:solidFill>
                  </a:tcPr>
                </a:tc>
                <a:tc>
                  <a:txBody>
                    <a:bodyPr/>
                    <a:lstStyle/>
                    <a:p>
                      <a:pPr algn="ctr" rtl="0" fontAlgn="b"/>
                      <a:r>
                        <a:rPr lang="zh-TW" altLang="en-US" sz="1000" b="0" i="0" u="none" strike="noStrike" dirty="0">
                          <a:solidFill>
                            <a:schemeClr val="bg1"/>
                          </a:solidFill>
                          <a:effectLst/>
                          <a:latin typeface="+mj-lt"/>
                          <a:ea typeface="新細明體" panose="02020500000000000000" pitchFamily="18" charset="-120"/>
                        </a:rPr>
                        <a:t>　</a:t>
                      </a:r>
                    </a:p>
                  </a:txBody>
                  <a:tcPr marL="0" marR="0" marT="0" marB="0" anchor="b">
                    <a:lnL>
                      <a:noFill/>
                    </a:lnL>
                    <a:lnR>
                      <a:noFill/>
                    </a:lnR>
                    <a:lnT>
                      <a:noFill/>
                    </a:lnT>
                    <a:lnB>
                      <a:noFill/>
                    </a:lnB>
                    <a:solidFill>
                      <a:srgbClr val="307F98"/>
                    </a:solidFill>
                  </a:tcPr>
                </a:tc>
                <a:tc>
                  <a:txBody>
                    <a:bodyPr/>
                    <a:lstStyle/>
                    <a:p>
                      <a:pPr algn="ctr" rtl="0" fontAlgn="b"/>
                      <a:endParaRPr lang="zh-TW" altLang="en-US" sz="1000" b="0" i="0" u="none" strike="noStrike" dirty="0">
                        <a:solidFill>
                          <a:schemeClr val="bg1"/>
                        </a:solidFill>
                        <a:effectLst/>
                        <a:latin typeface="+mj-lt"/>
                        <a:ea typeface="新細明體" panose="02020500000000000000" pitchFamily="18" charset="-120"/>
                      </a:endParaRPr>
                    </a:p>
                  </a:txBody>
                  <a:tcPr marL="0" marR="0" marT="0" marB="0" anchor="b">
                    <a:lnL>
                      <a:noFill/>
                    </a:lnL>
                    <a:lnR>
                      <a:noFill/>
                    </a:lnR>
                    <a:lnT>
                      <a:noFill/>
                    </a:lnT>
                    <a:lnB>
                      <a:noFill/>
                    </a:lnB>
                    <a:solidFill>
                      <a:srgbClr val="307F98"/>
                    </a:solidFill>
                  </a:tcPr>
                </a:tc>
                <a:tc>
                  <a:txBody>
                    <a:bodyPr/>
                    <a:lstStyle/>
                    <a:p>
                      <a:pPr algn="ctr" rtl="0" fontAlgn="b"/>
                      <a:endParaRPr lang="zh-TW" altLang="en-US" sz="1000" b="0" i="0" u="none" strike="noStrike" dirty="0">
                        <a:solidFill>
                          <a:schemeClr val="bg1"/>
                        </a:solidFill>
                        <a:effectLst/>
                        <a:latin typeface="+mj-lt"/>
                        <a:ea typeface="新細明體" panose="02020500000000000000" pitchFamily="18" charset="-120"/>
                      </a:endParaRPr>
                    </a:p>
                  </a:txBody>
                  <a:tcPr marL="0" marR="0" marT="0" marB="0" anchor="b">
                    <a:lnL>
                      <a:noFill/>
                    </a:lnL>
                    <a:lnR>
                      <a:noFill/>
                    </a:lnR>
                    <a:lnT>
                      <a:noFill/>
                    </a:lnT>
                    <a:lnB>
                      <a:noFill/>
                    </a:lnB>
                    <a:solidFill>
                      <a:srgbClr val="307F98"/>
                    </a:solidFill>
                  </a:tcPr>
                </a:tc>
                <a:tc>
                  <a:txBody>
                    <a:bodyPr/>
                    <a:lstStyle/>
                    <a:p>
                      <a:pPr algn="ctr" rtl="0" fontAlgn="b"/>
                      <a:endParaRPr lang="zh-TW" altLang="en-US" sz="1000" b="0" i="0" u="none" strike="noStrike" dirty="0">
                        <a:solidFill>
                          <a:schemeClr val="bg1"/>
                        </a:solidFill>
                        <a:effectLst/>
                        <a:latin typeface="+mj-lt"/>
                        <a:ea typeface="新細明體" panose="02020500000000000000" pitchFamily="18" charset="-120"/>
                      </a:endParaRPr>
                    </a:p>
                  </a:txBody>
                  <a:tcPr marL="0" marR="0" marT="0" marB="0" anchor="b">
                    <a:lnL>
                      <a:noFill/>
                    </a:lnL>
                    <a:lnR>
                      <a:noFill/>
                    </a:lnR>
                    <a:lnT>
                      <a:noFill/>
                    </a:lnT>
                    <a:lnB>
                      <a:noFill/>
                    </a:lnB>
                    <a:solidFill>
                      <a:srgbClr val="307F98"/>
                    </a:solidFill>
                  </a:tcPr>
                </a:tc>
                <a:extLst>
                  <a:ext uri="{0D108BD9-81ED-4DB2-BD59-A6C34878D82A}">
                    <a16:rowId xmlns:a16="http://schemas.microsoft.com/office/drawing/2014/main" val="1822990485"/>
                  </a:ext>
                </a:extLst>
              </a:tr>
              <a:tr h="187903">
                <a:tc>
                  <a:txBody>
                    <a:bodyPr/>
                    <a:lstStyle/>
                    <a:p>
                      <a:pPr algn="l" fontAlgn="b"/>
                      <a:endParaRPr lang="zh-TW" altLang="en-US" sz="1000" b="0" i="0" u="none" strike="noStrike">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fontAlgn="ctr"/>
                      <a:endParaRPr lang="zh-TW" altLang="en-US" sz="1000" b="0" i="0" u="none" strike="noStrike">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0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2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2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2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2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extLst>
                  <a:ext uri="{0D108BD9-81ED-4DB2-BD59-A6C34878D82A}">
                    <a16:rowId xmlns:a16="http://schemas.microsoft.com/office/drawing/2014/main" val="514904545"/>
                  </a:ext>
                </a:extLst>
              </a:tr>
              <a:tr h="256230">
                <a:tc gridSpan="2">
                  <a:txBody>
                    <a:bodyPr/>
                    <a:lstStyle/>
                    <a:p>
                      <a:pPr algn="l" rtl="0" fontAlgn="b"/>
                      <a:r>
                        <a:rPr lang="en-US" sz="1100" b="1" i="0" u="none" strike="noStrike" dirty="0">
                          <a:solidFill>
                            <a:srgbClr val="000000"/>
                          </a:solidFill>
                          <a:effectLst/>
                          <a:latin typeface="+mj-lt"/>
                          <a:ea typeface="新細明體" panose="02020500000000000000" pitchFamily="18" charset="-120"/>
                        </a:rPr>
                        <a:t>(NT$ Mn)</a:t>
                      </a:r>
                    </a:p>
                  </a:txBody>
                  <a:tcPr marL="0" marR="0" marT="0" marB="0" anchor="b">
                    <a:lnL>
                      <a:noFill/>
                    </a:lnL>
                    <a:lnR>
                      <a:noFill/>
                    </a:lnR>
                    <a:lnT>
                      <a:noFill/>
                    </a:lnT>
                    <a:lnB>
                      <a:noFill/>
                    </a:lnB>
                  </a:tcPr>
                </a:tc>
                <a:tc hMerge="1">
                  <a:txBody>
                    <a:bodyPr/>
                    <a:lstStyle/>
                    <a:p>
                      <a:endParaRPr lang="zh-TW" altLang="en-US"/>
                    </a:p>
                  </a:txBody>
                  <a:tcPr/>
                </a:tc>
                <a:tc>
                  <a:txBody>
                    <a:bodyPr/>
                    <a:lstStyle/>
                    <a:p>
                      <a:pPr algn="l" rtl="0" fontAlgn="b"/>
                      <a:endParaRPr lang="zh-TW" altLang="en-US" sz="1100" b="1" i="0" u="none" strike="noStrike">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ctr" fontAlgn="ctr"/>
                      <a:r>
                        <a:rPr lang="en-US" altLang="zh-TW" sz="1100" b="1" i="0" u="none" strike="noStrike" dirty="0">
                          <a:solidFill>
                            <a:srgbClr val="000000"/>
                          </a:solidFill>
                          <a:effectLst/>
                          <a:latin typeface="+mj-lt"/>
                          <a:ea typeface="微軟正黑體" panose="020B0604030504040204" pitchFamily="34" charset="-120"/>
                        </a:rPr>
                        <a:t>2020</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100" b="1" i="0" u="none" strike="noStrike" kern="1200" dirty="0">
                          <a:solidFill>
                            <a:srgbClr val="000000"/>
                          </a:solidFill>
                          <a:effectLst/>
                          <a:latin typeface="+mn-lt"/>
                          <a:ea typeface="微軟正黑體" panose="020B0604030504040204" pitchFamily="34" charset="-120"/>
                          <a:cs typeface="+mn-cs"/>
                        </a:rPr>
                        <a:t>2021</a:t>
                      </a:r>
                    </a:p>
                  </a:txBody>
                  <a:tcPr marL="9525" marR="9525" marT="9525" marB="0" anchor="ctr">
                    <a:lnL>
                      <a:noFill/>
                    </a:lnL>
                    <a:lnR>
                      <a:noFill/>
                    </a:lnR>
                    <a:lnT>
                      <a:noFill/>
                    </a:lnT>
                    <a:lnB>
                      <a:noFill/>
                    </a:lnB>
                  </a:tcPr>
                </a:tc>
                <a:tc>
                  <a:txBody>
                    <a:bodyPr/>
                    <a:lstStyle/>
                    <a:p>
                      <a:pPr algn="ctr" fontAlgn="ctr"/>
                      <a:r>
                        <a:rPr lang="en-US" altLang="zh-TW" sz="1100" b="1" i="0" u="none" strike="noStrike" dirty="0">
                          <a:solidFill>
                            <a:srgbClr val="000000"/>
                          </a:solidFill>
                          <a:effectLst/>
                          <a:latin typeface="+mj-lt"/>
                          <a:ea typeface="微軟正黑體" panose="020B0604030504040204" pitchFamily="34" charset="-120"/>
                        </a:rPr>
                        <a:t>2022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0000"/>
                          </a:solidFill>
                          <a:effectLst/>
                          <a:latin typeface="+mj-lt"/>
                          <a:ea typeface="微軟正黑體" panose="020B0604030504040204" pitchFamily="34" charset="-120"/>
                          <a:cs typeface="+mn-cs"/>
                        </a:rPr>
                        <a:t>2023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0000"/>
                          </a:solidFill>
                          <a:effectLst/>
                          <a:latin typeface="+mj-lt"/>
                          <a:ea typeface="微軟正黑體" panose="020B0604030504040204" pitchFamily="34" charset="-120"/>
                          <a:cs typeface="+mn-cs"/>
                        </a:rPr>
                        <a:t>Q124</a:t>
                      </a:r>
                    </a:p>
                  </a:txBody>
                  <a:tcPr marL="0" marR="0" marT="0" marB="0" anchor="ctr">
                    <a:lnL>
                      <a:noFill/>
                    </a:lnL>
                    <a:lnR>
                      <a:noFill/>
                    </a:lnR>
                    <a:lnT>
                      <a:noFill/>
                    </a:lnT>
                    <a:lnB>
                      <a:noFill/>
                    </a:lnB>
                  </a:tcPr>
                </a:tc>
                <a:extLst>
                  <a:ext uri="{0D108BD9-81ED-4DB2-BD59-A6C34878D82A}">
                    <a16:rowId xmlns:a16="http://schemas.microsoft.com/office/drawing/2014/main" val="547399050"/>
                  </a:ext>
                </a:extLst>
              </a:tr>
              <a:tr h="187903">
                <a:tc>
                  <a:txBody>
                    <a:bodyPr/>
                    <a:lstStyle/>
                    <a:p>
                      <a:pPr algn="l" fontAlgn="b"/>
                      <a:endParaRPr lang="zh-TW" altLang="en-US" sz="1000" b="0" i="1" u="none" strike="noStrike">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fontAlgn="ctr"/>
                      <a:endParaRPr lang="zh-TW" altLang="en-US" sz="10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000" b="1" i="0" u="none" strike="noStrike" dirty="0">
                        <a:solidFill>
                          <a:srgbClr val="FFFFFF"/>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000" b="1" i="0" u="none" strike="noStrike" dirty="0">
                        <a:solidFill>
                          <a:srgbClr val="FFFFFF"/>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000" b="1" i="0" u="none" strike="noStrike" dirty="0">
                        <a:solidFill>
                          <a:srgbClr val="FFFFFF"/>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000" b="1" i="0" u="none" strike="noStrike" dirty="0">
                        <a:solidFill>
                          <a:srgbClr val="FFFFFF"/>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800" b="1" i="0" u="none" strike="noStrike">
                        <a:solidFill>
                          <a:srgbClr val="FFFFFF"/>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1181966857"/>
                  </a:ext>
                </a:extLst>
              </a:tr>
              <a:tr h="187903">
                <a:tc gridSpan="2">
                  <a:txBody>
                    <a:bodyPr/>
                    <a:lstStyle/>
                    <a:p>
                      <a:pPr algn="l" rtl="0" fontAlgn="ctr"/>
                      <a:r>
                        <a:rPr lang="en-US" sz="1100" b="1" i="0" u="none" strike="noStrike" dirty="0">
                          <a:solidFill>
                            <a:srgbClr val="000000"/>
                          </a:solidFill>
                          <a:effectLst/>
                          <a:latin typeface="+mj-lt"/>
                          <a:ea typeface="新細明體" panose="02020500000000000000" pitchFamily="18" charset="-120"/>
                        </a:rPr>
                        <a:t>Revenue</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a:txBody>
                    <a:bodyPr/>
                    <a:lstStyle/>
                    <a:p>
                      <a:pPr algn="l" rtl="0" fontAlgn="ctr"/>
                      <a:r>
                        <a:rPr lang="zh-TW" altLang="en-US" sz="1000" b="1" i="0" u="none" strike="noStrike">
                          <a:solidFill>
                            <a:srgbClr val="000000"/>
                          </a:solidFill>
                          <a:effectLst/>
                          <a:latin typeface="+mj-lt"/>
                          <a:ea typeface="新細明體" panose="02020500000000000000" pitchFamily="18" charset="-120"/>
                        </a:rPr>
                        <a:t>　</a:t>
                      </a: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kern="1200" dirty="0">
                          <a:solidFill>
                            <a:srgbClr val="000000"/>
                          </a:solidFill>
                          <a:effectLst/>
                          <a:latin typeface="+mj-lt"/>
                          <a:ea typeface="微軟正黑體" panose="020B0604030504040204" pitchFamily="34" charset="-120"/>
                          <a:cs typeface="+mn-cs"/>
                        </a:rPr>
                        <a:t>55,359</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kern="1200" dirty="0">
                          <a:solidFill>
                            <a:srgbClr val="000000"/>
                          </a:solidFill>
                          <a:effectLst/>
                          <a:latin typeface="+mj-lt"/>
                          <a:ea typeface="微軟正黑體" panose="020B0604030504040204" pitchFamily="34" charset="-120"/>
                          <a:cs typeface="+mn-cs"/>
                        </a:rPr>
                        <a:t>61,131</a:t>
                      </a:r>
                    </a:p>
                  </a:txBody>
                  <a:tcPr marL="9525" marR="9525" marT="9525"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70,287</a:t>
                      </a: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70,651</a:t>
                      </a: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15,087</a:t>
                      </a:r>
                    </a:p>
                  </a:txBody>
                  <a:tcPr marL="0" marR="0" marT="0"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459084722"/>
                  </a:ext>
                </a:extLst>
              </a:tr>
              <a:tr h="187903">
                <a:tc>
                  <a:txBody>
                    <a:bodyPr/>
                    <a:lstStyle/>
                    <a:p>
                      <a:pPr algn="l" fontAlgn="b"/>
                      <a:endParaRPr lang="zh-TW" altLang="en-US" sz="1100" b="1"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rtl="0" fontAlgn="ctr"/>
                      <a:r>
                        <a:rPr lang="en-US" sz="1100" b="0" i="1" u="none" strike="noStrike" dirty="0">
                          <a:solidFill>
                            <a:srgbClr val="000000"/>
                          </a:solidFill>
                          <a:effectLst/>
                          <a:latin typeface="+mj-lt"/>
                          <a:ea typeface="新細明體" panose="02020500000000000000" pitchFamily="18" charset="-120"/>
                        </a:rPr>
                        <a:t>Growth (%)</a:t>
                      </a:r>
                    </a:p>
                  </a:txBody>
                  <a:tcPr marL="0" marR="0" marT="0" marB="0" anchor="ctr">
                    <a:lnL>
                      <a:noFill/>
                    </a:lnL>
                    <a:lnR>
                      <a:noFill/>
                    </a:lnR>
                    <a:lnT>
                      <a:noFill/>
                    </a:lnT>
                    <a:lnB>
                      <a:noFill/>
                    </a:lnB>
                  </a:tcPr>
                </a:tc>
                <a:tc>
                  <a:txBody>
                    <a:bodyPr/>
                    <a:lstStyle/>
                    <a:p>
                      <a:pPr algn="l" fontAlgn="ctr"/>
                      <a:endParaRPr lang="zh-TW" altLang="en-US" sz="1000" b="1"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-4.7%</a:t>
                      </a:r>
                    </a:p>
                  </a:txBody>
                  <a:tcPr marL="9525" marR="9525" marT="9525" marB="0" anchor="ctr">
                    <a:lnL>
                      <a:noFill/>
                    </a:lnL>
                    <a:lnR>
                      <a:noFill/>
                    </a:lnR>
                    <a:lnT>
                      <a:noFill/>
                    </a:lnT>
                    <a:lnB>
                      <a:noFill/>
                    </a:lnB>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10.4%</a:t>
                      </a:r>
                    </a:p>
                  </a:txBody>
                  <a:tcPr marL="9525" marR="9525" marT="9525" marB="0" anchor="ctr">
                    <a:lnL>
                      <a:noFill/>
                    </a:lnL>
                    <a:lnR>
                      <a:noFill/>
                    </a:lnR>
                    <a:lnT>
                      <a:noFill/>
                    </a:lnT>
                    <a:lnB>
                      <a:noFill/>
                    </a:lnB>
                  </a:tcPr>
                </a:tc>
                <a:tc>
                  <a:txBody>
                    <a:bodyPr/>
                    <a:lstStyle/>
                    <a:p>
                      <a:pPr algn="ctr" rtl="0" fontAlgn="ctr"/>
                      <a:r>
                        <a:rPr lang="en-US" altLang="zh-TW" sz="1100" b="0" i="1" u="none" strike="noStrike" kern="1200" dirty="0">
                          <a:solidFill>
                            <a:srgbClr val="000000"/>
                          </a:solidFill>
                          <a:effectLst/>
                          <a:latin typeface="+mn-lt"/>
                          <a:ea typeface="微軟正黑體" panose="020B0604030504040204" pitchFamily="34" charset="-120"/>
                          <a:cs typeface="+mn-cs"/>
                        </a:rPr>
                        <a:t>15.0%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100" b="0" i="1" u="none" strike="noStrike" kern="1200" dirty="0">
                          <a:solidFill>
                            <a:srgbClr val="000000"/>
                          </a:solidFill>
                          <a:effectLst/>
                          <a:latin typeface="+mn-lt"/>
                          <a:ea typeface="微軟正黑體" panose="020B0604030504040204" pitchFamily="34" charset="-120"/>
                          <a:cs typeface="+mn-cs"/>
                        </a:rPr>
                        <a:t>0.5%</a:t>
                      </a:r>
                    </a:p>
                  </a:txBody>
                  <a:tcPr marL="9525" marR="9525" marT="9525" marB="0" anchor="ctr">
                    <a:lnL>
                      <a:noFill/>
                    </a:lnL>
                    <a:lnR>
                      <a:noFill/>
                    </a:lnR>
                    <a:lnT>
                      <a:noFill/>
                    </a:lnT>
                    <a:lnB>
                      <a:noFill/>
                    </a:lnB>
                  </a:tcPr>
                </a:tc>
                <a:tc>
                  <a:txBody>
                    <a:bodyPr/>
                    <a:lstStyle/>
                    <a:p>
                      <a:pPr algn="ctr" rtl="0" fontAlgn="ctr"/>
                      <a:r>
                        <a:rPr lang="en-US" altLang="zh-TW" sz="1100" b="0" i="1" u="none" strike="noStrike" kern="1200" dirty="0">
                          <a:solidFill>
                            <a:srgbClr val="000000"/>
                          </a:solidFill>
                          <a:effectLst/>
                          <a:latin typeface="+mn-lt"/>
                          <a:ea typeface="微軟正黑體" panose="020B0604030504040204" pitchFamily="34" charset="-120"/>
                          <a:cs typeface="+mn-cs"/>
                        </a:rPr>
                        <a:t>-10.0%</a:t>
                      </a:r>
                      <a:r>
                        <a:rPr lang="en-US" altLang="zh-TW" sz="1100" b="0" i="1" u="none" strike="noStrike" kern="1200" baseline="30000" dirty="0">
                          <a:solidFill>
                            <a:srgbClr val="000000"/>
                          </a:solidFill>
                          <a:effectLst/>
                          <a:latin typeface="+mn-lt"/>
                          <a:ea typeface="微軟正黑體" panose="020B0604030504040204" pitchFamily="34" charset="-120"/>
                          <a:cs typeface="+mn-cs"/>
                        </a:rPr>
                        <a:t>2</a:t>
                      </a:r>
                    </a:p>
                  </a:txBody>
                  <a:tcPr marL="0" marR="0" marT="0" marB="0" anchor="ctr">
                    <a:lnL>
                      <a:noFill/>
                    </a:lnL>
                    <a:lnR>
                      <a:noFill/>
                    </a:lnR>
                    <a:lnT>
                      <a:noFill/>
                    </a:lnT>
                    <a:lnB>
                      <a:noFill/>
                    </a:lnB>
                  </a:tcPr>
                </a:tc>
                <a:extLst>
                  <a:ext uri="{0D108BD9-81ED-4DB2-BD59-A6C34878D82A}">
                    <a16:rowId xmlns:a16="http://schemas.microsoft.com/office/drawing/2014/main" val="142692300"/>
                  </a:ext>
                </a:extLst>
              </a:tr>
              <a:tr h="187903">
                <a:tc>
                  <a:txBody>
                    <a:bodyPr/>
                    <a:lstStyle/>
                    <a:p>
                      <a:pPr algn="l" fontAlgn="b"/>
                      <a:endParaRPr lang="zh-TW" altLang="en-US" sz="1100" b="1" i="0" u="none" strike="noStrike">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rtl="0" fontAlgn="ctr"/>
                      <a:endParaRPr lang="zh-TW" altLang="en-US" sz="1100" b="0" i="1"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000" b="1" i="0" u="none" strike="noStrike">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marL="0" algn="ctr" defTabSz="914400" rtl="0" eaLnBrk="1" fontAlgn="ctr" latinLnBrk="0" hangingPunct="1"/>
                      <a:endParaRPr lang="zh-TW" altLang="en-US" sz="1100" b="0" i="1" u="none" strike="noStrike" kern="1200" dirty="0">
                        <a:solidFill>
                          <a:srgbClr val="000000"/>
                        </a:solidFill>
                        <a:effectLst/>
                        <a:latin typeface="+mj-lt"/>
                        <a:ea typeface="微軟正黑體" panose="020B0604030504040204" pitchFamily="34" charset="-120"/>
                        <a:cs typeface="+mn-cs"/>
                      </a:endParaRPr>
                    </a:p>
                  </a:txBody>
                  <a:tcPr marL="9525" marR="9525" marT="9525" marB="0" anchor="ctr">
                    <a:lnL>
                      <a:noFill/>
                    </a:lnL>
                    <a:lnR>
                      <a:noFill/>
                    </a:lnR>
                    <a:lnT>
                      <a:noFill/>
                    </a:lnT>
                    <a:lnB>
                      <a:noFill/>
                    </a:lnB>
                  </a:tcPr>
                </a:tc>
                <a:tc>
                  <a:txBody>
                    <a:bodyPr/>
                    <a:lstStyle/>
                    <a:p>
                      <a:pPr algn="ctr" fontAlgn="ctr"/>
                      <a:endPar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1529828322"/>
                  </a:ext>
                </a:extLst>
              </a:tr>
              <a:tr h="187903">
                <a:tc gridSpan="3">
                  <a:txBody>
                    <a:bodyPr/>
                    <a:lstStyle/>
                    <a:p>
                      <a:pPr algn="l" rtl="0" fontAlgn="ctr"/>
                      <a:r>
                        <a:rPr lang="en-US" sz="1100" b="1" i="0" u="none" strike="noStrike" dirty="0">
                          <a:solidFill>
                            <a:srgbClr val="000000"/>
                          </a:solidFill>
                          <a:effectLst/>
                          <a:latin typeface="+mj-lt"/>
                          <a:ea typeface="新細明體" panose="02020500000000000000" pitchFamily="18" charset="-120"/>
                        </a:rPr>
                        <a:t>Gross Profit</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20,568</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23,286</a:t>
                      </a:r>
                    </a:p>
                  </a:txBody>
                  <a:tcPr marL="9525" marR="9525" marT="9525"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30,342</a:t>
                      </a: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26,441</a:t>
                      </a:r>
                      <a:endParaRPr lang="en-US" altLang="zh-TW" sz="1100" b="1" i="0" u="none" strike="noStrike" kern="1200" baseline="300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kern="1200" dirty="0">
                          <a:solidFill>
                            <a:srgbClr val="000000"/>
                          </a:solidFill>
                          <a:effectLst/>
                          <a:latin typeface="+mj-lt"/>
                          <a:ea typeface="微軟正黑體" panose="020B0604030504040204" pitchFamily="34" charset="-120"/>
                          <a:cs typeface="+mn-cs"/>
                        </a:rPr>
                        <a:t>5,168</a:t>
                      </a:r>
                    </a:p>
                  </a:txBody>
                  <a:tcPr marL="0" marR="0" marT="0"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4198355479"/>
                  </a:ext>
                </a:extLst>
              </a:tr>
              <a:tr h="187903">
                <a:tc>
                  <a:txBody>
                    <a:bodyPr/>
                    <a:lstStyle/>
                    <a:p>
                      <a:pPr algn="l" fontAlgn="b"/>
                      <a:endParaRPr lang="zh-TW" altLang="en-US" sz="1100" b="0" i="0" u="none" strike="noStrike">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gridSpan="2">
                  <a:txBody>
                    <a:bodyPr/>
                    <a:lstStyle/>
                    <a:p>
                      <a:pPr algn="l" rtl="0" fontAlgn="ctr"/>
                      <a:r>
                        <a:rPr lang="en-US" sz="1100" b="0" i="1" u="none" strike="noStrike" dirty="0">
                          <a:solidFill>
                            <a:srgbClr val="000000"/>
                          </a:solidFill>
                          <a:effectLst/>
                          <a:latin typeface="+mj-lt"/>
                          <a:ea typeface="新細明體" panose="02020500000000000000" pitchFamily="18" charset="-120"/>
                        </a:rPr>
                        <a:t>Gross Profit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37.2%</a:t>
                      </a:r>
                    </a:p>
                  </a:txBody>
                  <a:tcPr marL="9525" marR="9525" marT="9525" marB="0" anchor="ctr">
                    <a:lnL>
                      <a:noFill/>
                    </a:lnL>
                    <a:lnR>
                      <a:noFill/>
                    </a:lnR>
                    <a:lnT>
                      <a:noFill/>
                    </a:lnT>
                    <a:lnB>
                      <a:noFill/>
                    </a:lnB>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38.1%</a:t>
                      </a:r>
                    </a:p>
                  </a:txBody>
                  <a:tcPr marL="9525" marR="9525" marT="9525" marB="0" anchor="ctr">
                    <a:lnL>
                      <a:noFill/>
                    </a:lnL>
                    <a:lnR>
                      <a:noFill/>
                    </a:lnR>
                    <a:lnT>
                      <a:noFill/>
                    </a:lnT>
                    <a:lnB>
                      <a:noFill/>
                    </a:lnB>
                  </a:tcPr>
                </a:tc>
                <a:tc>
                  <a:txBody>
                    <a:bodyPr/>
                    <a:lstStyle/>
                    <a:p>
                      <a:pPr algn="ctr" rtl="0" fontAlgn="ctr"/>
                      <a:r>
                        <a:rPr lang="en-US" altLang="zh-TW" sz="1100" b="0" i="1" u="none" strike="noStrike" kern="1200" dirty="0">
                          <a:solidFill>
                            <a:srgbClr val="000000"/>
                          </a:solidFill>
                          <a:effectLst/>
                          <a:latin typeface="+mn-lt"/>
                          <a:ea typeface="微軟正黑體" panose="020B0604030504040204" pitchFamily="34" charset="-120"/>
                          <a:cs typeface="+mn-cs"/>
                        </a:rPr>
                        <a:t>43.2%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100" b="0" i="1" u="none" strike="noStrike" kern="1200" dirty="0">
                          <a:solidFill>
                            <a:srgbClr val="000000"/>
                          </a:solidFill>
                          <a:effectLst/>
                          <a:latin typeface="+mn-lt"/>
                          <a:ea typeface="微軟正黑體" panose="020B0604030504040204" pitchFamily="34" charset="-120"/>
                          <a:cs typeface="+mn-cs"/>
                        </a:rPr>
                        <a:t>37.4%</a:t>
                      </a: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100" b="0" i="1" u="none" strike="noStrike" kern="1200" dirty="0">
                          <a:solidFill>
                            <a:srgbClr val="000000"/>
                          </a:solidFill>
                          <a:effectLst/>
                          <a:latin typeface="+mj-lt"/>
                          <a:ea typeface="微軟正黑體" panose="020B0604030504040204" pitchFamily="34" charset="-120"/>
                          <a:cs typeface="+mn-cs"/>
                        </a:rPr>
                        <a:t>34.3%</a:t>
                      </a:r>
                      <a:r>
                        <a:rPr lang="en-US" altLang="zh-TW" sz="1100" b="0" i="1" u="none" strike="noStrike" kern="1200" baseline="30000" dirty="0">
                          <a:solidFill>
                            <a:srgbClr val="000000"/>
                          </a:solidFill>
                          <a:effectLst/>
                          <a:latin typeface="+mj-lt"/>
                          <a:ea typeface="微軟正黑體" panose="020B0604030504040204" pitchFamily="34" charset="-120"/>
                          <a:cs typeface="+mn-cs"/>
                        </a:rPr>
                        <a:t>3</a:t>
                      </a:r>
                    </a:p>
                  </a:txBody>
                  <a:tcPr marL="0" marR="0" marT="0" marB="0" anchor="ctr">
                    <a:lnL>
                      <a:noFill/>
                    </a:lnL>
                    <a:lnR>
                      <a:noFill/>
                    </a:lnR>
                    <a:lnT>
                      <a:noFill/>
                    </a:lnT>
                    <a:lnB>
                      <a:noFill/>
                    </a:lnB>
                  </a:tcPr>
                </a:tc>
                <a:extLst>
                  <a:ext uri="{0D108BD9-81ED-4DB2-BD59-A6C34878D82A}">
                    <a16:rowId xmlns:a16="http://schemas.microsoft.com/office/drawing/2014/main" val="3837339787"/>
                  </a:ext>
                </a:extLst>
              </a:tr>
              <a:tr h="187903">
                <a:tc>
                  <a:txBody>
                    <a:bodyPr/>
                    <a:lstStyle/>
                    <a:p>
                      <a:pPr algn="l" fontAlgn="b"/>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fontAlgn="ctr"/>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0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3021116357"/>
                  </a:ext>
                </a:extLst>
              </a:tr>
              <a:tr h="187903">
                <a:tc gridSpan="2">
                  <a:txBody>
                    <a:bodyPr/>
                    <a:lstStyle/>
                    <a:p>
                      <a:pPr algn="l" rtl="0" fontAlgn="ctr"/>
                      <a:r>
                        <a:rPr lang="en-US" sz="1100" b="1" i="0" u="none" strike="noStrike" dirty="0">
                          <a:solidFill>
                            <a:srgbClr val="000000"/>
                          </a:solidFill>
                          <a:effectLst/>
                          <a:latin typeface="+mj-lt"/>
                          <a:ea typeface="新細明體" panose="02020500000000000000" pitchFamily="18" charset="-120"/>
                        </a:rPr>
                        <a:t>EBITDA</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a:txBody>
                    <a:bodyPr/>
                    <a:lstStyle/>
                    <a:p>
                      <a:pPr algn="l" rtl="0" fontAlgn="ctr"/>
                      <a:r>
                        <a:rPr lang="zh-TW" altLang="en-US" sz="1000" b="1" i="0" u="none" strike="noStrike" dirty="0">
                          <a:solidFill>
                            <a:srgbClr val="000000"/>
                          </a:solidFill>
                          <a:effectLst/>
                          <a:latin typeface="+mj-lt"/>
                          <a:ea typeface="新細明體" panose="02020500000000000000" pitchFamily="18" charset="-120"/>
                        </a:rPr>
                        <a:t>　</a:t>
                      </a: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21,967</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22,507</a:t>
                      </a:r>
                    </a:p>
                  </a:txBody>
                  <a:tcPr marL="9525" marR="9525" marT="9525"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25,526</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kern="12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30,630</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kern="12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solidFill>
                      <a:srgbClr val="DBDBDB"/>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5,882</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solidFill>
                      <a:srgbClr val="DBDBDB"/>
                    </a:solidFill>
                  </a:tcPr>
                </a:tc>
                <a:extLst>
                  <a:ext uri="{0D108BD9-81ED-4DB2-BD59-A6C34878D82A}">
                    <a16:rowId xmlns:a16="http://schemas.microsoft.com/office/drawing/2014/main" val="2646018378"/>
                  </a:ext>
                </a:extLst>
              </a:tr>
              <a:tr h="187903">
                <a:tc>
                  <a:txBody>
                    <a:bodyPr/>
                    <a:lstStyle/>
                    <a:p>
                      <a:pPr algn="l" fontAlgn="b"/>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gridSpan="2">
                  <a:txBody>
                    <a:bodyPr/>
                    <a:lstStyle/>
                    <a:p>
                      <a:pPr algn="l" rtl="0" fontAlgn="ctr"/>
                      <a:r>
                        <a:rPr lang="en-US" sz="1100" b="0" i="1" u="none" strike="noStrike" dirty="0">
                          <a:solidFill>
                            <a:srgbClr val="000000"/>
                          </a:solidFill>
                          <a:effectLst/>
                          <a:latin typeface="+mj-lt"/>
                          <a:ea typeface="新細明體" panose="02020500000000000000" pitchFamily="18" charset="-120"/>
                        </a:rPr>
                        <a:t>EBITDA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39.7%</a:t>
                      </a:r>
                    </a:p>
                  </a:txBody>
                  <a:tcPr marL="9525" marR="9525" marT="9525" marB="0" anchor="ctr">
                    <a:lnL>
                      <a:noFill/>
                    </a:lnL>
                    <a:lnR>
                      <a:noFill/>
                    </a:lnR>
                    <a:lnT>
                      <a:noFill/>
                    </a:lnT>
                    <a:lnB>
                      <a:noFill/>
                    </a:lnB>
                  </a:tcPr>
                </a:tc>
                <a:tc>
                  <a:txBody>
                    <a:bodyPr/>
                    <a:lstStyle/>
                    <a:p>
                      <a:pPr algn="ctr" rtl="0" fontAlgn="ctr"/>
                      <a:r>
                        <a:rPr lang="en-US" altLang="zh-TW" sz="1100" b="0" i="1" u="none" strike="noStrike">
                          <a:solidFill>
                            <a:srgbClr val="000000"/>
                          </a:solidFill>
                          <a:effectLst/>
                          <a:latin typeface="+mj-lt"/>
                          <a:ea typeface="微軟正黑體" panose="020B0604030504040204" pitchFamily="34" charset="-120"/>
                        </a:rPr>
                        <a:t>36.8%</a:t>
                      </a:r>
                    </a:p>
                  </a:txBody>
                  <a:tcPr marL="9525" marR="9525" marT="9525" marB="0" anchor="ctr">
                    <a:lnL>
                      <a:noFill/>
                    </a:lnL>
                    <a:lnR>
                      <a:noFill/>
                    </a:lnR>
                    <a:lnT>
                      <a:noFill/>
                    </a:lnT>
                    <a:lnB>
                      <a:noFill/>
                    </a:lnB>
                  </a:tcPr>
                </a:tc>
                <a:tc>
                  <a:txBody>
                    <a:bodyPr/>
                    <a:lstStyle/>
                    <a:p>
                      <a:pPr algn="ctr" rtl="0" fontAlgn="ctr"/>
                      <a:r>
                        <a:rPr lang="en-US" altLang="zh-TW" sz="1100" b="0" i="1" u="none" strike="noStrike" kern="1200" dirty="0">
                          <a:solidFill>
                            <a:srgbClr val="000000"/>
                          </a:solidFill>
                          <a:effectLst/>
                          <a:latin typeface="+mn-lt"/>
                          <a:ea typeface="微軟正黑體" panose="020B0604030504040204" pitchFamily="34" charset="-120"/>
                          <a:cs typeface="+mn-cs"/>
                        </a:rPr>
                        <a:t>36.3%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100" b="0" i="1" u="none" strike="noStrike" kern="1200" dirty="0">
                          <a:solidFill>
                            <a:srgbClr val="000000"/>
                          </a:solidFill>
                          <a:effectLst/>
                          <a:latin typeface="+mn-lt"/>
                          <a:ea typeface="微軟正黑體" panose="020B0604030504040204" pitchFamily="34" charset="-120"/>
                          <a:cs typeface="+mn-cs"/>
                        </a:rPr>
                        <a:t>43.4%</a:t>
                      </a:r>
                    </a:p>
                  </a:txBody>
                  <a:tcPr marL="0" marR="0" marT="0" marB="0" anchor="ctr">
                    <a:lnL>
                      <a:noFill/>
                    </a:lnL>
                    <a:lnR>
                      <a:noFill/>
                    </a:lnR>
                    <a:lnT>
                      <a:noFill/>
                    </a:lnT>
                    <a:lnB>
                      <a:noFill/>
                    </a:lnB>
                    <a:noFill/>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39.0%</a:t>
                      </a:r>
                    </a:p>
                  </a:txBody>
                  <a:tcPr marL="0" marR="0" marT="0" marB="0" anchor="ctr">
                    <a:lnL>
                      <a:noFill/>
                    </a:lnL>
                    <a:lnR>
                      <a:noFill/>
                    </a:lnR>
                    <a:lnT>
                      <a:noFill/>
                    </a:lnT>
                    <a:lnB>
                      <a:noFill/>
                    </a:lnB>
                    <a:noFill/>
                  </a:tcPr>
                </a:tc>
                <a:extLst>
                  <a:ext uri="{0D108BD9-81ED-4DB2-BD59-A6C34878D82A}">
                    <a16:rowId xmlns:a16="http://schemas.microsoft.com/office/drawing/2014/main" val="1434997202"/>
                  </a:ext>
                </a:extLst>
              </a:tr>
              <a:tr h="187903">
                <a:tc>
                  <a:txBody>
                    <a:bodyPr/>
                    <a:lstStyle/>
                    <a:p>
                      <a:pPr algn="l" fontAlgn="b"/>
                      <a:endParaRPr lang="zh-TW" altLang="en-US" sz="1100" b="0" i="0" u="none" strike="noStrike">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fontAlgn="ctr"/>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100" b="0" i="0" u="none" strike="noStrike">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FF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1436190052"/>
                  </a:ext>
                </a:extLst>
              </a:tr>
              <a:tr h="187903">
                <a:tc gridSpan="3">
                  <a:txBody>
                    <a:bodyPr/>
                    <a:lstStyle/>
                    <a:p>
                      <a:pPr algn="l" rtl="0" fontAlgn="ctr"/>
                      <a:r>
                        <a:rPr lang="en-US" sz="1100" b="1" i="0" u="none" strike="noStrike" dirty="0">
                          <a:solidFill>
                            <a:srgbClr val="000000"/>
                          </a:solidFill>
                          <a:effectLst/>
                          <a:latin typeface="+mj-lt"/>
                          <a:ea typeface="新細明體" panose="02020500000000000000" pitchFamily="18" charset="-120"/>
                        </a:rPr>
                        <a:t>Operating Income</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15,287</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17,693</a:t>
                      </a:r>
                    </a:p>
                  </a:txBody>
                  <a:tcPr marL="9525" marR="9525" marT="9525"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24,983</a:t>
                      </a: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20,059</a:t>
                      </a: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3,968</a:t>
                      </a:r>
                    </a:p>
                  </a:txBody>
                  <a:tcPr marL="0" marR="0" marT="0"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439883755"/>
                  </a:ext>
                </a:extLst>
              </a:tr>
              <a:tr h="187903">
                <a:tc>
                  <a:txBody>
                    <a:bodyPr/>
                    <a:lstStyle/>
                    <a:p>
                      <a:pPr algn="l" fontAlgn="b"/>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gridSpan="2">
                  <a:txBody>
                    <a:bodyPr/>
                    <a:lstStyle/>
                    <a:p>
                      <a:pPr algn="l" rtl="0" fontAlgn="ctr"/>
                      <a:r>
                        <a:rPr lang="en-US" sz="1100" b="0" i="1" u="none" strike="noStrike" dirty="0">
                          <a:solidFill>
                            <a:srgbClr val="000000"/>
                          </a:solidFill>
                          <a:effectLst/>
                          <a:latin typeface="+mj-lt"/>
                          <a:ea typeface="新細明體" panose="02020500000000000000" pitchFamily="18" charset="-120"/>
                        </a:rPr>
                        <a:t>Operating Income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27.6%</a:t>
                      </a:r>
                    </a:p>
                  </a:txBody>
                  <a:tcPr marL="9525" marR="9525" marT="9525" marB="0" anchor="ctr">
                    <a:lnL>
                      <a:noFill/>
                    </a:lnL>
                    <a:lnR>
                      <a:noFill/>
                    </a:lnR>
                    <a:lnT>
                      <a:noFill/>
                    </a:lnT>
                    <a:lnB>
                      <a:noFill/>
                    </a:lnB>
                  </a:tcPr>
                </a:tc>
                <a:tc>
                  <a:txBody>
                    <a:bodyPr/>
                    <a:lstStyle/>
                    <a:p>
                      <a:pPr algn="ctr" rtl="0" fontAlgn="ctr"/>
                      <a:r>
                        <a:rPr lang="en-US" altLang="zh-TW" sz="1100" b="0" i="1" u="none" strike="noStrike">
                          <a:solidFill>
                            <a:srgbClr val="000000"/>
                          </a:solidFill>
                          <a:effectLst/>
                          <a:latin typeface="+mj-lt"/>
                          <a:ea typeface="微軟正黑體" panose="020B0604030504040204" pitchFamily="34" charset="-120"/>
                        </a:rPr>
                        <a:t>28.9%</a:t>
                      </a:r>
                    </a:p>
                  </a:txBody>
                  <a:tcPr marL="9525" marR="9525" marT="9525" marB="0" anchor="ctr">
                    <a:lnL>
                      <a:noFill/>
                    </a:lnL>
                    <a:lnR>
                      <a:noFill/>
                    </a:lnR>
                    <a:lnT>
                      <a:noFill/>
                    </a:lnT>
                    <a:lnB>
                      <a:noFill/>
                    </a:lnB>
                  </a:tcPr>
                </a:tc>
                <a:tc>
                  <a:txBody>
                    <a:bodyPr/>
                    <a:lstStyle/>
                    <a:p>
                      <a:pPr algn="ctr" rtl="0" fontAlgn="ctr"/>
                      <a:r>
                        <a:rPr lang="en-US" altLang="zh-TW" sz="1100" b="0" i="1" u="none" strike="noStrike" kern="1200" dirty="0">
                          <a:solidFill>
                            <a:srgbClr val="000000"/>
                          </a:solidFill>
                          <a:effectLst/>
                          <a:latin typeface="+mn-lt"/>
                          <a:ea typeface="微軟正黑體" panose="020B0604030504040204" pitchFamily="34" charset="-120"/>
                          <a:cs typeface="+mn-cs"/>
                        </a:rPr>
                        <a:t>35.5%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100" b="0" i="1" u="none" strike="noStrike" kern="1200" dirty="0">
                          <a:solidFill>
                            <a:srgbClr val="000000"/>
                          </a:solidFill>
                          <a:effectLst/>
                          <a:latin typeface="+mn-lt"/>
                          <a:ea typeface="微軟正黑體" panose="020B0604030504040204" pitchFamily="34" charset="-120"/>
                          <a:cs typeface="+mn-cs"/>
                        </a:rPr>
                        <a:t>28.4%</a:t>
                      </a:r>
                    </a:p>
                  </a:txBody>
                  <a:tcPr marL="0" marR="0" marT="0" marB="0" anchor="ctr">
                    <a:lnL>
                      <a:noFill/>
                    </a:lnL>
                    <a:lnR>
                      <a:noFill/>
                    </a:lnR>
                    <a:lnT>
                      <a:noFill/>
                    </a:lnT>
                    <a:lnB>
                      <a:noFill/>
                    </a:lnB>
                  </a:tcPr>
                </a:tc>
                <a:tc>
                  <a:txBody>
                    <a:bodyPr/>
                    <a:lstStyle/>
                    <a:p>
                      <a:pPr algn="ctr" rtl="0" fontAlgn="ctr"/>
                      <a:r>
                        <a:rPr lang="en-US" altLang="zh-TW" sz="1100" b="0" i="1" u="none" strike="noStrike">
                          <a:solidFill>
                            <a:srgbClr val="000000"/>
                          </a:solidFill>
                          <a:effectLst/>
                          <a:latin typeface="+mj-lt"/>
                          <a:ea typeface="微軟正黑體" panose="020B0604030504040204" pitchFamily="34" charset="-120"/>
                        </a:rPr>
                        <a:t>26.3%</a:t>
                      </a:r>
                    </a:p>
                  </a:txBody>
                  <a:tcPr marL="0" marR="0" marT="0" marB="0" anchor="ctr">
                    <a:lnL>
                      <a:noFill/>
                    </a:lnL>
                    <a:lnR>
                      <a:noFill/>
                    </a:lnR>
                    <a:lnT>
                      <a:noFill/>
                    </a:lnT>
                    <a:lnB>
                      <a:noFill/>
                    </a:lnB>
                  </a:tcPr>
                </a:tc>
                <a:extLst>
                  <a:ext uri="{0D108BD9-81ED-4DB2-BD59-A6C34878D82A}">
                    <a16:rowId xmlns:a16="http://schemas.microsoft.com/office/drawing/2014/main" val="3103221861"/>
                  </a:ext>
                </a:extLst>
              </a:tr>
              <a:tr h="187903">
                <a:tc>
                  <a:txBody>
                    <a:bodyPr/>
                    <a:lstStyle/>
                    <a:p>
                      <a:pPr algn="l" fontAlgn="b"/>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fontAlgn="ctr"/>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229306227"/>
                  </a:ext>
                </a:extLst>
              </a:tr>
              <a:tr h="85657">
                <a:tc gridSpan="3">
                  <a:txBody>
                    <a:bodyPr/>
                    <a:lstStyle/>
                    <a:p>
                      <a:pPr algn="l" rtl="0" fontAlgn="ctr"/>
                      <a:r>
                        <a:rPr lang="en-US" sz="1100" b="1" i="0" u="none" strike="noStrike" dirty="0">
                          <a:solidFill>
                            <a:srgbClr val="000000"/>
                          </a:solidFill>
                          <a:effectLst/>
                          <a:latin typeface="+mj-lt"/>
                          <a:ea typeface="新細明體" panose="02020500000000000000" pitchFamily="18" charset="-120"/>
                        </a:rPr>
                        <a:t>Profit before Tax</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16,615</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16,445</a:t>
                      </a:r>
                    </a:p>
                  </a:txBody>
                  <a:tcPr marL="9525" marR="9525" marT="9525"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20,107</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kern="12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26,496</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kern="12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4,558</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53738073"/>
                  </a:ext>
                </a:extLst>
              </a:tr>
              <a:tr h="187903">
                <a:tc>
                  <a:txBody>
                    <a:bodyPr/>
                    <a:lstStyle/>
                    <a:p>
                      <a:pPr algn="l" fontAlgn="b"/>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gridSpan="2">
                  <a:txBody>
                    <a:bodyPr/>
                    <a:lstStyle/>
                    <a:p>
                      <a:pPr algn="l" rtl="0" fontAlgn="ctr"/>
                      <a:r>
                        <a:rPr lang="en-US" sz="1100" b="0" i="1" u="none" strike="noStrike" dirty="0">
                          <a:solidFill>
                            <a:srgbClr val="000000"/>
                          </a:solidFill>
                          <a:effectLst/>
                          <a:latin typeface="+mj-lt"/>
                          <a:ea typeface="新細明體" panose="02020500000000000000" pitchFamily="18" charset="-120"/>
                        </a:rPr>
                        <a:t>Profit before Tax Margin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30.0%</a:t>
                      </a:r>
                    </a:p>
                  </a:txBody>
                  <a:tcPr marL="9525" marR="9525" marT="9525" marB="0" anchor="ctr">
                    <a:lnL>
                      <a:noFill/>
                    </a:lnL>
                    <a:lnR>
                      <a:noFill/>
                    </a:lnR>
                    <a:lnT>
                      <a:noFill/>
                    </a:lnT>
                    <a:lnB>
                      <a:noFill/>
                    </a:lnB>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26.9%</a:t>
                      </a:r>
                    </a:p>
                  </a:txBody>
                  <a:tcPr marL="9525" marR="9525" marT="9525" marB="0" anchor="ctr">
                    <a:lnL>
                      <a:noFill/>
                    </a:lnL>
                    <a:lnR>
                      <a:noFill/>
                    </a:lnR>
                    <a:lnT>
                      <a:noFill/>
                    </a:lnT>
                    <a:lnB>
                      <a:noFill/>
                    </a:lnB>
                  </a:tcPr>
                </a:tc>
                <a:tc>
                  <a:txBody>
                    <a:bodyPr/>
                    <a:lstStyle/>
                    <a:p>
                      <a:pPr algn="ctr" rtl="0" fontAlgn="ctr"/>
                      <a:r>
                        <a:rPr lang="en-US" altLang="zh-TW" sz="1100" b="0" i="1" u="none" strike="noStrike" kern="1200" dirty="0">
                          <a:solidFill>
                            <a:srgbClr val="000000"/>
                          </a:solidFill>
                          <a:effectLst/>
                          <a:latin typeface="+mn-lt"/>
                          <a:ea typeface="微軟正黑體" panose="020B0604030504040204" pitchFamily="34" charset="-120"/>
                          <a:cs typeface="+mn-cs"/>
                        </a:rPr>
                        <a:t>28.6%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100" b="0" i="1" u="none" strike="noStrike" kern="1200" dirty="0">
                          <a:solidFill>
                            <a:srgbClr val="000000"/>
                          </a:solidFill>
                          <a:effectLst/>
                          <a:latin typeface="+mn-lt"/>
                          <a:ea typeface="微軟正黑體" panose="020B0604030504040204" pitchFamily="34" charset="-120"/>
                          <a:cs typeface="+mn-cs"/>
                        </a:rPr>
                        <a:t>37.5%</a:t>
                      </a:r>
                    </a:p>
                  </a:txBody>
                  <a:tcPr marL="0" marR="0" marT="0" marB="0" anchor="ctr">
                    <a:lnL>
                      <a:noFill/>
                    </a:lnL>
                    <a:lnR>
                      <a:noFill/>
                    </a:lnR>
                    <a:lnT>
                      <a:noFill/>
                    </a:lnT>
                    <a:lnB>
                      <a:noFill/>
                    </a:lnB>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30.2%</a:t>
                      </a:r>
                    </a:p>
                  </a:txBody>
                  <a:tcPr marL="0" marR="0" marT="0" marB="0" anchor="ctr">
                    <a:lnL>
                      <a:noFill/>
                    </a:lnL>
                    <a:lnR>
                      <a:noFill/>
                    </a:lnR>
                    <a:lnT>
                      <a:noFill/>
                    </a:lnT>
                    <a:lnB>
                      <a:noFill/>
                    </a:lnB>
                  </a:tcPr>
                </a:tc>
                <a:extLst>
                  <a:ext uri="{0D108BD9-81ED-4DB2-BD59-A6C34878D82A}">
                    <a16:rowId xmlns:a16="http://schemas.microsoft.com/office/drawing/2014/main" val="434261487"/>
                  </a:ext>
                </a:extLst>
              </a:tr>
              <a:tr h="187903">
                <a:tc>
                  <a:txBody>
                    <a:bodyPr/>
                    <a:lstStyle/>
                    <a:p>
                      <a:pPr algn="l" fontAlgn="b"/>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a:txBody>
                    <a:bodyPr/>
                    <a:lstStyle/>
                    <a:p>
                      <a:pPr algn="l" rtl="0" fontAlgn="ctr"/>
                      <a:endParaRPr lang="zh-TW" altLang="en-US" sz="1100" b="0" i="1"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rtl="0" fontAlgn="ctr"/>
                      <a:endParaRPr lang="zh-TW" altLang="en-US" sz="1000" b="0" i="1"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3136679146"/>
                  </a:ext>
                </a:extLst>
              </a:tr>
              <a:tr h="187903">
                <a:tc gridSpan="2">
                  <a:txBody>
                    <a:bodyPr/>
                    <a:lstStyle/>
                    <a:p>
                      <a:pPr algn="l" rtl="0" fontAlgn="ctr"/>
                      <a:r>
                        <a:rPr lang="en-US" sz="1100" b="1" i="0" u="none" strike="noStrike" dirty="0">
                          <a:solidFill>
                            <a:srgbClr val="000000"/>
                          </a:solidFill>
                          <a:effectLst/>
                          <a:latin typeface="+mj-lt"/>
                          <a:ea typeface="新細明體" panose="02020500000000000000" pitchFamily="18" charset="-120"/>
                        </a:rPr>
                        <a:t>Net Profit</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a:txBody>
                    <a:bodyPr/>
                    <a:lstStyle/>
                    <a:p>
                      <a:pPr algn="l" rtl="0" fontAlgn="ctr"/>
                      <a:r>
                        <a:rPr lang="zh-TW" altLang="en-US" sz="1000" b="1" i="0" u="none" strike="noStrike" dirty="0">
                          <a:solidFill>
                            <a:srgbClr val="000000"/>
                          </a:solidFill>
                          <a:effectLst/>
                          <a:latin typeface="+mj-lt"/>
                          <a:ea typeface="新細明體" panose="02020500000000000000" pitchFamily="18" charset="-120"/>
                        </a:rPr>
                        <a:t>　</a:t>
                      </a: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13,104</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11,870</a:t>
                      </a:r>
                    </a:p>
                  </a:txBody>
                  <a:tcPr marL="9525" marR="9525" marT="9525"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15,367</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kern="12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19,770</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kern="12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3,533</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622429691"/>
                  </a:ext>
                </a:extLst>
              </a:tr>
              <a:tr h="187903">
                <a:tc>
                  <a:txBody>
                    <a:bodyPr/>
                    <a:lstStyle/>
                    <a:p>
                      <a:pPr algn="l" fontAlgn="b"/>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b">
                    <a:lnL>
                      <a:noFill/>
                    </a:lnL>
                    <a:lnR>
                      <a:noFill/>
                    </a:lnR>
                    <a:lnT>
                      <a:noFill/>
                    </a:lnT>
                    <a:lnB>
                      <a:noFill/>
                    </a:lnB>
                  </a:tcPr>
                </a:tc>
                <a:tc gridSpan="2">
                  <a:txBody>
                    <a:bodyPr/>
                    <a:lstStyle/>
                    <a:p>
                      <a:pPr algn="l" rtl="0" fontAlgn="ctr"/>
                      <a:r>
                        <a:rPr lang="en-US" sz="1100" b="0" i="1" u="none" strike="noStrike" dirty="0">
                          <a:solidFill>
                            <a:srgbClr val="000000"/>
                          </a:solidFill>
                          <a:effectLst/>
                          <a:latin typeface="+mj-lt"/>
                          <a:ea typeface="新細明體" panose="02020500000000000000" pitchFamily="18" charset="-120"/>
                        </a:rPr>
                        <a:t>Net Profit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23.7%</a:t>
                      </a:r>
                    </a:p>
                  </a:txBody>
                  <a:tcPr marL="9525" marR="9525" marT="9525" marB="0" anchor="ctr">
                    <a:lnL>
                      <a:noFill/>
                    </a:lnL>
                    <a:lnR>
                      <a:noFill/>
                    </a:lnR>
                    <a:lnT>
                      <a:noFill/>
                    </a:lnT>
                    <a:lnB>
                      <a:noFill/>
                    </a:lnB>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19.4%</a:t>
                      </a:r>
                    </a:p>
                  </a:txBody>
                  <a:tcPr marL="9525" marR="9525" marT="9525" marB="0" anchor="ctr">
                    <a:lnL>
                      <a:noFill/>
                    </a:lnL>
                    <a:lnR>
                      <a:noFill/>
                    </a:lnR>
                    <a:lnT>
                      <a:noFill/>
                    </a:lnT>
                    <a:lnB>
                      <a:noFill/>
                    </a:lnB>
                  </a:tcPr>
                </a:tc>
                <a:tc>
                  <a:txBody>
                    <a:bodyPr/>
                    <a:lstStyle/>
                    <a:p>
                      <a:pPr algn="ctr" rtl="0" fontAlgn="ctr"/>
                      <a:r>
                        <a:rPr lang="en-US" altLang="zh-TW" sz="1100" b="0" i="1" u="none" strike="noStrike" kern="1200" dirty="0">
                          <a:solidFill>
                            <a:srgbClr val="000000"/>
                          </a:solidFill>
                          <a:effectLst/>
                          <a:latin typeface="+mn-lt"/>
                          <a:ea typeface="微軟正黑體" panose="020B0604030504040204" pitchFamily="34" charset="-120"/>
                          <a:cs typeface="+mn-cs"/>
                        </a:rPr>
                        <a:t>21.9%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100" b="0" i="1" u="none" strike="noStrike" kern="1200" dirty="0">
                          <a:solidFill>
                            <a:srgbClr val="000000"/>
                          </a:solidFill>
                          <a:effectLst/>
                          <a:latin typeface="+mn-lt"/>
                          <a:ea typeface="微軟正黑體" panose="020B0604030504040204" pitchFamily="34" charset="-120"/>
                          <a:cs typeface="+mn-cs"/>
                        </a:rPr>
                        <a:t>28.0%</a:t>
                      </a:r>
                    </a:p>
                  </a:txBody>
                  <a:tcPr marL="0" marR="0" marT="0" marB="0" anchor="ctr">
                    <a:lnL>
                      <a:noFill/>
                    </a:lnL>
                    <a:lnR>
                      <a:noFill/>
                    </a:lnR>
                    <a:lnT>
                      <a:noFill/>
                    </a:lnT>
                    <a:lnB>
                      <a:noFill/>
                    </a:lnB>
                  </a:tcPr>
                </a:tc>
                <a:tc>
                  <a:txBody>
                    <a:bodyPr/>
                    <a:lstStyle/>
                    <a:p>
                      <a:pPr algn="ctr" rtl="0" fontAlgn="ctr"/>
                      <a:r>
                        <a:rPr lang="en-US" altLang="zh-TW" sz="1100" b="0" i="1" u="none" strike="noStrike" dirty="0">
                          <a:solidFill>
                            <a:srgbClr val="000000"/>
                          </a:solidFill>
                          <a:effectLst/>
                          <a:latin typeface="+mj-lt"/>
                          <a:ea typeface="微軟正黑體" panose="020B0604030504040204" pitchFamily="34" charset="-120"/>
                        </a:rPr>
                        <a:t>23.4%</a:t>
                      </a:r>
                    </a:p>
                  </a:txBody>
                  <a:tcPr marL="0" marR="0" marT="0" marB="0" anchor="ctr">
                    <a:lnL>
                      <a:noFill/>
                    </a:lnL>
                    <a:lnR>
                      <a:noFill/>
                    </a:lnR>
                    <a:lnT>
                      <a:noFill/>
                    </a:lnT>
                    <a:lnB>
                      <a:noFill/>
                    </a:lnB>
                  </a:tcPr>
                </a:tc>
                <a:extLst>
                  <a:ext uri="{0D108BD9-81ED-4DB2-BD59-A6C34878D82A}">
                    <a16:rowId xmlns:a16="http://schemas.microsoft.com/office/drawing/2014/main" val="81732473"/>
                  </a:ext>
                </a:extLst>
              </a:tr>
              <a:tr h="187903">
                <a:tc>
                  <a:txBody>
                    <a:bodyPr/>
                    <a:lstStyle/>
                    <a:p>
                      <a:pPr algn="l" fontAlgn="ctr"/>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1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l" fontAlgn="ctr"/>
                      <a:endParaRPr lang="zh-TW" altLang="en-US" sz="1200" b="0" i="0" u="none" strike="noStrike" dirty="0">
                        <a:solidFill>
                          <a:srgbClr val="000000"/>
                        </a:solidFill>
                        <a:effectLst/>
                        <a:latin typeface="+mj-lt"/>
                        <a:ea typeface="新細明體" panose="02020500000000000000" pitchFamily="18" charset="-120"/>
                      </a:endParaRPr>
                    </a:p>
                  </a:txBody>
                  <a:tcPr marL="0" marR="0" marT="0"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fontAlgn="ctr"/>
                      <a:endParaRPr lang="zh-TW" altLang="en-US" sz="1100" b="0"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1391826896"/>
                  </a:ext>
                </a:extLst>
              </a:tr>
              <a:tr h="187903">
                <a:tc gridSpan="2">
                  <a:txBody>
                    <a:bodyPr/>
                    <a:lstStyle/>
                    <a:p>
                      <a:pPr algn="l" rtl="0" fontAlgn="ctr"/>
                      <a:r>
                        <a:rPr lang="en-US" sz="1100" b="1" i="0" u="none" strike="noStrike" dirty="0">
                          <a:solidFill>
                            <a:srgbClr val="000000"/>
                          </a:solidFill>
                          <a:effectLst/>
                          <a:latin typeface="+mj-lt"/>
                          <a:ea typeface="新細明體" panose="02020500000000000000" pitchFamily="18" charset="-120"/>
                        </a:rPr>
                        <a:t>EPS (NT$)</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a:txBody>
                    <a:bodyPr/>
                    <a:lstStyle/>
                    <a:p>
                      <a:pPr algn="l" rtl="0" fontAlgn="ctr"/>
                      <a:r>
                        <a:rPr lang="zh-TW" altLang="en-US" sz="1000" b="1" i="0" u="none" strike="noStrike" dirty="0">
                          <a:solidFill>
                            <a:srgbClr val="000000"/>
                          </a:solidFill>
                          <a:effectLst/>
                          <a:latin typeface="+mj-lt"/>
                          <a:ea typeface="新細明體" panose="02020500000000000000" pitchFamily="18" charset="-120"/>
                        </a:rPr>
                        <a:t>　</a:t>
                      </a: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30.11</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27.27</a:t>
                      </a:r>
                    </a:p>
                  </a:txBody>
                  <a:tcPr marL="9525" marR="9525" marT="9525"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n-lt"/>
                          <a:ea typeface="微軟正黑體" panose="020B0604030504040204" pitchFamily="34" charset="-120"/>
                          <a:cs typeface="+mn-cs"/>
                        </a:rPr>
                        <a:t>35.31</a:t>
                      </a:r>
                      <a:r>
                        <a:rPr lang="en-US" altLang="zh-TW" sz="1100" b="1" i="0" u="none" strike="noStrike" kern="1200" baseline="30000" dirty="0">
                          <a:solidFill>
                            <a:srgbClr val="000000"/>
                          </a:solidFill>
                          <a:effectLst/>
                          <a:latin typeface="+mn-lt"/>
                          <a:ea typeface="微軟正黑體" panose="020B0604030504040204" pitchFamily="34" charset="-120"/>
                          <a:cs typeface="+mn-cs"/>
                        </a:rPr>
                        <a:t>1</a:t>
                      </a:r>
                      <a:endParaRPr lang="en-US" altLang="zh-TW" sz="1100" b="1" i="0" u="none" strike="noStrike" kern="1200" dirty="0">
                        <a:solidFill>
                          <a:srgbClr val="000000"/>
                        </a:solidFill>
                        <a:effectLst/>
                        <a:latin typeface="+mn-lt"/>
                        <a:ea typeface="微軟正黑體" panose="020B0604030504040204" pitchFamily="34" charset="-120"/>
                        <a:cs typeface="+mn-cs"/>
                      </a:endParaRPr>
                    </a:p>
                  </a:txBody>
                  <a:tcPr marL="0" marR="0" marT="0" marB="0" anchor="ctr">
                    <a:lnL>
                      <a:noFill/>
                    </a:lnL>
                    <a:lnR>
                      <a:noFill/>
                    </a:lnR>
                    <a:lnT>
                      <a:noFill/>
                    </a:lnT>
                    <a:lnB>
                      <a:noFill/>
                    </a:lnB>
                    <a:solidFill>
                      <a:schemeClr val="accent6">
                        <a:lumMod val="40000"/>
                        <a:lumOff val="60000"/>
                      </a:schemeClr>
                    </a:solidFill>
                  </a:tcPr>
                </a:tc>
                <a:tc>
                  <a:txBody>
                    <a:bodyPr/>
                    <a:lstStyle/>
                    <a:p>
                      <a:pPr marL="0" algn="ctr" defTabSz="914400" rtl="0" eaLnBrk="1" fontAlgn="ctr" latinLnBrk="0" hangingPunct="1"/>
                      <a:r>
                        <a:rPr lang="en-US" altLang="zh-TW" sz="1100" b="1" i="0" u="none" strike="noStrike" kern="1200" dirty="0">
                          <a:solidFill>
                            <a:srgbClr val="000000"/>
                          </a:solidFill>
                          <a:effectLst/>
                          <a:latin typeface="+mj-lt"/>
                          <a:ea typeface="微軟正黑體" panose="020B0604030504040204" pitchFamily="34" charset="-120"/>
                          <a:cs typeface="+mn-cs"/>
                        </a:rPr>
                        <a:t>45.41</a:t>
                      </a:r>
                    </a:p>
                  </a:txBody>
                  <a:tcPr marL="0" marR="0" marT="0" marB="0" anchor="ctr">
                    <a:lnL>
                      <a:noFill/>
                    </a:lnL>
                    <a:lnR>
                      <a:noFill/>
                    </a:lnR>
                    <a:lnT>
                      <a:noFill/>
                    </a:lnT>
                    <a:lnB>
                      <a:noFill/>
                    </a:lnB>
                    <a:solidFill>
                      <a:schemeClr val="accent6">
                        <a:lumMod val="40000"/>
                        <a:lumOff val="60000"/>
                      </a:schemeClr>
                    </a:solidFill>
                  </a:tcPr>
                </a:tc>
                <a:tc>
                  <a:txBody>
                    <a:bodyPr/>
                    <a:lstStyle/>
                    <a:p>
                      <a:pPr algn="ctr" rtl="0" fontAlgn="ctr"/>
                      <a:r>
                        <a:rPr lang="en-US" altLang="zh-TW" sz="1100" b="1" i="0" u="none" strike="noStrike" dirty="0">
                          <a:solidFill>
                            <a:srgbClr val="000000"/>
                          </a:solidFill>
                          <a:effectLst/>
                          <a:latin typeface="+mj-lt"/>
                          <a:ea typeface="微軟正黑體" panose="020B0604030504040204" pitchFamily="34" charset="-120"/>
                        </a:rPr>
                        <a:t>8.10</a:t>
                      </a:r>
                    </a:p>
                  </a:txBody>
                  <a:tcPr marL="0" marR="0" marT="0"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386842706"/>
                  </a:ext>
                </a:extLst>
              </a:tr>
            </a:tbl>
          </a:graphicData>
        </a:graphic>
      </p:graphicFrame>
      <p:sp>
        <p:nvSpPr>
          <p:cNvPr id="4" name="標題 3">
            <a:extLst>
              <a:ext uri="{FF2B5EF4-FFF2-40B4-BE49-F238E27FC236}">
                <a16:creationId xmlns:a16="http://schemas.microsoft.com/office/drawing/2014/main" id="{44511271-137F-4D19-B78E-F0BD49F408B5}"/>
              </a:ext>
            </a:extLst>
          </p:cNvPr>
          <p:cNvSpPr>
            <a:spLocks noGrp="1"/>
          </p:cNvSpPr>
          <p:nvPr>
            <p:ph type="title"/>
          </p:nvPr>
        </p:nvSpPr>
        <p:spPr/>
        <p:txBody>
          <a:bodyPr/>
          <a:lstStyle/>
          <a:p>
            <a:r>
              <a:rPr lang="en-US" altLang="zh-TW" dirty="0"/>
              <a:t>Income Statement</a:t>
            </a:r>
            <a:endParaRPr lang="zh-TW" altLang="en-US" dirty="0"/>
          </a:p>
        </p:txBody>
      </p:sp>
      <p:sp>
        <p:nvSpPr>
          <p:cNvPr id="5" name="文字版面配置區 3">
            <a:extLst>
              <a:ext uri="{FF2B5EF4-FFF2-40B4-BE49-F238E27FC236}">
                <a16:creationId xmlns:a16="http://schemas.microsoft.com/office/drawing/2014/main" id="{7D41A978-B698-45F6-90B7-594CFF05E922}"/>
              </a:ext>
            </a:extLst>
          </p:cNvPr>
          <p:cNvSpPr txBox="1">
            <a:spLocks/>
          </p:cNvSpPr>
          <p:nvPr/>
        </p:nvSpPr>
        <p:spPr>
          <a:xfrm>
            <a:off x="245908" y="6074422"/>
            <a:ext cx="8898092" cy="461654"/>
          </a:xfrm>
          <a:prstGeom prst="rect">
            <a:avLst/>
          </a:prstGeom>
        </p:spPr>
        <p:txBody>
          <a:bodyPr vert="horz" lIns="0" tIns="0" rIns="0" bIns="0" rtlCol="0" anchor="b" anchorCtr="0">
            <a:normAutofit lnSpcReduction="10000"/>
          </a:bodyPr>
          <a:lstStyle>
            <a:defPPr>
              <a:defRPr lang="en-US"/>
            </a:defPPr>
            <a:lvl1pPr marL="228600" indent="-228600" defTabSz="957263" fontAlgn="base">
              <a:lnSpc>
                <a:spcPct val="90000"/>
              </a:lnSpc>
              <a:spcBef>
                <a:spcPts val="0"/>
              </a:spcBef>
              <a:spcAft>
                <a:spcPts val="0"/>
              </a:spcAft>
              <a:buClrTx/>
              <a:buFont typeface="+mj-lt"/>
              <a:buAutoNum type="arabicPeriod"/>
              <a:defRPr sz="700" b="0" i="1" baseline="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ltLang="zh-TW" dirty="0"/>
          </a:p>
          <a:p>
            <a:endParaRPr lang="en-US" altLang="zh-TW" dirty="0"/>
          </a:p>
          <a:p>
            <a:r>
              <a:rPr lang="en-US" altLang="zh-TW" dirty="0"/>
              <a:t>Due to the valuation of realized gains/loss on Siltronic shares measured at fair value through profit or loss and impacts from other factors</a:t>
            </a:r>
          </a:p>
          <a:p>
            <a:r>
              <a:rPr lang="en-US" altLang="zh-TW" dirty="0"/>
              <a:t>QoQ growth compared to Q423</a:t>
            </a:r>
          </a:p>
          <a:p>
            <a:r>
              <a:rPr lang="en-US" altLang="zh-TW" dirty="0"/>
              <a:t>Q124 Gross Profit decreased: Mainly due to the increase of depreciation and power costs</a:t>
            </a:r>
          </a:p>
        </p:txBody>
      </p:sp>
      <p:sp>
        <p:nvSpPr>
          <p:cNvPr id="3" name="投影片編號版面配置區 2">
            <a:extLst>
              <a:ext uri="{FF2B5EF4-FFF2-40B4-BE49-F238E27FC236}">
                <a16:creationId xmlns:a16="http://schemas.microsoft.com/office/drawing/2014/main" id="{46ECBD35-9A9F-ACE3-227B-00D7CB73ED76}"/>
              </a:ext>
            </a:extLst>
          </p:cNvPr>
          <p:cNvSpPr>
            <a:spLocks noGrp="1"/>
          </p:cNvSpPr>
          <p:nvPr>
            <p:ph type="sldNum" sz="quarter" idx="16"/>
          </p:nvPr>
        </p:nvSpPr>
        <p:spPr/>
        <p:txBody>
          <a:bodyPr/>
          <a:lstStyle/>
          <a:p>
            <a:fld id="{347ED145-AFDC-5146-9F05-321CC8817212}" type="slidenum">
              <a:rPr kumimoji="1" lang="zh-TW" altLang="en-US" smtClean="0"/>
              <a:pPr/>
              <a:t>20</a:t>
            </a:fld>
            <a:endParaRPr kumimoji="1" lang="zh-TW" altLang="en-US" dirty="0"/>
          </a:p>
        </p:txBody>
      </p:sp>
    </p:spTree>
    <p:extLst>
      <p:ext uri="{BB962C8B-B14F-4D97-AF65-F5344CB8AC3E}">
        <p14:creationId xmlns:p14="http://schemas.microsoft.com/office/powerpoint/2010/main" val="1063778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6863" y="595019"/>
            <a:ext cx="7858125" cy="461665"/>
          </a:xfrm>
          <a:prstGeom prst="rect">
            <a:avLst/>
          </a:prstGeom>
        </p:spPr>
        <p:txBody>
          <a:bodyPr>
            <a:spAutoFit/>
          </a:bodyPr>
          <a:lstStyle/>
          <a:p>
            <a:pPr marL="0" lvl="3" indent="-457200" fontAlgn="auto">
              <a:spcBef>
                <a:spcPts val="0"/>
              </a:spcBef>
              <a:spcAft>
                <a:spcPts val="0"/>
              </a:spcAft>
              <a:defRPr/>
            </a:pPr>
            <a:r>
              <a:rPr lang="en-US" altLang="zh-TW" sz="2400" b="1" dirty="0">
                <a:solidFill>
                  <a:srgbClr val="233960"/>
                </a:solidFill>
                <a:latin typeface="+mj-lt"/>
                <a:ea typeface="MS PGothic" pitchFamily="34" charset="-128"/>
              </a:rPr>
              <a:t>Balance Sheet</a:t>
            </a:r>
          </a:p>
        </p:txBody>
      </p:sp>
      <p:sp>
        <p:nvSpPr>
          <p:cNvPr id="3" name="投影片編號版面配置區 2">
            <a:extLst>
              <a:ext uri="{FF2B5EF4-FFF2-40B4-BE49-F238E27FC236}">
                <a16:creationId xmlns:a16="http://schemas.microsoft.com/office/drawing/2014/main" id="{648F67A3-0528-EC32-ED26-FE272CAD5BCD}"/>
              </a:ext>
            </a:extLst>
          </p:cNvPr>
          <p:cNvSpPr>
            <a:spLocks noGrp="1"/>
          </p:cNvSpPr>
          <p:nvPr>
            <p:ph type="sldNum" sz="quarter" idx="16"/>
          </p:nvPr>
        </p:nvSpPr>
        <p:spPr/>
        <p:txBody>
          <a:bodyPr/>
          <a:lstStyle/>
          <a:p>
            <a:fld id="{347ED145-AFDC-5146-9F05-321CC8817212}" type="slidenum">
              <a:rPr kumimoji="1" lang="zh-TW" altLang="en-US" smtClean="0"/>
              <a:pPr/>
              <a:t>21</a:t>
            </a:fld>
            <a:endParaRPr kumimoji="1" lang="zh-TW" altLang="en-US" dirty="0"/>
          </a:p>
        </p:txBody>
      </p:sp>
      <p:graphicFrame>
        <p:nvGraphicFramePr>
          <p:cNvPr id="2" name="表格 1">
            <a:extLst>
              <a:ext uri="{FF2B5EF4-FFF2-40B4-BE49-F238E27FC236}">
                <a16:creationId xmlns:a16="http://schemas.microsoft.com/office/drawing/2014/main" id="{AB36B585-FF86-45A7-58D5-171564B8FA80}"/>
              </a:ext>
            </a:extLst>
          </p:cNvPr>
          <p:cNvGraphicFramePr>
            <a:graphicFrameLocks noGrp="1"/>
          </p:cNvGraphicFramePr>
          <p:nvPr>
            <p:extLst>
              <p:ext uri="{D42A27DB-BD31-4B8C-83A1-F6EECF244321}">
                <p14:modId xmlns:p14="http://schemas.microsoft.com/office/powerpoint/2010/main" val="2282531001"/>
              </p:ext>
            </p:extLst>
          </p:nvPr>
        </p:nvGraphicFramePr>
        <p:xfrm>
          <a:off x="665826" y="1083877"/>
          <a:ext cx="5765792" cy="4851208"/>
        </p:xfrm>
        <a:graphic>
          <a:graphicData uri="http://schemas.openxmlformats.org/drawingml/2006/table">
            <a:tbl>
              <a:tblPr/>
              <a:tblGrid>
                <a:gridCol w="658251">
                  <a:extLst>
                    <a:ext uri="{9D8B030D-6E8A-4147-A177-3AD203B41FA5}">
                      <a16:colId xmlns:a16="http://schemas.microsoft.com/office/drawing/2014/main" val="20000"/>
                    </a:ext>
                  </a:extLst>
                </a:gridCol>
                <a:gridCol w="658251">
                  <a:extLst>
                    <a:ext uri="{9D8B030D-6E8A-4147-A177-3AD203B41FA5}">
                      <a16:colId xmlns:a16="http://schemas.microsoft.com/office/drawing/2014/main" val="20001"/>
                    </a:ext>
                  </a:extLst>
                </a:gridCol>
                <a:gridCol w="172537">
                  <a:extLst>
                    <a:ext uri="{9D8B030D-6E8A-4147-A177-3AD203B41FA5}">
                      <a16:colId xmlns:a16="http://schemas.microsoft.com/office/drawing/2014/main" val="20002"/>
                    </a:ext>
                  </a:extLst>
                </a:gridCol>
                <a:gridCol w="368976">
                  <a:extLst>
                    <a:ext uri="{9D8B030D-6E8A-4147-A177-3AD203B41FA5}">
                      <a16:colId xmlns:a16="http://schemas.microsoft.com/office/drawing/2014/main" val="355611150"/>
                    </a:ext>
                  </a:extLst>
                </a:gridCol>
                <a:gridCol w="116736">
                  <a:extLst>
                    <a:ext uri="{9D8B030D-6E8A-4147-A177-3AD203B41FA5}">
                      <a16:colId xmlns:a16="http://schemas.microsoft.com/office/drawing/2014/main" val="1980009062"/>
                    </a:ext>
                  </a:extLst>
                </a:gridCol>
                <a:gridCol w="499786">
                  <a:extLst>
                    <a:ext uri="{9D8B030D-6E8A-4147-A177-3AD203B41FA5}">
                      <a16:colId xmlns:a16="http://schemas.microsoft.com/office/drawing/2014/main" val="20003"/>
                    </a:ext>
                  </a:extLst>
                </a:gridCol>
                <a:gridCol w="658251">
                  <a:extLst>
                    <a:ext uri="{9D8B030D-6E8A-4147-A177-3AD203B41FA5}">
                      <a16:colId xmlns:a16="http://schemas.microsoft.com/office/drawing/2014/main" val="20005"/>
                    </a:ext>
                  </a:extLst>
                </a:gridCol>
                <a:gridCol w="658251">
                  <a:extLst>
                    <a:ext uri="{9D8B030D-6E8A-4147-A177-3AD203B41FA5}">
                      <a16:colId xmlns:a16="http://schemas.microsoft.com/office/drawing/2014/main" val="20006"/>
                    </a:ext>
                  </a:extLst>
                </a:gridCol>
                <a:gridCol w="658251">
                  <a:extLst>
                    <a:ext uri="{9D8B030D-6E8A-4147-A177-3AD203B41FA5}">
                      <a16:colId xmlns:a16="http://schemas.microsoft.com/office/drawing/2014/main" val="1969038841"/>
                    </a:ext>
                  </a:extLst>
                </a:gridCol>
                <a:gridCol w="658251">
                  <a:extLst>
                    <a:ext uri="{9D8B030D-6E8A-4147-A177-3AD203B41FA5}">
                      <a16:colId xmlns:a16="http://schemas.microsoft.com/office/drawing/2014/main" val="2873854001"/>
                    </a:ext>
                  </a:extLst>
                </a:gridCol>
                <a:gridCol w="658251">
                  <a:extLst>
                    <a:ext uri="{9D8B030D-6E8A-4147-A177-3AD203B41FA5}">
                      <a16:colId xmlns:a16="http://schemas.microsoft.com/office/drawing/2014/main" val="1591728702"/>
                    </a:ext>
                  </a:extLst>
                </a:gridCol>
              </a:tblGrid>
              <a:tr h="232357">
                <a:tc gridSpan="5">
                  <a:txBody>
                    <a:bodyPr/>
                    <a:lstStyle/>
                    <a:p>
                      <a:pPr algn="l" rtl="0" fontAlgn="b"/>
                      <a:r>
                        <a:rPr lang="en-US" sz="1400" b="1" i="0" u="none" strike="noStrike" dirty="0">
                          <a:solidFill>
                            <a:srgbClr val="FFFFFF"/>
                          </a:solidFill>
                          <a:latin typeface="Arial"/>
                        </a:rPr>
                        <a:t>Balance Sheet</a:t>
                      </a:r>
                    </a:p>
                  </a:txBody>
                  <a:tcPr marL="0" marR="0" marT="0" marB="0" anchor="b">
                    <a:lnL>
                      <a:noFill/>
                    </a:lnL>
                    <a:lnR>
                      <a:noFill/>
                    </a:lnR>
                    <a:lnT>
                      <a:noFill/>
                    </a:lnT>
                    <a:lnB>
                      <a:noFill/>
                    </a:lnB>
                    <a:solidFill>
                      <a:srgbClr val="307F98"/>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rtl="0" fontAlgn="b"/>
                      <a:endParaRPr lang="en-US" sz="1400" b="1" i="0" u="none" strike="noStrike" dirty="0">
                        <a:solidFill>
                          <a:srgbClr val="FFFFFF"/>
                        </a:solidFill>
                        <a:latin typeface="Arial"/>
                      </a:endParaRPr>
                    </a:p>
                  </a:txBody>
                  <a:tcPr marL="0" marR="0" marT="0" marB="0" anchor="b">
                    <a:lnL>
                      <a:noFill/>
                    </a:lnL>
                    <a:lnR>
                      <a:noFill/>
                    </a:lnR>
                    <a:lnT>
                      <a:noFill/>
                    </a:lnT>
                    <a:lnB>
                      <a:noFill/>
                    </a:lnB>
                    <a:solidFill>
                      <a:srgbClr val="CB2420"/>
                    </a:solidFill>
                  </a:tcPr>
                </a:tc>
                <a:tc>
                  <a:txBody>
                    <a:bodyPr/>
                    <a:lstStyle/>
                    <a:p>
                      <a:pPr algn="l" rtl="0" fontAlgn="b"/>
                      <a:r>
                        <a:rPr lang="zh-TW" altLang="en-US" sz="1400" b="0" i="0" u="none" strike="noStrike" dirty="0">
                          <a:solidFill>
                            <a:srgbClr val="000000"/>
                          </a:solidFill>
                          <a:latin typeface="Arial"/>
                        </a:rPr>
                        <a:t>　</a:t>
                      </a:r>
                    </a:p>
                  </a:txBody>
                  <a:tcPr marL="0" marR="0" marT="0" marB="0" anchor="b">
                    <a:lnL>
                      <a:noFill/>
                    </a:lnL>
                    <a:lnR>
                      <a:noFill/>
                    </a:lnR>
                    <a:lnT>
                      <a:noFill/>
                    </a:lnT>
                    <a:lnB>
                      <a:noFill/>
                    </a:lnB>
                    <a:solidFill>
                      <a:srgbClr val="307F98"/>
                    </a:solidFill>
                  </a:tcPr>
                </a:tc>
                <a:tc>
                  <a:txBody>
                    <a:bodyPr/>
                    <a:lstStyle/>
                    <a:p>
                      <a:pPr algn="ctr" rtl="0" fontAlgn="b"/>
                      <a:r>
                        <a:rPr lang="zh-TW" altLang="en-US" sz="1000" b="0" i="0" u="none" strike="noStrike" dirty="0">
                          <a:solidFill>
                            <a:srgbClr val="000000"/>
                          </a:solidFill>
                          <a:latin typeface="Arial"/>
                        </a:rPr>
                        <a:t>　</a:t>
                      </a:r>
                    </a:p>
                  </a:txBody>
                  <a:tcPr marL="0" marR="0" marT="0" marB="0" anchor="b">
                    <a:lnL>
                      <a:noFill/>
                    </a:lnL>
                    <a:lnR>
                      <a:noFill/>
                    </a:lnR>
                    <a:lnT>
                      <a:noFill/>
                    </a:lnT>
                    <a:lnB>
                      <a:noFill/>
                    </a:lnB>
                    <a:solidFill>
                      <a:srgbClr val="307F98"/>
                    </a:solidFill>
                  </a:tcPr>
                </a:tc>
                <a:tc>
                  <a:txBody>
                    <a:bodyPr/>
                    <a:lstStyle/>
                    <a:p>
                      <a:pPr algn="ctr" rtl="0" fontAlgn="b"/>
                      <a:r>
                        <a:rPr lang="zh-TW" altLang="en-US" sz="1000" b="0" i="0" u="none" strike="noStrike" dirty="0">
                          <a:solidFill>
                            <a:srgbClr val="000000"/>
                          </a:solidFill>
                          <a:latin typeface="Arial"/>
                        </a:rPr>
                        <a:t>　</a:t>
                      </a:r>
                    </a:p>
                  </a:txBody>
                  <a:tcPr marL="0" marR="0" marT="0" marB="0" anchor="b">
                    <a:lnL>
                      <a:noFill/>
                    </a:lnL>
                    <a:lnR>
                      <a:noFill/>
                    </a:lnR>
                    <a:lnT>
                      <a:noFill/>
                    </a:lnT>
                    <a:lnB>
                      <a:noFill/>
                    </a:lnB>
                    <a:solidFill>
                      <a:srgbClr val="307F98"/>
                    </a:solidFill>
                  </a:tcPr>
                </a:tc>
                <a:tc>
                  <a:txBody>
                    <a:bodyPr/>
                    <a:lstStyle/>
                    <a:p>
                      <a:pPr algn="ctr" rtl="0" fontAlgn="b"/>
                      <a:endParaRPr lang="zh-TW" altLang="en-US" sz="1000" b="0" i="0" u="none" strike="noStrike" dirty="0">
                        <a:solidFill>
                          <a:srgbClr val="000000"/>
                        </a:solidFill>
                        <a:latin typeface="Arial"/>
                      </a:endParaRPr>
                    </a:p>
                  </a:txBody>
                  <a:tcPr marL="0" marR="0" marT="0" marB="0" anchor="b">
                    <a:lnL>
                      <a:noFill/>
                    </a:lnL>
                    <a:lnR>
                      <a:noFill/>
                    </a:lnR>
                    <a:lnT>
                      <a:noFill/>
                    </a:lnT>
                    <a:lnB>
                      <a:noFill/>
                    </a:lnB>
                    <a:solidFill>
                      <a:srgbClr val="307F98"/>
                    </a:solidFill>
                  </a:tcPr>
                </a:tc>
                <a:tc>
                  <a:txBody>
                    <a:bodyPr/>
                    <a:lstStyle/>
                    <a:p>
                      <a:pPr algn="ctr" rtl="0" fontAlgn="b"/>
                      <a:endParaRPr lang="zh-TW" altLang="en-US" sz="1000" b="0" i="0" u="none" strike="noStrike" dirty="0">
                        <a:solidFill>
                          <a:srgbClr val="000000"/>
                        </a:solidFill>
                        <a:latin typeface="Arial"/>
                      </a:endParaRPr>
                    </a:p>
                  </a:txBody>
                  <a:tcPr marL="0" marR="0" marT="0" marB="0" anchor="b">
                    <a:lnL>
                      <a:noFill/>
                    </a:lnL>
                    <a:lnR>
                      <a:noFill/>
                    </a:lnR>
                    <a:lnT>
                      <a:noFill/>
                    </a:lnT>
                    <a:lnB>
                      <a:noFill/>
                    </a:lnB>
                    <a:solidFill>
                      <a:srgbClr val="307F98"/>
                    </a:solidFill>
                  </a:tcPr>
                </a:tc>
                <a:tc>
                  <a:txBody>
                    <a:bodyPr/>
                    <a:lstStyle/>
                    <a:p>
                      <a:pPr algn="ctr" rtl="0" fontAlgn="b"/>
                      <a:endParaRPr lang="zh-TW" altLang="en-US" sz="1000" b="0" i="0" u="none" strike="noStrike" dirty="0">
                        <a:solidFill>
                          <a:srgbClr val="000000"/>
                        </a:solidFill>
                        <a:latin typeface="Arial"/>
                      </a:endParaRPr>
                    </a:p>
                  </a:txBody>
                  <a:tcPr marL="0" marR="0" marT="0" marB="0" anchor="b">
                    <a:lnL>
                      <a:noFill/>
                    </a:lnL>
                    <a:lnR>
                      <a:noFill/>
                    </a:lnR>
                    <a:lnT>
                      <a:noFill/>
                    </a:lnT>
                    <a:lnB>
                      <a:noFill/>
                    </a:lnB>
                    <a:solidFill>
                      <a:srgbClr val="307F98"/>
                    </a:solidFill>
                  </a:tcPr>
                </a:tc>
                <a:extLst>
                  <a:ext uri="{0D108BD9-81ED-4DB2-BD59-A6C34878D82A}">
                    <a16:rowId xmlns:a16="http://schemas.microsoft.com/office/drawing/2014/main" val="10000"/>
                  </a:ext>
                </a:extLst>
              </a:tr>
              <a:tr h="220747">
                <a:tc>
                  <a:txBody>
                    <a:bodyPr/>
                    <a:lstStyle/>
                    <a:p>
                      <a:pPr algn="l" fontAlgn="b"/>
                      <a:endParaRPr lang="zh-TW" altLang="en-US" sz="1000" b="1" i="0" u="none" strike="noStrike" dirty="0">
                        <a:solidFill>
                          <a:srgbClr val="FFFFFF"/>
                        </a:solidFill>
                        <a:latin typeface="Arial"/>
                      </a:endParaRPr>
                    </a:p>
                  </a:txBody>
                  <a:tcPr marL="0" marR="0" marT="0" marB="0" anchor="b">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gridSpan="3">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r h="220747">
                <a:tc gridSpan="2">
                  <a:txBody>
                    <a:bodyPr/>
                    <a:lstStyle/>
                    <a:p>
                      <a:pPr algn="l" rtl="0" fontAlgn="b"/>
                      <a:r>
                        <a:rPr lang="en-US" sz="1000" b="0" i="1" u="none" strike="noStrike" dirty="0">
                          <a:solidFill>
                            <a:srgbClr val="000000"/>
                          </a:solidFill>
                          <a:latin typeface="Arial"/>
                        </a:rPr>
                        <a:t>(NT$ Mn)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algn="l" rtl="0" fontAlgn="b"/>
                      <a:r>
                        <a:rPr lang="zh-TW" altLang="en-US" sz="10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l" rtl="0" fontAlgn="b"/>
                      <a:endParaRPr lang="zh-TW" altLang="en-US" sz="1000" b="0" i="0" u="none" strike="noStrike">
                        <a:solidFill>
                          <a:srgbClr val="000000"/>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zh-TW" altLang="en-US" sz="1000" b="0" i="0" u="none" strike="noStrike" dirty="0">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mj-lt"/>
                          <a:ea typeface="+mn-ea"/>
                        </a:rPr>
                        <a:t>2020</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mj-lt"/>
                          <a:ea typeface="+mn-ea"/>
                        </a:rPr>
                        <a:t>2021</a:t>
                      </a:r>
                      <a:endParaRPr lang="en-US" altLang="zh-TW" sz="1100" b="1" i="0" u="none" strike="noStrike" dirty="0">
                        <a:solidFill>
                          <a:srgbClr val="000000"/>
                        </a:solidFill>
                        <a:effectLst/>
                        <a:latin typeface="+mj-lt"/>
                        <a:ea typeface="+mn-ea"/>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mj-lt"/>
                          <a:ea typeface="微軟正黑體" panose="020B0604030504040204" pitchFamily="34" charset="-120"/>
                        </a:rPr>
                        <a:t>2022</a:t>
                      </a:r>
                      <a:endParaRPr lang="en-US" altLang="zh-TW" sz="1100" b="1" i="0" u="none" strike="noStrike" dirty="0">
                        <a:solidFill>
                          <a:srgbClr val="000000"/>
                        </a:solidFill>
                        <a:effectLst/>
                        <a:latin typeface="+mj-lt"/>
                        <a:ea typeface="微軟正黑體" panose="020B0604030504040204" pitchFamily="34" charset="-12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mj-lt"/>
                          <a:ea typeface="微軟正黑體" panose="020B0604030504040204" pitchFamily="34" charset="-120"/>
                        </a:rPr>
                        <a:t>2023</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mj-lt"/>
                          <a:ea typeface="微軟正黑體" panose="020B0604030504040204" pitchFamily="34" charset="-120"/>
                        </a:rPr>
                        <a:t>Q124</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747">
                <a:tc>
                  <a:txBody>
                    <a:bodyPr/>
                    <a:lstStyle/>
                    <a:p>
                      <a:pPr algn="l" fontAlgn="b"/>
                      <a:r>
                        <a:rPr lang="zh-TW" altLang="en-US" sz="1000" b="0" i="1"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000" b="1" i="0" u="none" strike="noStrike" dirty="0">
                        <a:solidFill>
                          <a:srgbClr val="000000"/>
                        </a:solidFill>
                        <a:effectLst/>
                        <a:latin typeface="+mn-ea"/>
                        <a:ea typeface="+mn-e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000" b="1" i="0" u="none" strike="noStrike" dirty="0">
                        <a:solidFill>
                          <a:srgbClr val="000000"/>
                        </a:solidFill>
                        <a:effectLst/>
                        <a:latin typeface="+mn-ea"/>
                        <a:ea typeface="+mn-e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20747">
                <a:tc gridSpan="2">
                  <a:txBody>
                    <a:bodyPr/>
                    <a:lstStyle/>
                    <a:p>
                      <a:pPr algn="l" rtl="0" fontAlgn="b"/>
                      <a:r>
                        <a:rPr lang="en-US" sz="1100" b="1" i="0" u="sng" strike="noStrike" dirty="0">
                          <a:solidFill>
                            <a:srgbClr val="000000"/>
                          </a:solidFill>
                          <a:latin typeface="+mj-lt"/>
                        </a:rPr>
                        <a:t>Assets</a:t>
                      </a:r>
                    </a:p>
                  </a:txBody>
                  <a:tcPr marL="0" marR="0" marT="0" marB="0" anchor="b">
                    <a:lnL>
                      <a:noFill/>
                    </a:lnL>
                    <a:lnR>
                      <a:noFill/>
                    </a:lnR>
                    <a:lnT>
                      <a:noFill/>
                    </a:lnT>
                    <a:lnB>
                      <a:noFill/>
                    </a:lnB>
                    <a:solidFill>
                      <a:schemeClr val="accent6">
                        <a:lumMod val="40000"/>
                        <a:lumOff val="60000"/>
                      </a:schemeClr>
                    </a:solidFill>
                  </a:tcPr>
                </a:tc>
                <a:tc hMerge="1">
                  <a:txBody>
                    <a:bodyPr/>
                    <a:lstStyle/>
                    <a:p>
                      <a:endParaRPr lang="zh-TW" altLang="en-US"/>
                    </a:p>
                  </a:txBody>
                  <a:tcPr/>
                </a:tc>
                <a:tc gridSpan="3">
                  <a:txBody>
                    <a:bodyPr/>
                    <a:lstStyle/>
                    <a:p>
                      <a:pPr algn="l" rtl="0" fontAlgn="b"/>
                      <a:r>
                        <a:rPr lang="zh-TW" altLang="en-US" sz="1100" b="0" i="0" u="none" strike="noStrike" dirty="0">
                          <a:solidFill>
                            <a:srgbClr val="000000"/>
                          </a:solidFill>
                          <a:latin typeface="+mj-lt"/>
                        </a:rPr>
                        <a:t>　</a:t>
                      </a:r>
                    </a:p>
                  </a:txBody>
                  <a:tcPr marL="0" marR="0" marT="0" marB="0" anchor="b">
                    <a:lnL>
                      <a:noFill/>
                    </a:lnL>
                    <a:lnR>
                      <a:noFill/>
                    </a:lnR>
                    <a:lnT>
                      <a:noFill/>
                    </a:lnT>
                    <a:lnB>
                      <a:noFill/>
                    </a:lnB>
                    <a:solidFill>
                      <a:schemeClr val="accent6">
                        <a:lumMod val="40000"/>
                        <a:lumOff val="60000"/>
                      </a:schemeClr>
                    </a:solidFill>
                  </a:tcPr>
                </a:tc>
                <a:tc hMerge="1">
                  <a:txBody>
                    <a:bodyPr/>
                    <a:lstStyle/>
                    <a:p>
                      <a:endParaRPr lang="zh-TW" altLang="en-US"/>
                    </a:p>
                  </a:txBody>
                  <a:tcPr/>
                </a:tc>
                <a:tc hMerge="1">
                  <a:txBody>
                    <a:bodyPr/>
                    <a:lstStyle/>
                    <a:p>
                      <a:pPr algn="l" rtl="0" fontAlgn="b"/>
                      <a:endParaRPr lang="zh-TW" altLang="en-US" sz="1000" b="0" i="0" u="none" strike="noStrike">
                        <a:solidFill>
                          <a:srgbClr val="000000"/>
                        </a:solidFill>
                        <a:latin typeface="Arial"/>
                      </a:endParaRPr>
                    </a:p>
                  </a:txBody>
                  <a:tcPr marL="0" marR="0" marT="0" marB="0" anchor="b">
                    <a:lnL>
                      <a:noFill/>
                    </a:lnL>
                    <a:lnR>
                      <a:noFill/>
                    </a:lnR>
                    <a:lnT>
                      <a:noFill/>
                    </a:lnT>
                    <a:lnB>
                      <a:noFill/>
                    </a:lnB>
                    <a:solidFill>
                      <a:srgbClr val="F2F2F2"/>
                    </a:solidFill>
                  </a:tcPr>
                </a:tc>
                <a:tc>
                  <a:txBody>
                    <a:bodyPr/>
                    <a:lstStyle/>
                    <a:p>
                      <a:pPr algn="l" rtl="0" fontAlgn="b"/>
                      <a:r>
                        <a:rPr lang="zh-TW" altLang="en-US" sz="1100" b="0" i="0" u="none" strike="noStrike" dirty="0">
                          <a:solidFill>
                            <a:srgbClr val="000000"/>
                          </a:solidFill>
                          <a:latin typeface="+mj-lt"/>
                        </a:rPr>
                        <a:t>　</a:t>
                      </a:r>
                    </a:p>
                  </a:txBody>
                  <a:tcPr marL="0" marR="0" marT="0" marB="0" anchor="b">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a:solidFill>
                            <a:srgbClr val="000000"/>
                          </a:solidFill>
                          <a:effectLst/>
                          <a:latin typeface="+mj-lt"/>
                          <a:ea typeface="+mn-ea"/>
                        </a:rPr>
                        <a:t>　</a:t>
                      </a:r>
                      <a:endParaRPr lang="zh-TW" altLang="en-US" sz="1100" b="0" i="0" u="none" strike="noStrike" dirty="0">
                        <a:solidFill>
                          <a:srgbClr val="000000"/>
                        </a:solidFill>
                        <a:effectLst/>
                        <a:latin typeface="+mj-lt"/>
                        <a:ea typeface="+mn-ea"/>
                      </a:endParaRP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a:solidFill>
                            <a:srgbClr val="000000"/>
                          </a:solidFill>
                          <a:effectLst/>
                          <a:latin typeface="+mj-lt"/>
                          <a:ea typeface="+mn-ea"/>
                        </a:rPr>
                        <a:t>　</a:t>
                      </a:r>
                      <a:endParaRPr lang="zh-TW" altLang="en-US" sz="1100" b="0" i="0" u="none" strike="noStrike" dirty="0">
                        <a:solidFill>
                          <a:srgbClr val="000000"/>
                        </a:solidFill>
                        <a:effectLst/>
                        <a:latin typeface="+mj-lt"/>
                        <a:ea typeface="+mn-ea"/>
                      </a:endParaRP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a:solidFill>
                            <a:srgbClr val="000000"/>
                          </a:solidFill>
                          <a:effectLst/>
                          <a:latin typeface="+mj-lt"/>
                          <a:ea typeface="微軟正黑體" panose="020B0604030504040204" pitchFamily="34" charset="-120"/>
                        </a:rPr>
                        <a:t>　</a:t>
                      </a: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dirty="0">
                          <a:solidFill>
                            <a:srgbClr val="000000"/>
                          </a:solidFill>
                          <a:effectLst/>
                          <a:latin typeface="+mj-lt"/>
                          <a:ea typeface="微軟正黑體" panose="020B0604030504040204" pitchFamily="34" charset="-120"/>
                        </a:rPr>
                        <a:t>　</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0004"/>
                  </a:ext>
                </a:extLst>
              </a:tr>
              <a:tr h="260999">
                <a:tc>
                  <a:txBody>
                    <a:bodyPr/>
                    <a:lstStyle/>
                    <a:p>
                      <a:pPr algn="l" fontAlgn="b"/>
                      <a:endParaRPr lang="zh-TW" altLang="en-US" sz="1100" b="0" i="0" u="none" strike="noStrike" dirty="0">
                        <a:solidFill>
                          <a:srgbClr val="000000"/>
                        </a:solidFill>
                        <a:latin typeface="+mj-lt"/>
                      </a:endParaRPr>
                    </a:p>
                  </a:txBody>
                  <a:tcPr marL="0" marR="0" marT="0" marB="0" anchor="b">
                    <a:lnL>
                      <a:noFill/>
                    </a:lnL>
                    <a:lnR>
                      <a:noFill/>
                    </a:lnR>
                    <a:lnT>
                      <a:noFill/>
                    </a:lnT>
                    <a:lnB>
                      <a:noFill/>
                    </a:lnB>
                  </a:tcPr>
                </a:tc>
                <a:tc gridSpan="5">
                  <a:txBody>
                    <a:bodyPr/>
                    <a:lstStyle/>
                    <a:p>
                      <a:pPr algn="l" rtl="0" fontAlgn="b"/>
                      <a:r>
                        <a:rPr lang="en-US" sz="1100" b="0" i="0" u="none" strike="noStrike" dirty="0">
                          <a:solidFill>
                            <a:srgbClr val="000000"/>
                          </a:solidFill>
                          <a:latin typeface="+mj-lt"/>
                        </a:rPr>
                        <a:t>Cash and cash equivalents</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rtl="0" fontAlgn="b"/>
                      <a:r>
                        <a:rPr lang="en-US" altLang="zh-TW" sz="1100" b="0" i="0" u="none" strike="noStrike" dirty="0">
                          <a:solidFill>
                            <a:srgbClr val="000000"/>
                          </a:solidFill>
                          <a:effectLst/>
                          <a:latin typeface="+mj-lt"/>
                          <a:ea typeface="+mn-ea"/>
                        </a:rPr>
                        <a:t>22,439</a:t>
                      </a: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mn-ea"/>
                        </a:rPr>
                        <a:t>65,894</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83,458</a:t>
                      </a:r>
                      <a:endParaRPr lang="en-US" altLang="zh-TW" sz="1100" b="0" i="0" u="none" strike="noStrike" baseline="30000"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marL="0" algn="ctr" defTabSz="914400" rtl="0" eaLnBrk="1" fontAlgn="b" latinLnBrk="0" hangingPunct="1"/>
                      <a:r>
                        <a:rPr lang="en-US" altLang="zh-TW" sz="1100" b="0" i="0" u="none" strike="noStrike" kern="1200" dirty="0">
                          <a:solidFill>
                            <a:srgbClr val="000000"/>
                          </a:solidFill>
                          <a:effectLst/>
                          <a:latin typeface="+mj-lt"/>
                          <a:ea typeface="微軟正黑體" panose="020B0604030504040204" pitchFamily="34" charset="-120"/>
                          <a:cs typeface="+mn-cs"/>
                        </a:rPr>
                        <a:t>26,165</a:t>
                      </a:r>
                      <a:endParaRPr lang="en-US" altLang="zh-TW" sz="1100" b="0" i="0" u="none" strike="noStrike" kern="1200" baseline="300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rtl="0" fontAlgn="b"/>
                      <a:r>
                        <a:rPr lang="en-US" altLang="zh-TW" sz="1100" b="0" i="0" u="none" strike="noStrike" kern="1200" dirty="0">
                          <a:solidFill>
                            <a:srgbClr val="000000"/>
                          </a:solidFill>
                          <a:effectLst/>
                          <a:latin typeface="+mj-lt"/>
                          <a:ea typeface="微軟正黑體" panose="020B0604030504040204" pitchFamily="34" charset="-120"/>
                          <a:cs typeface="+mn-cs"/>
                        </a:rPr>
                        <a:t>35,672</a:t>
                      </a:r>
                      <a:r>
                        <a:rPr lang="en-US" altLang="zh-TW" sz="1100" b="0" i="0" u="none" strike="noStrike" kern="1200" baseline="30000" dirty="0">
                          <a:solidFill>
                            <a:srgbClr val="000000"/>
                          </a:solidFill>
                          <a:effectLst/>
                          <a:latin typeface="+mn-lt"/>
                          <a:ea typeface="微軟正黑體" panose="020B0604030504040204" pitchFamily="34" charset="-120"/>
                          <a:cs typeface="+mn-cs"/>
                        </a:rPr>
                        <a:t>1</a:t>
                      </a:r>
                      <a:endParaRPr lang="en-US" altLang="zh-TW" sz="1100" b="0"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r h="260999">
                <a:tc>
                  <a:txBody>
                    <a:bodyPr/>
                    <a:lstStyle/>
                    <a:p>
                      <a:pPr algn="l" fontAlgn="b"/>
                      <a:endParaRPr lang="zh-TW" altLang="en-US" sz="1100" b="0" i="0" u="none" strike="noStrike" dirty="0">
                        <a:solidFill>
                          <a:srgbClr val="000000"/>
                        </a:solidFill>
                        <a:latin typeface="+mj-lt"/>
                      </a:endParaRPr>
                    </a:p>
                  </a:txBody>
                  <a:tcPr marL="0" marR="0" marT="0" marB="0" anchor="b">
                    <a:lnL>
                      <a:noFill/>
                    </a:lnL>
                    <a:lnR>
                      <a:noFill/>
                    </a:lnR>
                    <a:lnT>
                      <a:noFill/>
                    </a:lnT>
                    <a:lnB>
                      <a:noFill/>
                    </a:lnB>
                  </a:tcPr>
                </a:tc>
                <a:tc gridSpan="4">
                  <a:txBody>
                    <a:bodyPr/>
                    <a:lstStyle/>
                    <a:p>
                      <a:pPr algn="l" rtl="0" fontAlgn="b"/>
                      <a:r>
                        <a:rPr lang="en-US" sz="1100" b="0" i="0" u="none" strike="noStrike" dirty="0">
                          <a:solidFill>
                            <a:srgbClr val="000000"/>
                          </a:solidFill>
                          <a:latin typeface="+mj-lt"/>
                        </a:rPr>
                        <a:t>Account receivable</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pPr algn="l" rtl="0"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ctr"/>
                      <a:endParaRPr lang="zh-TW" altLang="en-US" sz="1100" b="0" i="0" u="none" strike="noStrike" dirty="0">
                        <a:solidFill>
                          <a:srgbClr val="000000"/>
                        </a:solidFill>
                        <a:latin typeface="+mj-lt"/>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mn-ea"/>
                        </a:rPr>
                        <a:t>8,037</a:t>
                      </a: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mn-ea"/>
                        </a:rPr>
                        <a:t>9,118</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10,160</a:t>
                      </a:r>
                    </a:p>
                  </a:txBody>
                  <a:tcPr marL="9525" marR="9525" marT="9525" marB="0" anchor="ctr">
                    <a:lnL>
                      <a:noFill/>
                    </a:lnL>
                    <a:lnR>
                      <a:noFill/>
                    </a:lnR>
                    <a:lnT>
                      <a:noFill/>
                    </a:lnT>
                    <a:lnB>
                      <a:noFill/>
                    </a:lnB>
                  </a:tcPr>
                </a:tc>
                <a:tc>
                  <a:txBody>
                    <a:bodyPr/>
                    <a:lstStyle/>
                    <a:p>
                      <a:pPr marL="0" algn="ctr" defTabSz="914400" rtl="0" eaLnBrk="1" fontAlgn="b" latinLnBrk="0" hangingPunct="1"/>
                      <a:r>
                        <a:rPr lang="en-US" altLang="zh-TW" sz="1100" b="0" i="0" u="none" strike="noStrike" kern="1200" dirty="0">
                          <a:solidFill>
                            <a:srgbClr val="000000"/>
                          </a:solidFill>
                          <a:effectLst/>
                          <a:latin typeface="+mj-lt"/>
                          <a:ea typeface="微軟正黑體" panose="020B0604030504040204" pitchFamily="34" charset="-120"/>
                          <a:cs typeface="+mn-cs"/>
                        </a:rPr>
                        <a:t>10,116</a:t>
                      </a:r>
                    </a:p>
                  </a:txBody>
                  <a:tcPr marL="0" marR="0" marT="0"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微軟正黑體" panose="020B0604030504040204" pitchFamily="34" charset="-120"/>
                        </a:rPr>
                        <a:t>10,061</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286262">
                <a:tc>
                  <a:txBody>
                    <a:bodyPr/>
                    <a:lstStyle/>
                    <a:p>
                      <a:pPr algn="l" fontAlgn="b"/>
                      <a:endParaRPr lang="zh-TW" altLang="en-US" sz="1100" b="0" i="0" u="none" strike="noStrike" dirty="0">
                        <a:solidFill>
                          <a:srgbClr val="000000"/>
                        </a:solidFill>
                        <a:latin typeface="+mj-lt"/>
                      </a:endParaRPr>
                    </a:p>
                  </a:txBody>
                  <a:tcPr marL="0" marR="0" marT="0" marB="0" anchor="b">
                    <a:lnL>
                      <a:noFill/>
                    </a:lnL>
                    <a:lnR>
                      <a:noFill/>
                    </a:lnR>
                    <a:lnT>
                      <a:noFill/>
                    </a:lnT>
                    <a:lnB>
                      <a:noFill/>
                    </a:lnB>
                  </a:tcPr>
                </a:tc>
                <a:tc gridSpan="2">
                  <a:txBody>
                    <a:bodyPr/>
                    <a:lstStyle/>
                    <a:p>
                      <a:pPr algn="l" rtl="0" fontAlgn="b"/>
                      <a:r>
                        <a:rPr lang="en-US" sz="1100" b="0" i="0" u="none" strike="noStrike" dirty="0">
                          <a:solidFill>
                            <a:srgbClr val="000000"/>
                          </a:solidFill>
                          <a:latin typeface="+mj-lt"/>
                        </a:rPr>
                        <a:t>Inventories</a:t>
                      </a:r>
                    </a:p>
                  </a:txBody>
                  <a:tcPr marL="0" marR="0" marT="0" marB="0" anchor="ctr">
                    <a:lnL>
                      <a:noFill/>
                    </a:lnL>
                    <a:lnR>
                      <a:noFill/>
                    </a:lnR>
                    <a:lnT>
                      <a:noFill/>
                    </a:lnT>
                    <a:lnB>
                      <a:noFill/>
                    </a:lnB>
                  </a:tcPr>
                </a:tc>
                <a:tc hMerge="1">
                  <a:txBody>
                    <a:bodyPr/>
                    <a:lstStyle/>
                    <a:p>
                      <a:pPr algn="l" fontAlgn="ctr"/>
                      <a:endParaRPr lang="zh-TW" altLang="en-US" sz="1100" b="0" i="0" u="none" strike="noStrike">
                        <a:solidFill>
                          <a:srgbClr val="000000"/>
                        </a:solidFill>
                        <a:latin typeface="+mj-lt"/>
                      </a:endParaRPr>
                    </a:p>
                  </a:txBody>
                  <a:tcPr marL="0" marR="0" marT="0" marB="0" anchor="ctr">
                    <a:lnL>
                      <a:noFill/>
                    </a:lnL>
                    <a:lnR>
                      <a:noFill/>
                    </a:lnR>
                    <a:lnT>
                      <a:noFill/>
                    </a:lnT>
                    <a:lnB>
                      <a:noFill/>
                    </a:lnB>
                  </a:tcPr>
                </a:tc>
                <a:tc gridSpan="2">
                  <a:txBody>
                    <a:bodyPr/>
                    <a:lstStyle/>
                    <a:p>
                      <a:endParaRPr lang="zh-TW" altLang="en-US" dirty="0"/>
                    </a:p>
                  </a:txBody>
                  <a:tcPr marL="0" marR="0" marT="0" marB="0" anchor="ctr">
                    <a:lnL>
                      <a:noFill/>
                    </a:lnL>
                    <a:lnR>
                      <a:noFill/>
                    </a:lnR>
                    <a:lnT>
                      <a:noFill/>
                    </a:lnT>
                    <a:lnB>
                      <a:noFill/>
                    </a:lnB>
                  </a:tcPr>
                </a:tc>
                <a:tc hMerge="1">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100" b="0" i="0" u="none" strike="noStrike" dirty="0">
                        <a:solidFill>
                          <a:srgbClr val="000000"/>
                        </a:solidFill>
                        <a:latin typeface="+mj-lt"/>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mn-ea"/>
                        </a:rPr>
                        <a:t>7,208</a:t>
                      </a: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mn-ea"/>
                        </a:rPr>
                        <a:t>7,295</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微軟正黑體" panose="020B0604030504040204" pitchFamily="34" charset="-120"/>
                        </a:rPr>
                        <a:t>8,535</a:t>
                      </a:r>
                      <a:endParaRPr lang="en-US" altLang="zh-TW"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marL="0" algn="ctr" defTabSz="914400" rtl="0" eaLnBrk="1" fontAlgn="b" latinLnBrk="0" hangingPunct="1"/>
                      <a:r>
                        <a:rPr lang="en-US" altLang="zh-TW" sz="1100" b="0" i="0" u="none" strike="noStrike" kern="1200" dirty="0">
                          <a:solidFill>
                            <a:srgbClr val="000000"/>
                          </a:solidFill>
                          <a:effectLst/>
                          <a:latin typeface="+mj-lt"/>
                          <a:ea typeface="微軟正黑體" panose="020B0604030504040204" pitchFamily="34" charset="-120"/>
                          <a:cs typeface="+mn-cs"/>
                        </a:rPr>
                        <a:t>9,359</a:t>
                      </a:r>
                      <a:endParaRPr lang="en-US" altLang="zh-TW" sz="1100" b="0" i="0" u="none" strike="noStrike" kern="1200" baseline="300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10,737</a:t>
                      </a:r>
                      <a:r>
                        <a:rPr lang="en-US" altLang="zh-TW" sz="1100" b="0" i="0" u="none" strike="noStrike" baseline="30000" dirty="0">
                          <a:solidFill>
                            <a:srgbClr val="000000"/>
                          </a:solidFill>
                          <a:effectLst/>
                          <a:latin typeface="+mj-lt"/>
                          <a:ea typeface="微軟正黑體" panose="020B0604030504040204" pitchFamily="34" charset="-120"/>
                        </a:rPr>
                        <a:t>2</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349876">
                <a:tc>
                  <a:txBody>
                    <a:bodyPr/>
                    <a:lstStyle/>
                    <a:p>
                      <a:pPr algn="l" fontAlgn="b"/>
                      <a:endParaRPr lang="zh-TW" altLang="en-US" sz="1100" b="0" i="0" u="none" strike="noStrike" dirty="0">
                        <a:solidFill>
                          <a:srgbClr val="000000"/>
                        </a:solidFill>
                        <a:latin typeface="+mj-lt"/>
                      </a:endParaRPr>
                    </a:p>
                  </a:txBody>
                  <a:tcPr marL="0" marR="0" marT="0" marB="0" anchor="b">
                    <a:lnL>
                      <a:noFill/>
                    </a:lnL>
                    <a:lnR>
                      <a:noFill/>
                    </a:lnR>
                    <a:lnT>
                      <a:noFill/>
                    </a:lnT>
                    <a:lnB>
                      <a:noFill/>
                    </a:lnB>
                  </a:tcPr>
                </a:tc>
                <a:tc gridSpan="5">
                  <a:txBody>
                    <a:bodyPr/>
                    <a:lstStyle/>
                    <a:p>
                      <a:pPr algn="l" rtl="0" fontAlgn="b"/>
                      <a:r>
                        <a:rPr lang="en-US" sz="1100" b="0" i="0" u="none" strike="noStrike" dirty="0">
                          <a:solidFill>
                            <a:srgbClr val="000000"/>
                          </a:solidFill>
                          <a:latin typeface="+mj-lt"/>
                        </a:rPr>
                        <a:t>Property, plant and equipment</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rtl="0" fontAlgn="b"/>
                      <a:r>
                        <a:rPr lang="en-US" altLang="zh-TW" sz="1100" b="0" i="0" u="none" strike="noStrike" dirty="0">
                          <a:solidFill>
                            <a:srgbClr val="000000"/>
                          </a:solidFill>
                          <a:effectLst/>
                          <a:latin typeface="+mj-lt"/>
                          <a:ea typeface="+mn-ea"/>
                        </a:rPr>
                        <a:t>37,111</a:t>
                      </a: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mn-ea"/>
                        </a:rPr>
                        <a:t>33,943</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微軟正黑體" panose="020B0604030504040204" pitchFamily="34" charset="-120"/>
                        </a:rPr>
                        <a:t>39,487</a:t>
                      </a:r>
                      <a:endParaRPr lang="en-US" altLang="zh-TW"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marL="0" algn="ctr" defTabSz="914400" rtl="0" eaLnBrk="1" fontAlgn="b" latinLnBrk="0" hangingPunct="1"/>
                      <a:r>
                        <a:rPr lang="en-US" altLang="zh-TW" sz="1100" b="0" i="0" u="none" strike="noStrike" kern="1200" dirty="0">
                          <a:solidFill>
                            <a:srgbClr val="000000"/>
                          </a:solidFill>
                          <a:effectLst/>
                          <a:latin typeface="+mj-lt"/>
                          <a:ea typeface="微軟正黑體" panose="020B0604030504040204" pitchFamily="34" charset="-120"/>
                          <a:cs typeface="+mn-cs"/>
                        </a:rPr>
                        <a:t>72,251</a:t>
                      </a:r>
                      <a:endParaRPr lang="en-US" altLang="zh-TW" sz="1100" b="0" i="0" u="none" strike="noStrike" kern="1200" baseline="300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82,399</a:t>
                      </a:r>
                      <a:r>
                        <a:rPr lang="en-US" altLang="zh-TW" sz="1100" b="0" i="0" u="none" strike="noStrike" baseline="30000" dirty="0">
                          <a:solidFill>
                            <a:srgbClr val="000000"/>
                          </a:solidFill>
                          <a:effectLst/>
                          <a:latin typeface="+mj-lt"/>
                          <a:ea typeface="微軟正黑體" panose="020B0604030504040204" pitchFamily="34" charset="-120"/>
                        </a:rPr>
                        <a:t>3</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260999">
                <a:tc>
                  <a:txBody>
                    <a:bodyPr/>
                    <a:lstStyle/>
                    <a:p>
                      <a:pPr algn="l"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rtl="0" fontAlgn="b"/>
                      <a:r>
                        <a:rPr lang="en-US" sz="1100" b="0" i="0" u="none" strike="noStrike">
                          <a:solidFill>
                            <a:srgbClr val="000000"/>
                          </a:solidFill>
                          <a:latin typeface="+mj-lt"/>
                        </a:rPr>
                        <a:t>Other assets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l" rtl="0" fontAlgn="b"/>
                      <a:endParaRPr lang="en-US" sz="1100" b="0" i="0" u="none" strike="noStrike">
                        <a:solidFill>
                          <a:srgbClr val="000000"/>
                        </a:solidFill>
                        <a:latin typeface="+mj-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rtl="0" fontAlgn="b"/>
                      <a:r>
                        <a:rPr lang="zh-TW" altLang="en-US" sz="1100" b="0" i="0" u="none" strike="noStrike" dirty="0">
                          <a:solidFill>
                            <a:srgbClr val="000000"/>
                          </a:solidFill>
                          <a:latin typeface="+mj-lt"/>
                        </a:rPr>
                        <a:t>　</a:t>
                      </a:r>
                      <a:endParaRPr lang="en-US" sz="1100" b="0" i="0" u="none" strike="noStrike" dirty="0">
                        <a:solidFill>
                          <a:srgbClr val="000000"/>
                        </a:solidFill>
                        <a:latin typeface="+mj-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dirty="0">
                          <a:solidFill>
                            <a:srgbClr val="000000"/>
                          </a:solidFill>
                          <a:effectLst/>
                          <a:latin typeface="+mj-lt"/>
                          <a:ea typeface="+mn-ea"/>
                        </a:rPr>
                        <a:t>20,056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a:solidFill>
                            <a:srgbClr val="000000"/>
                          </a:solidFill>
                          <a:effectLst/>
                          <a:latin typeface="+mj-lt"/>
                          <a:ea typeface="+mn-ea"/>
                        </a:rPr>
                        <a:t>34,395</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a:solidFill>
                            <a:srgbClr val="000000"/>
                          </a:solidFill>
                          <a:effectLst/>
                          <a:latin typeface="+mj-lt"/>
                          <a:ea typeface="微軟正黑體" panose="020B0604030504040204" pitchFamily="34" charset="-120"/>
                        </a:rPr>
                        <a:t>30,823</a:t>
                      </a:r>
                      <a:endParaRPr lang="en-US" altLang="zh-TW"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71,097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63,914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816">
                <a:tc gridSpan="4">
                  <a:txBody>
                    <a:bodyPr/>
                    <a:lstStyle/>
                    <a:p>
                      <a:pPr algn="l" rtl="0" fontAlgn="b"/>
                      <a:r>
                        <a:rPr lang="en-US" sz="1100" b="1" i="0" u="none" strike="noStrike" dirty="0">
                          <a:solidFill>
                            <a:srgbClr val="000000"/>
                          </a:solidFill>
                          <a:latin typeface="+mj-lt"/>
                        </a:rPr>
                        <a:t>Total assets</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pPr algn="l" rtl="0" fontAlgn="b"/>
                      <a:endParaRPr lang="en-US" sz="1100" b="1" i="0" u="none" strike="noStrike" dirty="0">
                        <a:solidFill>
                          <a:srgbClr val="000000"/>
                        </a:solidFill>
                        <a:latin typeface="+mj-lt"/>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l" rtl="0" fontAlgn="b"/>
                      <a:r>
                        <a:rPr lang="zh-TW" altLang="en-US" sz="1100" b="1" i="0" u="none" strike="noStrike" dirty="0">
                          <a:solidFill>
                            <a:srgbClr val="000000"/>
                          </a:solidFill>
                          <a:latin typeface="+mj-lt"/>
                        </a:rPr>
                        <a:t>　</a:t>
                      </a:r>
                      <a:endParaRPr lang="en-US" sz="1100" b="1" i="0" u="none" strike="noStrike" dirty="0">
                        <a:solidFill>
                          <a:srgbClr val="000000"/>
                        </a:solidFill>
                        <a:latin typeface="+mj-lt"/>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l" rtl="0" fontAlgn="b"/>
                      <a:r>
                        <a:rPr lang="zh-TW" altLang="en-U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dirty="0">
                          <a:solidFill>
                            <a:srgbClr val="000000"/>
                          </a:solidFill>
                          <a:effectLst/>
                          <a:latin typeface="+mj-lt"/>
                          <a:ea typeface="+mn-ea"/>
                        </a:rPr>
                        <a:t>94,852</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a:solidFill>
                            <a:srgbClr val="000000"/>
                          </a:solidFill>
                          <a:effectLst/>
                          <a:latin typeface="+mj-lt"/>
                          <a:ea typeface="+mn-ea"/>
                        </a:rPr>
                        <a:t>150,645</a:t>
                      </a:r>
                      <a:endParaRPr lang="en-US" altLang="zh-TW" sz="1100" b="1" i="0" u="none" strike="noStrike" dirty="0">
                        <a:solidFill>
                          <a:srgbClr val="000000"/>
                        </a:solidFill>
                        <a:effectLst/>
                        <a:latin typeface="+mj-lt"/>
                        <a:ea typeface="+mn-e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dirty="0">
                          <a:solidFill>
                            <a:srgbClr val="000000"/>
                          </a:solidFill>
                          <a:effectLst/>
                          <a:latin typeface="+mj-lt"/>
                          <a:ea typeface="微軟正黑體" panose="020B0604030504040204" pitchFamily="34" charset="-120"/>
                        </a:rPr>
                        <a:t>169,496</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kern="1200" dirty="0">
                          <a:solidFill>
                            <a:srgbClr val="000000"/>
                          </a:solidFill>
                          <a:effectLst/>
                          <a:latin typeface="+mj-lt"/>
                          <a:ea typeface="微軟正黑體" panose="020B0604030504040204" pitchFamily="34" charset="-120"/>
                          <a:cs typeface="+mn-cs"/>
                        </a:rPr>
                        <a:t>188,988</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dirty="0">
                          <a:solidFill>
                            <a:srgbClr val="000000"/>
                          </a:solidFill>
                          <a:effectLst/>
                          <a:latin typeface="+mj-lt"/>
                          <a:ea typeface="微軟正黑體" panose="020B0604030504040204" pitchFamily="34" charset="-120"/>
                        </a:rPr>
                        <a:t>202,783</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782">
                <a:tc>
                  <a:txBody>
                    <a:bodyPr/>
                    <a:lstStyle/>
                    <a:p>
                      <a:pPr algn="l" fontAlgn="b"/>
                      <a:r>
                        <a:rPr lang="zh-TW" altLang="en-US" sz="1100" b="0" i="0" u="none" strike="noStrike" dirty="0">
                          <a:solidFill>
                            <a:srgbClr val="000000"/>
                          </a:solidFill>
                          <a:latin typeface="+mj-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zh-TW" altLang="en-US" sz="1100" b="0" i="0" u="none" strike="noStrike" dirty="0">
                          <a:solidFill>
                            <a:srgbClr val="000000"/>
                          </a:solidFill>
                          <a:latin typeface="+mj-lt"/>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ctr"/>
                      <a:r>
                        <a:rPr lang="zh-TW" altLang="en-US" sz="1100" b="0" i="0" u="none" strike="noStrike" dirty="0">
                          <a:solidFill>
                            <a:srgbClr val="000000"/>
                          </a:solidFill>
                          <a:latin typeface="+mj-lt"/>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ctr"/>
                      <a:endParaRPr lang="zh-TW" altLang="en-US" sz="1100" b="0" i="0" u="none" strike="noStrike" dirty="0">
                        <a:solidFill>
                          <a:srgbClr val="000000"/>
                        </a:solidFill>
                        <a:latin typeface="+mj-lt"/>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ctr"/>
                      <a:r>
                        <a:rPr lang="zh-TW" altLang="en-US" sz="1100" b="0" i="0" u="none" strike="noStrike" dirty="0">
                          <a:solidFill>
                            <a:srgbClr val="000000"/>
                          </a:solidFill>
                          <a:latin typeface="+mj-lt"/>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zh-TW" altLang="en-US" sz="1100" b="0" i="0" u="none" strike="noStrike" dirty="0">
                          <a:solidFill>
                            <a:srgbClr val="000000"/>
                          </a:solidFill>
                          <a:effectLst/>
                          <a:latin typeface="+mj-lt"/>
                          <a:ea typeface="+mn-ea"/>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zh-TW" altLang="en-US" sz="1100" b="0" i="0" u="none" strike="noStrike">
                          <a:solidFill>
                            <a:srgbClr val="000000"/>
                          </a:solidFill>
                          <a:effectLst/>
                          <a:latin typeface="+mj-lt"/>
                          <a:ea typeface="+mn-ea"/>
                        </a:rPr>
                        <a:t>　</a:t>
                      </a:r>
                      <a:endParaRPr lang="zh-TW" altLang="en-US" sz="1100" b="0" i="0" u="none" strike="noStrike" dirty="0">
                        <a:solidFill>
                          <a:srgbClr val="000000"/>
                        </a:solidFill>
                        <a:effectLst/>
                        <a:latin typeface="+mj-lt"/>
                        <a:ea typeface="+mn-ea"/>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zh-TW" altLang="en-US" sz="1100" b="0" i="0" u="none" strike="noStrike">
                          <a:solidFill>
                            <a:srgbClr val="000000"/>
                          </a:solidFill>
                          <a:effectLst/>
                          <a:latin typeface="+mj-lt"/>
                          <a:ea typeface="微軟正黑體" panose="020B0604030504040204" pitchFamily="34" charset="-120"/>
                        </a:rPr>
                        <a:t>　</a:t>
                      </a: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zh-TW" altLang="en-US" sz="1100" b="0" i="0" u="none" strike="noStrike" dirty="0">
                          <a:solidFill>
                            <a:srgbClr val="000000"/>
                          </a:solidFill>
                          <a:effectLst/>
                          <a:latin typeface="+mj-lt"/>
                          <a:ea typeface="微軟正黑體" panose="020B0604030504040204" pitchFamily="34" charset="-12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zh-TW" altLang="en-US" sz="1100" b="0" i="0" u="none" strike="noStrike" dirty="0">
                          <a:solidFill>
                            <a:srgbClr val="000000"/>
                          </a:solidFill>
                          <a:effectLst/>
                          <a:latin typeface="+mj-lt"/>
                          <a:ea typeface="微軟正黑體" panose="020B0604030504040204" pitchFamily="34" charset="-120"/>
                        </a:rPr>
                        <a:t>              </a:t>
                      </a:r>
                      <a:r>
                        <a:rPr lang="en-US" altLang="zh-TW" sz="1100" b="0" i="0" u="none" strike="noStrike" dirty="0">
                          <a:solidFill>
                            <a:srgbClr val="000000"/>
                          </a:solidFill>
                          <a:effectLst/>
                          <a:latin typeface="+mj-lt"/>
                          <a:ea typeface="微軟正黑體" panose="020B0604030504040204" pitchFamily="34" charset="-120"/>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220747">
                <a:tc gridSpan="2">
                  <a:txBody>
                    <a:bodyPr/>
                    <a:lstStyle/>
                    <a:p>
                      <a:pPr algn="l" rtl="0" fontAlgn="b"/>
                      <a:r>
                        <a:rPr lang="en-US" sz="1100" b="1" i="0" u="sng" strike="noStrike" dirty="0">
                          <a:solidFill>
                            <a:srgbClr val="000000"/>
                          </a:solidFill>
                          <a:latin typeface="+mj-lt"/>
                        </a:rPr>
                        <a:t>Liabilities</a:t>
                      </a:r>
                    </a:p>
                  </a:txBody>
                  <a:tcPr marL="0" marR="0" marT="0" marB="0" anchor="ctr">
                    <a:lnL>
                      <a:noFill/>
                    </a:lnL>
                    <a:lnR>
                      <a:noFill/>
                    </a:lnR>
                    <a:lnT>
                      <a:noFill/>
                    </a:lnT>
                    <a:lnB>
                      <a:noFill/>
                    </a:lnB>
                    <a:solidFill>
                      <a:schemeClr val="accent6">
                        <a:lumMod val="40000"/>
                        <a:lumOff val="60000"/>
                      </a:schemeClr>
                    </a:solidFill>
                  </a:tcPr>
                </a:tc>
                <a:tc hMerge="1">
                  <a:txBody>
                    <a:bodyPr/>
                    <a:lstStyle/>
                    <a:p>
                      <a:endParaRPr lang="zh-TW" altLang="en-US"/>
                    </a:p>
                  </a:txBody>
                  <a:tcPr/>
                </a:tc>
                <a:tc gridSpan="2">
                  <a:txBody>
                    <a:bodyPr/>
                    <a:lstStyle/>
                    <a:p>
                      <a:pPr algn="l" rtl="0" fontAlgn="b"/>
                      <a:r>
                        <a:rPr lang="zh-TW" altLang="en-US" sz="1100" b="0" i="0" u="none" strike="noStrike" dirty="0">
                          <a:solidFill>
                            <a:srgbClr val="000000"/>
                          </a:solidFill>
                          <a:latin typeface="+mj-lt"/>
                        </a:rPr>
                        <a:t>　</a:t>
                      </a:r>
                    </a:p>
                  </a:txBody>
                  <a:tcPr marL="0" marR="0" marT="0" marB="0" anchor="ctr">
                    <a:lnL>
                      <a:noFill/>
                    </a:lnL>
                    <a:lnR>
                      <a:noFill/>
                    </a:lnR>
                    <a:lnT>
                      <a:noFill/>
                    </a:lnT>
                    <a:lnB>
                      <a:noFill/>
                    </a:lnB>
                    <a:solidFill>
                      <a:schemeClr val="accent6">
                        <a:lumMod val="40000"/>
                        <a:lumOff val="60000"/>
                      </a:schemeClr>
                    </a:solidFill>
                  </a:tcPr>
                </a:tc>
                <a:tc hMerge="1">
                  <a:txBody>
                    <a:bodyPr/>
                    <a:lstStyle/>
                    <a:p>
                      <a:pPr algn="l" rtl="0" fontAlgn="b"/>
                      <a:endParaRPr lang="zh-TW" altLang="en-US" sz="1100" b="0" i="0" u="none" strike="noStrike" dirty="0">
                        <a:solidFill>
                          <a:srgbClr val="000000"/>
                        </a:solidFill>
                        <a:latin typeface="+mj-lt"/>
                      </a:endParaRPr>
                    </a:p>
                  </a:txBody>
                  <a:tcPr marL="0" marR="0" marT="0" marB="0" anchor="ctr">
                    <a:lnL>
                      <a:noFill/>
                    </a:lnL>
                    <a:lnR>
                      <a:noFill/>
                    </a:lnR>
                    <a:lnT>
                      <a:noFill/>
                    </a:lnT>
                    <a:lnB>
                      <a:noFill/>
                    </a:lnB>
                    <a:solidFill>
                      <a:schemeClr val="accent6">
                        <a:lumMod val="40000"/>
                        <a:lumOff val="60000"/>
                      </a:schemeClr>
                    </a:solidFill>
                  </a:tcPr>
                </a:tc>
                <a:tc gridSpan="2">
                  <a:txBody>
                    <a:bodyPr/>
                    <a:lstStyle/>
                    <a:p>
                      <a:pPr algn="l" rtl="0" fontAlgn="b"/>
                      <a:r>
                        <a:rPr lang="zh-TW" altLang="en-US" sz="1100" b="0" i="0" u="none" strike="noStrike" dirty="0">
                          <a:solidFill>
                            <a:srgbClr val="000000"/>
                          </a:solidFill>
                          <a:latin typeface="+mj-lt"/>
                        </a:rPr>
                        <a:t>　</a:t>
                      </a:r>
                    </a:p>
                  </a:txBody>
                  <a:tcPr marL="0" marR="0" marT="0" marB="0" anchor="ctr">
                    <a:lnL>
                      <a:noFill/>
                    </a:lnL>
                    <a:lnR>
                      <a:noFill/>
                    </a:lnR>
                    <a:lnT>
                      <a:noFill/>
                    </a:lnT>
                    <a:lnB>
                      <a:noFill/>
                    </a:lnB>
                    <a:solidFill>
                      <a:schemeClr val="accent6">
                        <a:lumMod val="40000"/>
                        <a:lumOff val="60000"/>
                      </a:schemeClr>
                    </a:solidFill>
                  </a:tcPr>
                </a:tc>
                <a:tc hMerge="1">
                  <a:txBody>
                    <a:bodyPr/>
                    <a:lstStyle/>
                    <a:p>
                      <a:pPr algn="l"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F2F2F2"/>
                    </a:solidFill>
                  </a:tcPr>
                </a:tc>
                <a:tc>
                  <a:txBody>
                    <a:bodyPr/>
                    <a:lstStyle/>
                    <a:p>
                      <a:pPr algn="ctr" rtl="0" fontAlgn="ctr"/>
                      <a:r>
                        <a:rPr lang="zh-TW" altLang="en-US" sz="1100" b="0" i="0" u="none" strike="noStrike" dirty="0">
                          <a:solidFill>
                            <a:srgbClr val="000000"/>
                          </a:solidFill>
                          <a:effectLst/>
                          <a:latin typeface="+mj-lt"/>
                          <a:ea typeface="+mn-ea"/>
                        </a:rPr>
                        <a:t>　</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a:solidFill>
                            <a:srgbClr val="000000"/>
                          </a:solidFill>
                          <a:effectLst/>
                          <a:latin typeface="+mj-lt"/>
                          <a:ea typeface="+mn-ea"/>
                        </a:rPr>
                        <a:t>　</a:t>
                      </a:r>
                      <a:endParaRPr lang="zh-TW" altLang="en-US" sz="1100" b="0" i="0" u="none" strike="noStrike" dirty="0">
                        <a:solidFill>
                          <a:srgbClr val="000000"/>
                        </a:solidFill>
                        <a:effectLst/>
                        <a:latin typeface="+mj-lt"/>
                        <a:ea typeface="+mn-ea"/>
                      </a:endParaRP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a:solidFill>
                            <a:srgbClr val="000000"/>
                          </a:solidFill>
                          <a:effectLst/>
                          <a:latin typeface="+mj-lt"/>
                          <a:ea typeface="微軟正黑體" panose="020B0604030504040204" pitchFamily="34" charset="-120"/>
                        </a:rPr>
                        <a:t>　</a:t>
                      </a: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dirty="0">
                          <a:solidFill>
                            <a:srgbClr val="000000"/>
                          </a:solidFill>
                          <a:effectLst/>
                          <a:latin typeface="+mj-lt"/>
                          <a:ea typeface="微軟正黑體" panose="020B0604030504040204" pitchFamily="34" charset="-120"/>
                        </a:rPr>
                        <a:t>　</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rtl="0" fontAlgn="ctr"/>
                      <a:r>
                        <a:rPr lang="zh-TW" altLang="en-US" sz="1100" b="0" i="0" u="none" strike="noStrike" dirty="0">
                          <a:solidFill>
                            <a:srgbClr val="000000"/>
                          </a:solidFill>
                          <a:effectLst/>
                          <a:latin typeface="+mj-lt"/>
                          <a:ea typeface="微軟正黑體" panose="020B0604030504040204" pitchFamily="34" charset="-120"/>
                        </a:rPr>
                        <a:t>　</a:t>
                      </a:r>
                    </a:p>
                  </a:txBody>
                  <a:tcPr marL="0" marR="0" marT="0"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0012"/>
                  </a:ext>
                </a:extLst>
              </a:tr>
              <a:tr h="230782">
                <a:tc>
                  <a:txBody>
                    <a:bodyPr/>
                    <a:lstStyle/>
                    <a:p>
                      <a:pPr algn="l" fontAlgn="b"/>
                      <a:endParaRPr lang="zh-TW" altLang="en-US" sz="1100" b="0" i="0" u="none" strike="noStrike" dirty="0">
                        <a:solidFill>
                          <a:srgbClr val="000000"/>
                        </a:solidFill>
                        <a:latin typeface="+mj-lt"/>
                      </a:endParaRPr>
                    </a:p>
                  </a:txBody>
                  <a:tcPr marL="0" marR="0" marT="0" marB="0" anchor="b">
                    <a:lnL>
                      <a:noFill/>
                    </a:lnL>
                    <a:lnR>
                      <a:noFill/>
                    </a:lnR>
                    <a:lnT>
                      <a:noFill/>
                    </a:lnT>
                    <a:lnB>
                      <a:noFill/>
                    </a:lnB>
                  </a:tcPr>
                </a:tc>
                <a:tc gridSpan="3">
                  <a:txBody>
                    <a:bodyPr/>
                    <a:lstStyle/>
                    <a:p>
                      <a:pPr algn="l" rtl="0" fontAlgn="b"/>
                      <a:r>
                        <a:rPr lang="en-US" sz="1100" b="0" i="0" u="none" strike="noStrike">
                          <a:solidFill>
                            <a:srgbClr val="000000"/>
                          </a:solidFill>
                          <a:latin typeface="+mj-lt"/>
                        </a:rPr>
                        <a:t>Short-term loan</a:t>
                      </a:r>
                    </a:p>
                  </a:txBody>
                  <a:tcPr marL="0" marR="0" marT="0" marB="0" anchor="ctr">
                    <a:lnL>
                      <a:noFill/>
                    </a:lnL>
                    <a:lnR>
                      <a:noFill/>
                    </a:lnR>
                    <a:lnT>
                      <a:noFill/>
                    </a:lnT>
                    <a:lnB>
                      <a:noFill/>
                    </a:lnB>
                  </a:tcPr>
                </a:tc>
                <a:tc hMerge="1">
                  <a:txBody>
                    <a:bodyPr/>
                    <a:lstStyle/>
                    <a:p>
                      <a:endParaRPr lang="zh-TW" altLang="en-US"/>
                    </a:p>
                  </a:txBody>
                  <a:tcPr/>
                </a:tc>
                <a:tc hMerge="1">
                  <a:txBody>
                    <a:bodyPr/>
                    <a:lstStyle/>
                    <a:p>
                      <a:pPr algn="l" rtl="0" fontAlgn="b"/>
                      <a:endParaRPr lang="en-US" sz="1100" b="0" i="0" u="none" strike="noStrike">
                        <a:solidFill>
                          <a:srgbClr val="000000"/>
                        </a:solidFill>
                        <a:latin typeface="+mj-lt"/>
                      </a:endParaRPr>
                    </a:p>
                  </a:txBody>
                  <a:tcPr marL="0" marR="0" marT="0" marB="0" anchor="ctr">
                    <a:lnL>
                      <a:noFill/>
                    </a:lnL>
                    <a:lnR>
                      <a:noFill/>
                    </a:lnR>
                    <a:lnT>
                      <a:noFill/>
                    </a:lnT>
                    <a:lnB>
                      <a:noFill/>
                    </a:lnB>
                  </a:tcPr>
                </a:tc>
                <a:tc gridSpan="2">
                  <a:txBody>
                    <a:bodyPr/>
                    <a:lstStyle/>
                    <a:p>
                      <a:pPr algn="l" rtl="0" fontAlgn="b"/>
                      <a:endParaRPr lang="en-US" sz="1100" b="0" i="0" u="none" strike="noStrike" dirty="0">
                        <a:solidFill>
                          <a:srgbClr val="000000"/>
                        </a:solidFill>
                        <a:latin typeface="+mj-lt"/>
                      </a:endParaRPr>
                    </a:p>
                  </a:txBody>
                  <a:tcPr marL="0" marR="0" marT="0" marB="0" anchor="ctr">
                    <a:lnL>
                      <a:noFill/>
                    </a:lnL>
                    <a:lnR>
                      <a:noFill/>
                    </a:lnR>
                    <a:lnT>
                      <a:noFill/>
                    </a:lnT>
                    <a:lnB>
                      <a:noFill/>
                    </a:lnB>
                  </a:tcPr>
                </a:tc>
                <a:tc hMerge="1">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mn-ea"/>
                        </a:rPr>
                        <a:t>9,871</a:t>
                      </a: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mn-ea"/>
                        </a:rPr>
                        <a:t>6,264</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6,544</a:t>
                      </a:r>
                    </a:p>
                  </a:txBody>
                  <a:tcPr marL="9525" marR="9525" marT="9525" marB="0" anchor="ctr">
                    <a:lnL>
                      <a:noFill/>
                    </a:lnL>
                    <a:lnR>
                      <a:noFill/>
                    </a:lnR>
                    <a:lnT>
                      <a:noFill/>
                    </a:lnT>
                    <a:lnB>
                      <a:noFill/>
                    </a:lnB>
                  </a:tcPr>
                </a:tc>
                <a:tc>
                  <a:txBody>
                    <a:bodyPr/>
                    <a:lstStyle/>
                    <a:p>
                      <a:pPr algn="ctr" rtl="0" fontAlgn="b"/>
                      <a:r>
                        <a:rPr lang="en-US" altLang="zh-TW" sz="1100" b="0" i="0" u="none" strike="noStrike" kern="1200" dirty="0">
                          <a:solidFill>
                            <a:srgbClr val="000000"/>
                          </a:solidFill>
                          <a:effectLst/>
                          <a:latin typeface="+mj-lt"/>
                          <a:ea typeface="微軟正黑體" panose="020B0604030504040204" pitchFamily="34" charset="-120"/>
                          <a:cs typeface="+mn-cs"/>
                        </a:rPr>
                        <a:t>40,000</a:t>
                      </a:r>
                      <a:endParaRPr lang="en-US" altLang="zh-TW" sz="1100" b="0" i="0" u="none" strike="noStrike" kern="1200" baseline="300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36,630</a:t>
                      </a:r>
                      <a:r>
                        <a:rPr lang="en-US" altLang="zh-TW" sz="1100" b="0" i="0" u="none" strike="noStrike" baseline="30000" dirty="0">
                          <a:solidFill>
                            <a:srgbClr val="000000"/>
                          </a:solidFill>
                          <a:effectLst/>
                          <a:latin typeface="+mj-lt"/>
                          <a:ea typeface="微軟正黑體" panose="020B0604030504040204" pitchFamily="34" charset="-120"/>
                        </a:rPr>
                        <a:t>4</a:t>
                      </a:r>
                    </a:p>
                  </a:txBody>
                  <a:tcPr marL="0" marR="0" marT="0" marB="0" anchor="ctr">
                    <a:lnL>
                      <a:noFill/>
                    </a:lnL>
                    <a:lnR>
                      <a:noFill/>
                    </a:lnR>
                    <a:lnT>
                      <a:noFill/>
                    </a:lnT>
                    <a:lnB>
                      <a:noFill/>
                    </a:lnB>
                  </a:tcPr>
                </a:tc>
                <a:extLst>
                  <a:ext uri="{0D108BD9-81ED-4DB2-BD59-A6C34878D82A}">
                    <a16:rowId xmlns:a16="http://schemas.microsoft.com/office/drawing/2014/main" val="10013"/>
                  </a:ext>
                </a:extLst>
              </a:tr>
              <a:tr h="230782">
                <a:tc>
                  <a:txBody>
                    <a:bodyPr/>
                    <a:lstStyle/>
                    <a:p>
                      <a:pPr algn="l" fontAlgn="b"/>
                      <a:endParaRPr lang="zh-TW" altLang="en-US" sz="1100" b="0" i="0" u="none" strike="noStrike" dirty="0">
                        <a:solidFill>
                          <a:srgbClr val="000000"/>
                        </a:solidFill>
                        <a:latin typeface="+mj-lt"/>
                      </a:endParaRPr>
                    </a:p>
                  </a:txBody>
                  <a:tcPr marL="0" marR="0" marT="0" marB="0" anchor="b">
                    <a:lnL>
                      <a:noFill/>
                    </a:lnL>
                    <a:lnR>
                      <a:noFill/>
                    </a:lnR>
                    <a:lnT>
                      <a:noFill/>
                    </a:lnT>
                    <a:lnB>
                      <a:noFill/>
                    </a:lnB>
                  </a:tcPr>
                </a:tc>
                <a:tc gridSpan="3">
                  <a:txBody>
                    <a:bodyPr/>
                    <a:lstStyle/>
                    <a:p>
                      <a:pPr algn="l" rtl="0" fontAlgn="b"/>
                      <a:r>
                        <a:rPr lang="en-US" sz="1100" b="0" i="0" u="none" strike="noStrike">
                          <a:solidFill>
                            <a:srgbClr val="000000"/>
                          </a:solidFill>
                          <a:latin typeface="+mj-lt"/>
                        </a:rPr>
                        <a:t>Account payable</a:t>
                      </a:r>
                    </a:p>
                  </a:txBody>
                  <a:tcPr marL="0" marR="0" marT="0" marB="0" anchor="ctr">
                    <a:lnL>
                      <a:noFill/>
                    </a:lnL>
                    <a:lnR>
                      <a:noFill/>
                    </a:lnR>
                    <a:lnT>
                      <a:noFill/>
                    </a:lnT>
                    <a:lnB>
                      <a:noFill/>
                    </a:lnB>
                  </a:tcPr>
                </a:tc>
                <a:tc hMerge="1">
                  <a:txBody>
                    <a:bodyPr/>
                    <a:lstStyle/>
                    <a:p>
                      <a:endParaRPr lang="zh-TW" altLang="en-US"/>
                    </a:p>
                  </a:txBody>
                  <a:tcPr/>
                </a:tc>
                <a:tc hMerge="1">
                  <a:txBody>
                    <a:bodyPr/>
                    <a:lstStyle/>
                    <a:p>
                      <a:pPr algn="l" rtl="0" fontAlgn="b"/>
                      <a:endParaRPr lang="en-US" sz="1100" b="0" i="0" u="none" strike="noStrike">
                        <a:solidFill>
                          <a:srgbClr val="000000"/>
                        </a:solidFill>
                        <a:latin typeface="+mj-lt"/>
                      </a:endParaRPr>
                    </a:p>
                  </a:txBody>
                  <a:tcPr marL="0" marR="0" marT="0" marB="0" anchor="ctr">
                    <a:lnL>
                      <a:noFill/>
                    </a:lnL>
                    <a:lnR>
                      <a:noFill/>
                    </a:lnR>
                    <a:lnT>
                      <a:noFill/>
                    </a:lnT>
                    <a:lnB>
                      <a:noFill/>
                    </a:lnB>
                  </a:tcPr>
                </a:tc>
                <a:tc gridSpan="2">
                  <a:txBody>
                    <a:bodyPr/>
                    <a:lstStyle/>
                    <a:p>
                      <a:pPr algn="l" rtl="0" fontAlgn="b"/>
                      <a:endParaRPr lang="en-US" sz="1100" b="0" i="0" u="none" strike="noStrike" dirty="0">
                        <a:solidFill>
                          <a:srgbClr val="000000"/>
                        </a:solidFill>
                        <a:latin typeface="+mj-lt"/>
                      </a:endParaRPr>
                    </a:p>
                  </a:txBody>
                  <a:tcPr marL="0" marR="0" marT="0" marB="0" anchor="ctr">
                    <a:lnL>
                      <a:noFill/>
                    </a:lnL>
                    <a:lnR>
                      <a:noFill/>
                    </a:lnR>
                    <a:lnT>
                      <a:noFill/>
                    </a:lnT>
                    <a:lnB>
                      <a:noFill/>
                    </a:lnB>
                  </a:tcPr>
                </a:tc>
                <a:tc hMerge="1">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mn-ea"/>
                        </a:rPr>
                        <a:t>3,895</a:t>
                      </a: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mn-ea"/>
                        </a:rPr>
                        <a:t>4,340</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微軟正黑體" panose="020B0604030504040204" pitchFamily="34" charset="-120"/>
                        </a:rPr>
                        <a:t>4,176</a:t>
                      </a:r>
                      <a:endParaRPr lang="en-US" altLang="zh-TW"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a:noFill/>
                    </a:lnB>
                  </a:tcPr>
                </a:tc>
                <a:tc>
                  <a:txBody>
                    <a:bodyPr/>
                    <a:lstStyle/>
                    <a:p>
                      <a:pPr algn="ctr" rtl="0" fontAlgn="b"/>
                      <a:r>
                        <a:rPr lang="en-US" altLang="zh-TW" sz="1100" b="0" i="0" u="none" strike="noStrike" kern="1200" dirty="0">
                          <a:solidFill>
                            <a:srgbClr val="000000"/>
                          </a:solidFill>
                          <a:effectLst/>
                          <a:latin typeface="+mj-lt"/>
                          <a:ea typeface="微軟正黑體" panose="020B0604030504040204" pitchFamily="34" charset="-120"/>
                          <a:cs typeface="+mn-cs"/>
                        </a:rPr>
                        <a:t>5,027</a:t>
                      </a: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5,189</a:t>
                      </a:r>
                    </a:p>
                  </a:txBody>
                  <a:tcPr marL="0" marR="0" marT="0" marB="0" anchor="ctr">
                    <a:lnL>
                      <a:noFill/>
                    </a:lnL>
                    <a:lnR>
                      <a:noFill/>
                    </a:lnR>
                    <a:lnT>
                      <a:noFill/>
                    </a:lnT>
                    <a:lnB>
                      <a:noFill/>
                    </a:lnB>
                  </a:tcPr>
                </a:tc>
                <a:extLst>
                  <a:ext uri="{0D108BD9-81ED-4DB2-BD59-A6C34878D82A}">
                    <a16:rowId xmlns:a16="http://schemas.microsoft.com/office/drawing/2014/main" val="10014"/>
                  </a:ext>
                </a:extLst>
              </a:tr>
              <a:tr h="220747">
                <a:tc>
                  <a:txBody>
                    <a:bodyPr/>
                    <a:lstStyle/>
                    <a:p>
                      <a:pPr algn="l" fontAlgn="b"/>
                      <a:endParaRPr lang="zh-TW" altLang="en-US" sz="1100" b="0" i="0" u="none" strike="noStrike" dirty="0">
                        <a:solidFill>
                          <a:srgbClr val="000000"/>
                        </a:solidFill>
                        <a:latin typeface="+mj-lt"/>
                      </a:endParaRPr>
                    </a:p>
                  </a:txBody>
                  <a:tcPr marL="0" marR="0" marT="0" marB="0" anchor="b">
                    <a:lnL>
                      <a:noFill/>
                    </a:lnL>
                    <a:lnR>
                      <a:noFill/>
                    </a:lnR>
                    <a:lnT>
                      <a:noFill/>
                    </a:lnT>
                    <a:lnB>
                      <a:noFill/>
                    </a:lnB>
                  </a:tcPr>
                </a:tc>
                <a:tc gridSpan="3">
                  <a:txBody>
                    <a:bodyPr/>
                    <a:lstStyle/>
                    <a:p>
                      <a:pPr algn="l" rtl="0" fontAlgn="b"/>
                      <a:r>
                        <a:rPr lang="en-US" sz="1100" b="0" i="0" u="none" strike="noStrike" dirty="0">
                          <a:solidFill>
                            <a:srgbClr val="000000"/>
                          </a:solidFill>
                          <a:latin typeface="+mj-lt"/>
                        </a:rPr>
                        <a:t>Long-term loan</a:t>
                      </a:r>
                    </a:p>
                  </a:txBody>
                  <a:tcPr marL="0" marR="0" marT="0" marB="0" anchor="ctr">
                    <a:lnL>
                      <a:noFill/>
                    </a:lnL>
                    <a:lnR>
                      <a:noFill/>
                    </a:lnR>
                    <a:lnT>
                      <a:noFill/>
                    </a:lnT>
                    <a:lnB>
                      <a:noFill/>
                    </a:lnB>
                  </a:tcPr>
                </a:tc>
                <a:tc hMerge="1">
                  <a:txBody>
                    <a:bodyPr/>
                    <a:lstStyle/>
                    <a:p>
                      <a:endParaRPr lang="zh-TW" altLang="en-US"/>
                    </a:p>
                  </a:txBody>
                  <a:tcPr/>
                </a:tc>
                <a:tc hMerge="1">
                  <a:txBody>
                    <a:bodyPr/>
                    <a:lstStyle/>
                    <a:p>
                      <a:pPr algn="l" rtl="0" fontAlgn="b"/>
                      <a:endParaRPr lang="en-US" sz="1100" b="0" i="0" u="none" strike="noStrike" dirty="0">
                        <a:solidFill>
                          <a:srgbClr val="000000"/>
                        </a:solidFill>
                        <a:latin typeface="+mj-lt"/>
                      </a:endParaRPr>
                    </a:p>
                  </a:txBody>
                  <a:tcPr marL="0" marR="0" marT="0" marB="0" anchor="ctr">
                    <a:lnL>
                      <a:noFill/>
                    </a:lnL>
                    <a:lnR>
                      <a:noFill/>
                    </a:lnR>
                    <a:lnT>
                      <a:noFill/>
                    </a:lnT>
                    <a:lnB>
                      <a:noFill/>
                    </a:lnB>
                  </a:tcPr>
                </a:tc>
                <a:tc gridSpan="2">
                  <a:txBody>
                    <a:bodyPr/>
                    <a:lstStyle/>
                    <a:p>
                      <a:pPr algn="l" rtl="0" fontAlgn="b"/>
                      <a:endParaRPr lang="en-US" sz="1100" b="0" i="0" u="none" strike="noStrike" dirty="0">
                        <a:solidFill>
                          <a:srgbClr val="000000"/>
                        </a:solidFill>
                        <a:latin typeface="+mj-lt"/>
                      </a:endParaRPr>
                    </a:p>
                  </a:txBody>
                  <a:tcPr marL="0" marR="0" marT="0" marB="0" anchor="ctr">
                    <a:lnL>
                      <a:noFill/>
                    </a:lnL>
                    <a:lnR>
                      <a:noFill/>
                    </a:lnR>
                    <a:lnT>
                      <a:noFill/>
                    </a:lnT>
                    <a:lnB>
                      <a:noFill/>
                    </a:lnB>
                  </a:tcPr>
                </a:tc>
                <a:tc hMerge="1">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mn-ea"/>
                        </a:rPr>
                        <a:t>-</a:t>
                      </a:r>
                    </a:p>
                  </a:txBody>
                  <a:tcPr marL="9525" marR="9525" marT="9525" marB="0" anchor="ctr">
                    <a:lnL>
                      <a:noFill/>
                    </a:lnL>
                    <a:lnR>
                      <a:noFill/>
                    </a:lnR>
                    <a:lnT>
                      <a:noFill/>
                    </a:lnT>
                    <a:lnB>
                      <a:noFill/>
                    </a:lnB>
                  </a:tcPr>
                </a:tc>
                <a:tc>
                  <a:txBody>
                    <a:bodyPr/>
                    <a:lstStyle/>
                    <a:p>
                      <a:pPr algn="ctr" rtl="0" fontAlgn="b"/>
                      <a:r>
                        <a:rPr lang="en-US" altLang="zh-TW" sz="1100" b="0" i="0" u="none" strike="noStrike">
                          <a:solidFill>
                            <a:srgbClr val="000000"/>
                          </a:solidFill>
                          <a:effectLst/>
                          <a:latin typeface="+mj-lt"/>
                          <a:ea typeface="+mn-ea"/>
                        </a:rPr>
                        <a:t>45,125</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42,780</a:t>
                      </a:r>
                    </a:p>
                  </a:txBody>
                  <a:tcPr marL="9525" marR="9525" marT="9525" marB="0" anchor="ctr">
                    <a:lnL>
                      <a:noFill/>
                    </a:lnL>
                    <a:lnR>
                      <a:noFill/>
                    </a:lnR>
                    <a:lnT>
                      <a:noFill/>
                    </a:lnT>
                    <a:lnB>
                      <a:noFill/>
                    </a:lnB>
                  </a:tcPr>
                </a:tc>
                <a:tc>
                  <a:txBody>
                    <a:bodyPr/>
                    <a:lstStyle/>
                    <a:p>
                      <a:pPr algn="ctr" rtl="0" fontAlgn="b"/>
                      <a:r>
                        <a:rPr lang="en-US" altLang="zh-TW" sz="1100" b="0" i="0" u="none" strike="noStrike" kern="1200" dirty="0">
                          <a:solidFill>
                            <a:srgbClr val="000000"/>
                          </a:solidFill>
                          <a:effectLst/>
                          <a:latin typeface="+mj-lt"/>
                          <a:ea typeface="微軟正黑體" panose="020B0604030504040204" pitchFamily="34" charset="-120"/>
                          <a:cs typeface="+mn-cs"/>
                        </a:rPr>
                        <a:t>14,542</a:t>
                      </a:r>
                      <a:endParaRPr lang="en-US" altLang="zh-TW" sz="1100" b="0" i="0" u="none" strike="noStrike" kern="1200" baseline="300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29,007</a:t>
                      </a:r>
                      <a:r>
                        <a:rPr lang="en-US" altLang="zh-TW" sz="1100" b="0" i="0" u="none" strike="noStrike" kern="1200" baseline="30000" dirty="0">
                          <a:solidFill>
                            <a:srgbClr val="000000"/>
                          </a:solidFill>
                          <a:effectLst/>
                          <a:latin typeface="+mn-lt"/>
                          <a:ea typeface="微軟正黑體" panose="020B0604030504040204" pitchFamily="34" charset="-120"/>
                          <a:cs typeface="+mn-cs"/>
                        </a:rPr>
                        <a:t>5</a:t>
                      </a:r>
                      <a:endParaRPr lang="en-US" altLang="zh-TW" sz="1100" b="0"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10015"/>
                  </a:ext>
                </a:extLst>
              </a:tr>
              <a:tr h="240180">
                <a:tc>
                  <a:txBody>
                    <a:bodyPr/>
                    <a:lstStyle/>
                    <a:p>
                      <a:pPr algn="l"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rtl="0" fontAlgn="b"/>
                      <a:r>
                        <a:rPr lang="en-US" sz="1100" b="0" i="0" u="none" strike="noStrike" dirty="0">
                          <a:solidFill>
                            <a:srgbClr val="000000"/>
                          </a:solidFill>
                          <a:latin typeface="+mj-lt"/>
                        </a:rPr>
                        <a:t>Other liabilities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l" rtl="0" fontAlgn="b"/>
                      <a:endParaRPr lang="en-US" sz="1100" b="0" i="0" u="none" strike="noStrike" dirty="0">
                        <a:solidFill>
                          <a:srgbClr val="000000"/>
                        </a:solidFill>
                        <a:latin typeface="+mj-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rtl="0" fontAlgn="b"/>
                      <a:r>
                        <a:rPr lang="zh-TW" altLang="en-US" sz="1100" b="0" i="0" u="none" strike="noStrike" dirty="0">
                          <a:solidFill>
                            <a:srgbClr val="000000"/>
                          </a:solidFill>
                          <a:latin typeface="+mj-lt"/>
                        </a:rPr>
                        <a:t>　</a:t>
                      </a:r>
                      <a:endParaRPr lang="en-US" sz="1100" b="0" i="0" u="none" strike="noStrike" dirty="0">
                        <a:solidFill>
                          <a:srgbClr val="000000"/>
                        </a:solidFill>
                        <a:latin typeface="+mj-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dirty="0">
                          <a:solidFill>
                            <a:srgbClr val="000000"/>
                          </a:solidFill>
                          <a:effectLst/>
                          <a:latin typeface="+mj-lt"/>
                          <a:ea typeface="+mn-ea"/>
                        </a:rPr>
                        <a:t>36,930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a:solidFill>
                            <a:srgbClr val="000000"/>
                          </a:solidFill>
                          <a:effectLst/>
                          <a:latin typeface="+mj-lt"/>
                          <a:ea typeface="+mn-ea"/>
                        </a:rPr>
                        <a:t>49,284</a:t>
                      </a:r>
                      <a:endParaRPr lang="en-US" altLang="zh-TW" sz="1100" b="0" i="0" u="none" strike="noStrike" dirty="0">
                        <a:solidFill>
                          <a:srgbClr val="000000"/>
                        </a:solidFill>
                        <a:effectLst/>
                        <a:latin typeface="+mj-lt"/>
                        <a:ea typeface="+mn-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a:solidFill>
                            <a:srgbClr val="000000"/>
                          </a:solidFill>
                          <a:effectLst/>
                          <a:latin typeface="+mj-lt"/>
                          <a:ea typeface="微軟正黑體" panose="020B0604030504040204" pitchFamily="34" charset="-120"/>
                        </a:rPr>
                        <a:t>61,672</a:t>
                      </a:r>
                      <a:endParaRPr lang="en-US" altLang="zh-TW"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kern="1200" dirty="0">
                          <a:solidFill>
                            <a:srgbClr val="000000"/>
                          </a:solidFill>
                          <a:effectLst/>
                          <a:latin typeface="+mj-lt"/>
                          <a:ea typeface="微軟正黑體" panose="020B0604030504040204" pitchFamily="34" charset="-120"/>
                          <a:cs typeface="+mn-cs"/>
                        </a:rPr>
                        <a:t>62,966</a:t>
                      </a:r>
                      <a:endParaRPr lang="en-US" altLang="zh-TW" sz="1100" b="0" i="0" u="none" strike="noStrike" kern="1200" baseline="30000" dirty="0">
                        <a:solidFill>
                          <a:srgbClr val="000000"/>
                        </a:solidFill>
                        <a:effectLst/>
                        <a:latin typeface="+mj-lt"/>
                        <a:ea typeface="微軟正黑體" panose="020B0604030504040204" pitchFamily="34" charset="-120"/>
                        <a:cs typeface="+mn-c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100" b="0" i="0" u="none" strike="noStrike" dirty="0">
                          <a:solidFill>
                            <a:srgbClr val="000000"/>
                          </a:solidFill>
                          <a:effectLst/>
                          <a:latin typeface="+mj-lt"/>
                          <a:ea typeface="微軟正黑體" panose="020B0604030504040204" pitchFamily="34" charset="-120"/>
                        </a:rPr>
                        <a:t>60,436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0328">
                <a:tc gridSpan="4">
                  <a:txBody>
                    <a:bodyPr/>
                    <a:lstStyle/>
                    <a:p>
                      <a:pPr algn="l" rtl="0" fontAlgn="b"/>
                      <a:r>
                        <a:rPr lang="en-US" sz="1100" b="1" i="0" u="none" strike="noStrike" dirty="0">
                          <a:solidFill>
                            <a:srgbClr val="000000"/>
                          </a:solidFill>
                          <a:latin typeface="+mj-lt"/>
                        </a:rPr>
                        <a:t>Total liabilities</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pPr algn="l" rtl="0" fontAlgn="b"/>
                      <a:endParaRPr lang="en-US" sz="1100" b="1" i="0" u="none" strike="noStrike" dirty="0">
                        <a:solidFill>
                          <a:srgbClr val="000000"/>
                        </a:solidFill>
                        <a:latin typeface="+mj-lt"/>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l" rtl="0" fontAlgn="b"/>
                      <a:r>
                        <a:rPr lang="zh-TW" altLang="en-US" sz="1100" b="1" i="0" u="none" strike="noStrike" dirty="0">
                          <a:solidFill>
                            <a:srgbClr val="000000"/>
                          </a:solidFill>
                          <a:latin typeface="+mj-lt"/>
                        </a:rPr>
                        <a:t>　</a:t>
                      </a:r>
                      <a:endParaRPr lang="en-US" sz="1100" b="1" i="0" u="none" strike="noStrike" dirty="0">
                        <a:solidFill>
                          <a:srgbClr val="000000"/>
                        </a:solidFill>
                        <a:latin typeface="+mj-lt"/>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l" rtl="0" fontAlgn="b"/>
                      <a:r>
                        <a:rPr lang="zh-TW" altLang="en-US" sz="1000" b="1"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dirty="0">
                          <a:solidFill>
                            <a:srgbClr val="000000"/>
                          </a:solidFill>
                          <a:effectLst/>
                          <a:latin typeface="+mj-lt"/>
                          <a:ea typeface="+mn-ea"/>
                        </a:rPr>
                        <a:t>50,697</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a:solidFill>
                            <a:srgbClr val="000000"/>
                          </a:solidFill>
                          <a:effectLst/>
                          <a:latin typeface="+mj-lt"/>
                          <a:ea typeface="+mn-ea"/>
                        </a:rPr>
                        <a:t>105,013</a:t>
                      </a:r>
                      <a:endParaRPr lang="en-US" altLang="zh-TW" sz="1100" b="1" i="0" u="none" strike="noStrike" dirty="0">
                        <a:solidFill>
                          <a:srgbClr val="000000"/>
                        </a:solidFill>
                        <a:effectLst/>
                        <a:latin typeface="+mj-lt"/>
                        <a:ea typeface="+mn-e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a:solidFill>
                            <a:srgbClr val="000000"/>
                          </a:solidFill>
                          <a:effectLst/>
                          <a:latin typeface="+mj-lt"/>
                          <a:ea typeface="微軟正黑體" panose="020B0604030504040204" pitchFamily="34" charset="-120"/>
                        </a:rPr>
                        <a:t>115,172</a:t>
                      </a:r>
                      <a:endParaRPr lang="en-US" altLang="zh-TW" sz="1100" b="1"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kern="1200" dirty="0">
                          <a:solidFill>
                            <a:srgbClr val="000000"/>
                          </a:solidFill>
                          <a:effectLst/>
                          <a:latin typeface="+mj-lt"/>
                          <a:ea typeface="微軟正黑體" panose="020B0604030504040204" pitchFamily="34" charset="-120"/>
                          <a:cs typeface="+mn-cs"/>
                        </a:rPr>
                        <a:t>122,534</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100" b="1" i="0" u="none" strike="noStrike" dirty="0">
                          <a:solidFill>
                            <a:srgbClr val="000000"/>
                          </a:solidFill>
                          <a:effectLst/>
                          <a:latin typeface="+mj-lt"/>
                          <a:ea typeface="微軟正黑體" panose="020B0604030504040204" pitchFamily="34" charset="-120"/>
                        </a:rPr>
                        <a:t>131,262</a:t>
                      </a:r>
                      <a:r>
                        <a:rPr lang="en-US" altLang="zh-TW" sz="1100" b="0" i="0" u="none" strike="noStrike" kern="1200" baseline="30000" dirty="0">
                          <a:solidFill>
                            <a:srgbClr val="000000"/>
                          </a:solidFill>
                          <a:effectLst/>
                          <a:latin typeface="+mn-lt"/>
                          <a:ea typeface="微軟正黑體" panose="020B0604030504040204" pitchFamily="34" charset="-120"/>
                          <a:cs typeface="+mn-cs"/>
                        </a:rPr>
                        <a:t>6</a:t>
                      </a:r>
                      <a:endParaRPr lang="en-US" altLang="zh-TW" sz="1100" b="1"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782">
                <a:tc>
                  <a:txBody>
                    <a:bodyPr/>
                    <a:lstStyle/>
                    <a:p>
                      <a:pPr algn="l" fontAlgn="b"/>
                      <a:r>
                        <a:rPr lang="zh-TW" altLang="en-US" sz="1100" b="0" i="0" u="none" strike="noStrike" dirty="0">
                          <a:solidFill>
                            <a:srgbClr val="000000"/>
                          </a:solidFill>
                          <a:latin typeface="+mj-lt"/>
                        </a:rPr>
                        <a:t>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mj-lt"/>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1100" b="0" i="0" u="none" strike="noStrike">
                          <a:solidFill>
                            <a:srgbClr val="000000"/>
                          </a:solidFill>
                          <a:latin typeface="+mj-lt"/>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TW" altLang="en-US" sz="1100" b="0" i="0" u="none" strike="noStrike">
                        <a:solidFill>
                          <a:srgbClr val="000000"/>
                        </a:solidFill>
                        <a:latin typeface="+mj-lt"/>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1100" b="0" i="0" u="none" strike="noStrike" dirty="0">
                          <a:solidFill>
                            <a:srgbClr val="000000"/>
                          </a:solidFill>
                          <a:latin typeface="+mj-lt"/>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1100" b="0" i="0" u="none" strike="noStrike" dirty="0">
                          <a:solidFill>
                            <a:srgbClr val="000000"/>
                          </a:solidFill>
                          <a:effectLst/>
                          <a:latin typeface="+mj-lt"/>
                          <a:ea typeface="+mn-ea"/>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1100" b="0" i="0" u="none" strike="noStrike">
                          <a:solidFill>
                            <a:srgbClr val="000000"/>
                          </a:solidFill>
                          <a:effectLst/>
                          <a:latin typeface="+mj-lt"/>
                          <a:ea typeface="+mn-ea"/>
                        </a:rPr>
                        <a:t>　</a:t>
                      </a:r>
                      <a:endParaRPr lang="zh-TW" altLang="en-US" sz="1100" b="0" i="0" u="none" strike="noStrike" dirty="0">
                        <a:solidFill>
                          <a:srgbClr val="000000"/>
                        </a:solidFill>
                        <a:effectLst/>
                        <a:latin typeface="+mj-lt"/>
                        <a:ea typeface="+mn-ea"/>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1100" b="0" i="0" u="none" strike="noStrike">
                          <a:solidFill>
                            <a:srgbClr val="000000"/>
                          </a:solidFill>
                          <a:effectLst/>
                          <a:latin typeface="+mj-lt"/>
                          <a:ea typeface="微軟正黑體" panose="020B0604030504040204" pitchFamily="34" charset="-120"/>
                        </a:rPr>
                        <a:t>　</a:t>
                      </a:r>
                      <a:endParaRPr lang="zh-TW" altLang="en-US" sz="1100" b="0" i="0" u="none" strike="noStrike" dirty="0">
                        <a:solidFill>
                          <a:srgbClr val="000000"/>
                        </a:solidFill>
                        <a:effectLst/>
                        <a:latin typeface="+mj-lt"/>
                        <a:ea typeface="微軟正黑體" panose="020B0604030504040204" pitchFamily="34" charset="-12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1100" b="0" i="0" u="none" strike="noStrike" dirty="0">
                          <a:solidFill>
                            <a:srgbClr val="000000"/>
                          </a:solidFill>
                          <a:effectLst/>
                          <a:latin typeface="+mj-lt"/>
                          <a:ea typeface="微軟正黑體" panose="020B0604030504040204" pitchFamily="34" charset="-12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1100" b="0" i="0" u="none" strike="noStrike" dirty="0">
                          <a:solidFill>
                            <a:srgbClr val="000000"/>
                          </a:solidFill>
                          <a:effectLst/>
                          <a:latin typeface="+mj-lt"/>
                          <a:ea typeface="微軟正黑體" panose="020B0604030504040204" pitchFamily="34" charset="-120"/>
                        </a:rPr>
                        <a:t>              </a:t>
                      </a:r>
                      <a:r>
                        <a:rPr lang="en-US" altLang="zh-TW" sz="1100" b="0" i="0" u="none" strike="noStrike" dirty="0">
                          <a:solidFill>
                            <a:srgbClr val="000000"/>
                          </a:solidFill>
                          <a:effectLst/>
                          <a:latin typeface="+mj-lt"/>
                          <a:ea typeface="微軟正黑體" panose="020B0604030504040204" pitchFamily="34" charset="-120"/>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0782">
                <a:tc gridSpan="2">
                  <a:txBody>
                    <a:bodyPr/>
                    <a:lstStyle/>
                    <a:p>
                      <a:pPr algn="l" rtl="0" fontAlgn="b"/>
                      <a:r>
                        <a:rPr lang="en-US" sz="1100" b="1" i="0" u="none" strike="noStrike" dirty="0">
                          <a:solidFill>
                            <a:srgbClr val="000000"/>
                          </a:solidFill>
                          <a:latin typeface="+mj-lt"/>
                        </a:rPr>
                        <a:t>Shareholder equity</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c gridSpan="2">
                  <a:txBody>
                    <a:bodyPr/>
                    <a:lstStyle/>
                    <a:p>
                      <a:pPr algn="l" rtl="0" fontAlgn="b"/>
                      <a:r>
                        <a:rPr lang="zh-TW" altLang="en-US" sz="1100" b="1" i="0" u="none" strike="noStrike" dirty="0">
                          <a:solidFill>
                            <a:srgbClr val="0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pPr algn="l" rtl="0" fontAlgn="b"/>
                      <a:endParaRPr lang="zh-TW" altLang="en-US" sz="1100" b="1" i="0" u="none" strike="noStrike" dirty="0">
                        <a:solidFill>
                          <a:srgbClr val="000000"/>
                        </a:solidFill>
                        <a:latin typeface="+mj-lt"/>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gn="l" rtl="0" fontAlgn="b"/>
                      <a:r>
                        <a:rPr lang="zh-TW" altLang="en-US" sz="1100" b="1" i="0" u="none" strike="noStrike" dirty="0">
                          <a:solidFill>
                            <a:srgbClr val="0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pPr algn="l" rtl="0" fontAlgn="b"/>
                      <a:r>
                        <a:rPr lang="zh-TW" altLang="en-U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100" b="1" i="0" u="none" strike="noStrike" dirty="0">
                          <a:solidFill>
                            <a:srgbClr val="000000"/>
                          </a:solidFill>
                          <a:effectLst/>
                          <a:latin typeface="+mj-lt"/>
                          <a:ea typeface="+mn-ea"/>
                        </a:rPr>
                        <a:t>44,155</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altLang="zh-TW" sz="1100" b="1" i="0" u="none" strike="noStrike">
                          <a:solidFill>
                            <a:srgbClr val="000000"/>
                          </a:solidFill>
                          <a:effectLst/>
                          <a:latin typeface="+mj-lt"/>
                          <a:ea typeface="+mn-ea"/>
                        </a:rPr>
                        <a:t>45,632</a:t>
                      </a:r>
                      <a:endParaRPr lang="en-US" altLang="zh-TW" sz="1100" b="1" i="0" u="none" strike="noStrike" dirty="0">
                        <a:solidFill>
                          <a:srgbClr val="000000"/>
                        </a:solidFill>
                        <a:effectLst/>
                        <a:latin typeface="+mj-lt"/>
                        <a:ea typeface="+mn-e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altLang="zh-TW" sz="1100" b="1" i="0" u="none" strike="noStrike" dirty="0">
                          <a:solidFill>
                            <a:srgbClr val="000000"/>
                          </a:solidFill>
                          <a:effectLst/>
                          <a:latin typeface="+mj-lt"/>
                          <a:ea typeface="微軟正黑體" panose="020B0604030504040204" pitchFamily="34" charset="-120"/>
                        </a:rPr>
                        <a:t>54,324</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altLang="zh-TW" sz="1100" b="1" i="0" u="none" strike="noStrike" dirty="0">
                          <a:solidFill>
                            <a:srgbClr val="000000"/>
                          </a:solidFill>
                          <a:effectLst/>
                          <a:latin typeface="+mj-lt"/>
                          <a:ea typeface="微軟正黑體" panose="020B0604030504040204" pitchFamily="34" charset="-120"/>
                        </a:rPr>
                        <a:t>66,454</a:t>
                      </a:r>
                      <a:r>
                        <a:rPr lang="en-US" altLang="zh-TW" sz="1100" b="1" i="0" u="none" strike="noStrike" baseline="30000" dirty="0">
                          <a:solidFill>
                            <a:srgbClr val="000000"/>
                          </a:solidFill>
                          <a:effectLst/>
                          <a:latin typeface="+mj-lt"/>
                          <a:ea typeface="微軟正黑體" panose="020B0604030504040204" pitchFamily="34" charset="-12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altLang="zh-TW" sz="1100" b="1" i="0" u="none" strike="noStrike" dirty="0">
                          <a:solidFill>
                            <a:srgbClr val="000000"/>
                          </a:solidFill>
                          <a:effectLst/>
                          <a:latin typeface="+mj-lt"/>
                          <a:ea typeface="微軟正黑體" panose="020B0604030504040204" pitchFamily="34" charset="-120"/>
                        </a:rPr>
                        <a:t>71,521</a:t>
                      </a:r>
                      <a:r>
                        <a:rPr lang="en-US" altLang="zh-TW" sz="1100" b="0" i="0" u="none" strike="noStrike" kern="1200" baseline="30000" dirty="0">
                          <a:solidFill>
                            <a:srgbClr val="000000"/>
                          </a:solidFill>
                          <a:effectLst/>
                          <a:latin typeface="+mn-lt"/>
                          <a:ea typeface="微軟正黑體" panose="020B0604030504040204" pitchFamily="34" charset="-120"/>
                          <a:cs typeface="+mn-cs"/>
                        </a:rPr>
                        <a:t>7</a:t>
                      </a:r>
                      <a:endParaRPr lang="en-US" altLang="zh-TW" sz="1100" b="1" i="0" u="none" strike="noStrike" dirty="0">
                        <a:solidFill>
                          <a:srgbClr val="000000"/>
                        </a:solidFill>
                        <a:effectLst/>
                        <a:latin typeface="+mj-lt"/>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9"/>
                  </a:ext>
                </a:extLst>
              </a:tr>
            </a:tbl>
          </a:graphicData>
        </a:graphic>
      </p:graphicFrame>
      <p:cxnSp>
        <p:nvCxnSpPr>
          <p:cNvPr id="6" name="直線接點 5">
            <a:extLst>
              <a:ext uri="{FF2B5EF4-FFF2-40B4-BE49-F238E27FC236}">
                <a16:creationId xmlns:a16="http://schemas.microsoft.com/office/drawing/2014/main" id="{B8CF5C6D-AE0C-640C-13B5-4C898B17F6AB}"/>
              </a:ext>
            </a:extLst>
          </p:cNvPr>
          <p:cNvCxnSpPr>
            <a:cxnSpLocks/>
          </p:cNvCxnSpPr>
          <p:nvPr/>
        </p:nvCxnSpPr>
        <p:spPr>
          <a:xfrm>
            <a:off x="6370570" y="3480516"/>
            <a:ext cx="1335707" cy="0"/>
          </a:xfrm>
          <a:prstGeom prst="line">
            <a:avLst/>
          </a:prstGeom>
          <a:ln>
            <a:solidFill>
              <a:srgbClr val="307F98"/>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6E167EE2-B4F1-F618-B259-4F42BBF4F012}"/>
              </a:ext>
            </a:extLst>
          </p:cNvPr>
          <p:cNvCxnSpPr>
            <a:cxnSpLocks/>
          </p:cNvCxnSpPr>
          <p:nvPr/>
        </p:nvCxnSpPr>
        <p:spPr>
          <a:xfrm>
            <a:off x="7706277" y="2253727"/>
            <a:ext cx="0" cy="1224000"/>
          </a:xfrm>
          <a:prstGeom prst="line">
            <a:avLst/>
          </a:prstGeom>
          <a:ln>
            <a:solidFill>
              <a:srgbClr val="307F98"/>
            </a:solidFill>
            <a:prstDash val="dash"/>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0F701138-725C-181A-50D0-9B73E951C3A0}"/>
              </a:ext>
            </a:extLst>
          </p:cNvPr>
          <p:cNvSpPr/>
          <p:nvPr/>
        </p:nvSpPr>
        <p:spPr>
          <a:xfrm>
            <a:off x="5804349" y="3379175"/>
            <a:ext cx="552448" cy="202115"/>
          </a:xfrm>
          <a:prstGeom prst="rect">
            <a:avLst/>
          </a:prstGeom>
          <a:noFill/>
          <a:ln>
            <a:solidFill>
              <a:srgbClr val="307F9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9" name="表格 9">
            <a:extLst>
              <a:ext uri="{FF2B5EF4-FFF2-40B4-BE49-F238E27FC236}">
                <a16:creationId xmlns:a16="http://schemas.microsoft.com/office/drawing/2014/main" id="{BD066D85-BF74-8AB7-204C-1C77186DFF9C}"/>
              </a:ext>
            </a:extLst>
          </p:cNvPr>
          <p:cNvGraphicFramePr>
            <a:graphicFrameLocks noGrp="1"/>
          </p:cNvGraphicFramePr>
          <p:nvPr>
            <p:extLst>
              <p:ext uri="{D42A27DB-BD31-4B8C-83A1-F6EECF244321}">
                <p14:modId xmlns:p14="http://schemas.microsoft.com/office/powerpoint/2010/main" val="3726103144"/>
              </p:ext>
            </p:extLst>
          </p:nvPr>
        </p:nvGraphicFramePr>
        <p:xfrm>
          <a:off x="6525463" y="1086912"/>
          <a:ext cx="2335871" cy="1153936"/>
        </p:xfrm>
        <a:graphic>
          <a:graphicData uri="http://schemas.openxmlformats.org/drawingml/2006/table">
            <a:tbl>
              <a:tblPr firstRow="1" bandRow="1">
                <a:tableStyleId>{5C22544A-7EE6-4342-B048-85BDC9FD1C3A}</a:tableStyleId>
              </a:tblPr>
              <a:tblGrid>
                <a:gridCol w="1689163">
                  <a:extLst>
                    <a:ext uri="{9D8B030D-6E8A-4147-A177-3AD203B41FA5}">
                      <a16:colId xmlns:a16="http://schemas.microsoft.com/office/drawing/2014/main" val="2143620549"/>
                    </a:ext>
                  </a:extLst>
                </a:gridCol>
                <a:gridCol w="646708">
                  <a:extLst>
                    <a:ext uri="{9D8B030D-6E8A-4147-A177-3AD203B41FA5}">
                      <a16:colId xmlns:a16="http://schemas.microsoft.com/office/drawing/2014/main" val="1427190911"/>
                    </a:ext>
                  </a:extLst>
                </a:gridCol>
              </a:tblGrid>
              <a:tr h="258713">
                <a:tc gridSpan="2">
                  <a:txBody>
                    <a:bodyPr/>
                    <a:lstStyle/>
                    <a:p>
                      <a:pPr marL="0" algn="l" defTabSz="914400" rtl="0" eaLnBrk="1" fontAlgn="b" latinLnBrk="0" hangingPunct="1"/>
                      <a:r>
                        <a:rPr lang="en-US" altLang="zh-TW" sz="1000" b="1" i="0" u="none" strike="noStrike" kern="1200" dirty="0">
                          <a:solidFill>
                            <a:srgbClr val="FFFFFF"/>
                          </a:solidFill>
                          <a:latin typeface="Arial"/>
                          <a:ea typeface="+mn-ea"/>
                          <a:cs typeface="+mn-cs"/>
                        </a:rPr>
                        <a:t>Cash-related other assets</a:t>
                      </a:r>
                      <a:r>
                        <a:rPr lang="zh-TW" altLang="en-US" sz="1000" b="1" i="0" u="none" strike="noStrike" kern="1200" dirty="0">
                          <a:solidFill>
                            <a:srgbClr val="FFFFFF"/>
                          </a:solidFill>
                          <a:latin typeface="Arial"/>
                          <a:ea typeface="+mn-ea"/>
                          <a:cs typeface="+mn-cs"/>
                        </a:rPr>
                        <a:t> </a:t>
                      </a:r>
                      <a:r>
                        <a:rPr lang="en-US" altLang="zh-TW" sz="1000" b="1" i="0" u="none" strike="noStrike" kern="1200" dirty="0">
                          <a:solidFill>
                            <a:srgbClr val="FFFFFF"/>
                          </a:solidFill>
                          <a:latin typeface="Arial"/>
                          <a:ea typeface="+mn-ea"/>
                          <a:cs typeface="+mn-cs"/>
                        </a:rPr>
                        <a:t>include: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07F98"/>
                    </a:solidFill>
                  </a:tcPr>
                </a:tc>
                <a:tc h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7F98"/>
                    </a:solidFill>
                  </a:tcPr>
                </a:tc>
                <a:extLst>
                  <a:ext uri="{0D108BD9-81ED-4DB2-BD59-A6C34878D82A}">
                    <a16:rowId xmlns:a16="http://schemas.microsoft.com/office/drawing/2014/main" val="3695910004"/>
                  </a:ext>
                </a:extLst>
              </a:tr>
              <a:tr h="0">
                <a:tc>
                  <a:txBody>
                    <a:bodyPr/>
                    <a:lstStyle/>
                    <a:p>
                      <a:pPr marL="0" marR="0" lvl="0" indent="0" algn="l" defTabSz="914400" rtl="0" eaLnBrk="1" fontAlgn="b" latinLnBrk="0" hangingPunct="1">
                        <a:lnSpc>
                          <a:spcPts val="1440"/>
                        </a:lnSpc>
                        <a:spcBef>
                          <a:spcPts val="0"/>
                        </a:spcBef>
                        <a:spcAft>
                          <a:spcPts val="0"/>
                        </a:spcAft>
                        <a:buClrTx/>
                        <a:buSzTx/>
                        <a:buFontTx/>
                        <a:buNone/>
                        <a:tabLst/>
                        <a:defRPr/>
                      </a:pPr>
                      <a:r>
                        <a:rPr lang="en-US" altLang="zh-TW" sz="800" b="0" i="1" u="none" strike="noStrike" kern="1200" dirty="0">
                          <a:solidFill>
                            <a:srgbClr val="000000"/>
                          </a:solidFill>
                          <a:latin typeface="+mn-lt"/>
                          <a:ea typeface="+mn-ea"/>
                          <a:cs typeface="+mn-cs"/>
                        </a:rPr>
                        <a:t>(NT$ Mn)</a:t>
                      </a:r>
                    </a:p>
                  </a:txBody>
                  <a:tcPr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440"/>
                        </a:lnSpc>
                      </a:pPr>
                      <a:r>
                        <a:rPr lang="en-US" altLang="zh-TW" sz="1050" b="1" i="0" u="none" strike="noStrike" kern="1200" dirty="0">
                          <a:solidFill>
                            <a:sysClr val="windowText" lastClr="000000"/>
                          </a:solidFill>
                          <a:effectLst/>
                          <a:latin typeface="+mn-lt"/>
                          <a:ea typeface="微軟正黑體" panose="020B0604030504040204" pitchFamily="34" charset="-120"/>
                          <a:cs typeface="+mn-cs"/>
                        </a:rPr>
                        <a:t>Q124</a:t>
                      </a:r>
                      <a:endParaRPr lang="zh-TW" altLang="en-US" sz="1050" dirty="0">
                        <a:solidFill>
                          <a:sysClr val="windowText" lastClr="000000"/>
                        </a:solidFill>
                      </a:endParaRPr>
                    </a:p>
                  </a:txBody>
                  <a:tcPr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476191618"/>
                  </a:ext>
                </a:extLst>
              </a:tr>
              <a:tr h="0">
                <a:tc>
                  <a:txBody>
                    <a:bodyPr/>
                    <a:lstStyle/>
                    <a:p>
                      <a:pPr algn="l" fontAlgn="b"/>
                      <a:r>
                        <a:rPr lang="en-US" altLang="zh-TW" sz="1000" b="0" i="0" u="none" strike="noStrike" kern="1200" dirty="0">
                          <a:solidFill>
                            <a:srgbClr val="000000"/>
                          </a:solidFill>
                          <a:latin typeface="+mn-lt"/>
                          <a:ea typeface="+mn-ea"/>
                          <a:cs typeface="+mn-cs"/>
                        </a:rPr>
                        <a:t>Deposits in banks held for three months or more</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000" b="0" i="0" u="none" strike="noStrike" kern="1200" dirty="0">
                          <a:solidFill>
                            <a:srgbClr val="000000"/>
                          </a:solidFill>
                          <a:latin typeface="+mn-lt"/>
                          <a:ea typeface="+mn-ea"/>
                          <a:cs typeface="+mn-cs"/>
                        </a:rPr>
                        <a:t>23,665</a:t>
                      </a:r>
                      <a:endParaRPr lang="zh-TW" altLang="en-US" sz="1000" b="0" i="0" u="none" strike="noStrike" kern="1200" dirty="0">
                        <a:solidFill>
                          <a:srgbClr val="000000"/>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358064"/>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00" b="0" i="0" u="none" strike="noStrike" kern="1200" dirty="0">
                          <a:solidFill>
                            <a:srgbClr val="000000"/>
                          </a:solidFill>
                          <a:latin typeface="+mn-lt"/>
                          <a:ea typeface="+mn-ea"/>
                          <a:cs typeface="+mn-cs"/>
                        </a:rPr>
                        <a:t>Restricted cash                         11,259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altLang="zh-TW" sz="1000" b="0" i="0" u="none" strike="noStrike" kern="1200" dirty="0">
                          <a:solidFill>
                            <a:srgbClr val="000000"/>
                          </a:solidFill>
                          <a:latin typeface="+mn-lt"/>
                          <a:ea typeface="+mn-ea"/>
                          <a:cs typeface="+mn-cs"/>
                        </a:rPr>
                        <a:t>2,908</a:t>
                      </a:r>
                      <a:endParaRPr lang="zh-TW" altLang="en-US" sz="1000" dirty="0"/>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798457"/>
                  </a:ext>
                </a:extLst>
              </a:tr>
            </a:tbl>
          </a:graphicData>
        </a:graphic>
      </p:graphicFrame>
      <p:sp>
        <p:nvSpPr>
          <p:cNvPr id="5" name="文字版面配置區 3">
            <a:extLst>
              <a:ext uri="{FF2B5EF4-FFF2-40B4-BE49-F238E27FC236}">
                <a16:creationId xmlns:a16="http://schemas.microsoft.com/office/drawing/2014/main" id="{8D7854EB-326A-93ED-7126-3D527C832E1C}"/>
              </a:ext>
            </a:extLst>
          </p:cNvPr>
          <p:cNvSpPr txBox="1">
            <a:spLocks/>
          </p:cNvSpPr>
          <p:nvPr/>
        </p:nvSpPr>
        <p:spPr>
          <a:xfrm>
            <a:off x="245908" y="6037495"/>
            <a:ext cx="8898092" cy="571646"/>
          </a:xfrm>
          <a:prstGeom prst="rect">
            <a:avLst/>
          </a:prstGeom>
        </p:spPr>
        <p:txBody>
          <a:bodyPr vert="horz" lIns="0" tIns="0" rIns="0" bIns="0" rtlCol="0" anchor="b" anchorCtr="0">
            <a:normAutofit/>
          </a:bodyPr>
          <a:lstStyle>
            <a:defPPr>
              <a:defRPr lang="en-US"/>
            </a:defPPr>
            <a:lvl1pPr marL="228600" indent="-228600" defTabSz="957263" fontAlgn="base">
              <a:lnSpc>
                <a:spcPct val="90000"/>
              </a:lnSpc>
              <a:spcBef>
                <a:spcPts val="0"/>
              </a:spcBef>
              <a:spcAft>
                <a:spcPts val="0"/>
              </a:spcAft>
              <a:buClrTx/>
              <a:buFont typeface="+mj-lt"/>
              <a:buAutoNum type="arabicPeriod"/>
              <a:defRPr sz="700" b="0" i="1" baseline="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ltLang="zh-TW" dirty="0">
              <a:highlight>
                <a:srgbClr val="FFFF00"/>
              </a:highlight>
            </a:endParaRPr>
          </a:p>
        </p:txBody>
      </p:sp>
      <p:sp>
        <p:nvSpPr>
          <p:cNvPr id="10" name="文字版面配置區 3">
            <a:extLst>
              <a:ext uri="{FF2B5EF4-FFF2-40B4-BE49-F238E27FC236}">
                <a16:creationId xmlns:a16="http://schemas.microsoft.com/office/drawing/2014/main" id="{741255D0-A223-A2D2-6FC2-2F3E2DBFC29B}"/>
              </a:ext>
            </a:extLst>
          </p:cNvPr>
          <p:cNvSpPr txBox="1">
            <a:spLocks/>
          </p:cNvSpPr>
          <p:nvPr/>
        </p:nvSpPr>
        <p:spPr>
          <a:xfrm>
            <a:off x="245908" y="6014039"/>
            <a:ext cx="8898092" cy="687198"/>
          </a:xfrm>
          <a:prstGeom prst="rect">
            <a:avLst/>
          </a:prstGeom>
        </p:spPr>
        <p:txBody>
          <a:bodyPr vert="horz" lIns="0" tIns="0" rIns="0" bIns="0" rtlCol="0" anchor="b" anchorCtr="0">
            <a:normAutofit/>
          </a:bodyPr>
          <a:lstStyle>
            <a:defPPr>
              <a:defRPr lang="en-US"/>
            </a:defPPr>
            <a:lvl1pPr marL="228600" indent="-228600" defTabSz="957263" fontAlgn="base">
              <a:lnSpc>
                <a:spcPct val="90000"/>
              </a:lnSpc>
              <a:spcBef>
                <a:spcPts val="0"/>
              </a:spcBef>
              <a:spcAft>
                <a:spcPts val="0"/>
              </a:spcAft>
              <a:buClrTx/>
              <a:buFont typeface="+mj-lt"/>
              <a:buAutoNum type="arabicPeriod"/>
              <a:defRPr sz="700" b="0" i="1" baseline="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TW" sz="650" dirty="0"/>
              <a:t>Q124 Cash and cash equivalents increased: Mainly due to the issuance of Exchangeable Unit</a:t>
            </a:r>
          </a:p>
          <a:p>
            <a:r>
              <a:rPr lang="en-US" altLang="zh-TW" sz="650" dirty="0"/>
              <a:t>Q124 Inventories increased: Mainly due to the increase in raw materials</a:t>
            </a:r>
          </a:p>
          <a:p>
            <a:r>
              <a:rPr lang="en-US" altLang="zh-TW" sz="650" dirty="0"/>
              <a:t>Q124 Property, plant and equipment increased: Mainly due to the expansion of both greenfield and brownfield facilities</a:t>
            </a:r>
          </a:p>
          <a:p>
            <a:r>
              <a:rPr lang="en-US" altLang="zh-TW" sz="650" dirty="0"/>
              <a:t>Q124 Short-term loan decreased: Mainly due to the repayment of Short-term loan</a:t>
            </a:r>
          </a:p>
          <a:p>
            <a:r>
              <a:rPr lang="en-US" altLang="zh-TW" sz="650" dirty="0"/>
              <a:t>Q124 Long–term loan increased: Mainly due to the issuance of Exchangeable Unit and Corporate Bond</a:t>
            </a:r>
          </a:p>
          <a:p>
            <a:r>
              <a:rPr lang="en-US" altLang="zh-TW" sz="650" dirty="0"/>
              <a:t>Q124 Total liabilities increased: Mainly due to the issuance of Exchangeable Unit</a:t>
            </a:r>
            <a:r>
              <a:rPr lang="zh-TW" altLang="en-US" sz="650" dirty="0"/>
              <a:t> </a:t>
            </a:r>
            <a:r>
              <a:rPr lang="en-US" altLang="zh-TW" sz="650" dirty="0"/>
              <a:t>and Corporate Bond</a:t>
            </a:r>
          </a:p>
          <a:p>
            <a:r>
              <a:rPr lang="en-US" altLang="zh-TW" sz="650" dirty="0"/>
              <a:t>Q124 Shareholder equity increased: Mainly due to</a:t>
            </a:r>
            <a:r>
              <a:rPr lang="zh-TW" altLang="en-US" sz="650" dirty="0"/>
              <a:t> </a:t>
            </a:r>
            <a:r>
              <a:rPr lang="en-US" altLang="zh-TW" sz="650" dirty="0"/>
              <a:t>the increase in Retained earnings and the effect of Cumulative translation adjustments  </a:t>
            </a:r>
          </a:p>
        </p:txBody>
      </p:sp>
    </p:spTree>
    <p:extLst>
      <p:ext uri="{BB962C8B-B14F-4D97-AF65-F5344CB8AC3E}">
        <p14:creationId xmlns:p14="http://schemas.microsoft.com/office/powerpoint/2010/main" val="34091972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0A025F10-77AE-41DA-9A24-33060D06486D}"/>
              </a:ext>
            </a:extLst>
          </p:cNvPr>
          <p:cNvSpPr>
            <a:spLocks noGrp="1"/>
          </p:cNvSpPr>
          <p:nvPr>
            <p:ph type="body" sz="quarter" idx="13"/>
          </p:nvPr>
        </p:nvSpPr>
        <p:spPr/>
        <p:txBody>
          <a:bodyPr/>
          <a:lstStyle/>
          <a:p>
            <a:r>
              <a:rPr lang="en-US" altLang="zh-TW" dirty="0"/>
              <a:t>Q&amp;A</a:t>
            </a:r>
            <a:endParaRPr lang="zh-TW" altLang="en-US" dirty="0"/>
          </a:p>
        </p:txBody>
      </p:sp>
      <p:sp>
        <p:nvSpPr>
          <p:cNvPr id="4" name="文字版面配置區 3">
            <a:extLst>
              <a:ext uri="{FF2B5EF4-FFF2-40B4-BE49-F238E27FC236}">
                <a16:creationId xmlns:a16="http://schemas.microsoft.com/office/drawing/2014/main" id="{855322A4-2C7B-4248-B962-8A24723273E6}"/>
              </a:ext>
            </a:extLst>
          </p:cNvPr>
          <p:cNvSpPr>
            <a:spLocks noGrp="1"/>
          </p:cNvSpPr>
          <p:nvPr>
            <p:ph type="body" sz="quarter" idx="15"/>
          </p:nvPr>
        </p:nvSpPr>
        <p:spPr/>
        <p:txBody>
          <a:bodyPr/>
          <a:lstStyle/>
          <a:p>
            <a:endParaRPr lang="zh-TW" altLang="en-US"/>
          </a:p>
        </p:txBody>
      </p:sp>
      <p:sp>
        <p:nvSpPr>
          <p:cNvPr id="5" name="文字版面配置區 4">
            <a:extLst>
              <a:ext uri="{FF2B5EF4-FFF2-40B4-BE49-F238E27FC236}">
                <a16:creationId xmlns:a16="http://schemas.microsoft.com/office/drawing/2014/main" id="{487EB210-5F56-4CEE-95F0-E4433EA3E9A0}"/>
              </a:ext>
            </a:extLst>
          </p:cNvPr>
          <p:cNvSpPr>
            <a:spLocks noGrp="1"/>
          </p:cNvSpPr>
          <p:nvPr>
            <p:ph type="body" sz="quarter" idx="19"/>
          </p:nvPr>
        </p:nvSpPr>
        <p:spPr/>
        <p:txBody>
          <a:bodyPr/>
          <a:lstStyle/>
          <a:p>
            <a:r>
              <a:rPr lang="en-US" altLang="zh-TW" dirty="0"/>
              <a:t>04</a:t>
            </a:r>
            <a:endParaRPr lang="zh-TW" altLang="en-US" dirty="0"/>
          </a:p>
        </p:txBody>
      </p:sp>
      <p:sp>
        <p:nvSpPr>
          <p:cNvPr id="8" name="投影片編號版面配置區 7">
            <a:extLst>
              <a:ext uri="{FF2B5EF4-FFF2-40B4-BE49-F238E27FC236}">
                <a16:creationId xmlns:a16="http://schemas.microsoft.com/office/drawing/2014/main" id="{02C7CE3B-C778-23CD-2050-E09355B9E7B6}"/>
              </a:ext>
            </a:extLst>
          </p:cNvPr>
          <p:cNvSpPr>
            <a:spLocks noGrp="1"/>
          </p:cNvSpPr>
          <p:nvPr>
            <p:ph type="sldNum" sz="quarter" idx="4"/>
          </p:nvPr>
        </p:nvSpPr>
        <p:spPr/>
        <p:txBody>
          <a:bodyPr/>
          <a:lstStyle/>
          <a:p>
            <a:fld id="{347ED145-AFDC-5146-9F05-321CC8817212}" type="slidenum">
              <a:rPr kumimoji="1" lang="zh-TW" altLang="en-US" smtClean="0"/>
              <a:pPr/>
              <a:t>22</a:t>
            </a:fld>
            <a:endParaRPr kumimoji="1" lang="zh-TW" altLang="en-US" dirty="0"/>
          </a:p>
        </p:txBody>
      </p:sp>
    </p:spTree>
    <p:extLst>
      <p:ext uri="{BB962C8B-B14F-4D97-AF65-F5344CB8AC3E}">
        <p14:creationId xmlns:p14="http://schemas.microsoft.com/office/powerpoint/2010/main" val="181988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0589411-82DF-C414-A33F-0398D5A9EC04}"/>
              </a:ext>
            </a:extLst>
          </p:cNvPr>
          <p:cNvSpPr>
            <a:spLocks noGrp="1"/>
          </p:cNvSpPr>
          <p:nvPr>
            <p:ph sz="half" idx="2"/>
          </p:nvPr>
        </p:nvSpPr>
        <p:spPr>
          <a:xfrm>
            <a:off x="258234" y="1308272"/>
            <a:ext cx="8649969" cy="5187716"/>
          </a:xfrm>
        </p:spPr>
        <p:txBody>
          <a:bodyPr>
            <a:noAutofit/>
          </a:bodyPr>
          <a:lstStyle/>
          <a:p>
            <a:endParaRPr lang="en-US" altLang="zh-TW" sz="1400" dirty="0">
              <a:latin typeface="+mn-ea"/>
              <a:ea typeface="+mn-ea"/>
            </a:endParaRPr>
          </a:p>
          <a:p>
            <a:pPr marL="457200" indent="-457200">
              <a:buFont typeface="+mj-lt"/>
              <a:buAutoNum type="arabicPeriod"/>
            </a:pPr>
            <a:endParaRPr lang="en-US" altLang="zh-TW" sz="14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pPr marL="228600" indent="-228600">
              <a:buFont typeface="+mj-lt"/>
              <a:buAutoNum type="arabicPeriod"/>
            </a:pPr>
            <a:endParaRPr lang="en-US" altLang="zh-TW" sz="200" dirty="0">
              <a:latin typeface="+mn-ea"/>
              <a:ea typeface="+mn-ea"/>
            </a:endParaRPr>
          </a:p>
          <a:p>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pPr marL="228600" indent="-228600">
              <a:buFont typeface="+mj-lt"/>
              <a:buAutoNum type="arabicPeriod"/>
            </a:pPr>
            <a:endParaRPr lang="en-US" altLang="zh-TW" sz="1400" dirty="0">
              <a:latin typeface="+mn-ea"/>
              <a:ea typeface="+mn-ea"/>
            </a:endParaRPr>
          </a:p>
          <a:p>
            <a:endParaRPr lang="en-US" altLang="zh-TW" sz="1400" dirty="0">
              <a:latin typeface="+mn-ea"/>
              <a:ea typeface="+mn-ea"/>
            </a:endParaRPr>
          </a:p>
          <a:p>
            <a:endParaRPr lang="en-US" altLang="zh-TW" sz="1400" dirty="0">
              <a:latin typeface="+mn-ea"/>
              <a:ea typeface="+mn-ea"/>
            </a:endParaRPr>
          </a:p>
        </p:txBody>
      </p:sp>
      <p:sp>
        <p:nvSpPr>
          <p:cNvPr id="4" name="標題 3">
            <a:extLst>
              <a:ext uri="{FF2B5EF4-FFF2-40B4-BE49-F238E27FC236}">
                <a16:creationId xmlns:a16="http://schemas.microsoft.com/office/drawing/2014/main" id="{48E34F57-6BF9-82B2-3408-ED6508C4A8DE}"/>
              </a:ext>
            </a:extLst>
          </p:cNvPr>
          <p:cNvSpPr>
            <a:spLocks noGrp="1"/>
          </p:cNvSpPr>
          <p:nvPr>
            <p:ph type="title"/>
          </p:nvPr>
        </p:nvSpPr>
        <p:spPr>
          <a:xfrm>
            <a:off x="280412" y="-70144"/>
            <a:ext cx="5976000" cy="874680"/>
          </a:xfrm>
        </p:spPr>
        <p:txBody>
          <a:bodyPr/>
          <a:lstStyle/>
          <a:p>
            <a:r>
              <a:rPr lang="en-US" altLang="zh-TW" dirty="0"/>
              <a:t>Q&amp;A via </a:t>
            </a:r>
            <a:r>
              <a:rPr lang="en-US" altLang="zh-TW" dirty="0" err="1"/>
              <a:t>Slido</a:t>
            </a:r>
            <a:r>
              <a:rPr lang="zh-TW" altLang="en-US" dirty="0"/>
              <a:t> </a:t>
            </a:r>
          </a:p>
        </p:txBody>
      </p:sp>
      <p:sp>
        <p:nvSpPr>
          <p:cNvPr id="3" name="文字方塊 2">
            <a:extLst>
              <a:ext uri="{FF2B5EF4-FFF2-40B4-BE49-F238E27FC236}">
                <a16:creationId xmlns:a16="http://schemas.microsoft.com/office/drawing/2014/main" id="{191B6E87-8842-6DFA-523D-99ACC5AAAC36}"/>
              </a:ext>
            </a:extLst>
          </p:cNvPr>
          <p:cNvSpPr txBox="1"/>
          <p:nvPr/>
        </p:nvSpPr>
        <p:spPr>
          <a:xfrm>
            <a:off x="5929605" y="4807209"/>
            <a:ext cx="4935895" cy="738664"/>
          </a:xfrm>
          <a:prstGeom prst="rect">
            <a:avLst/>
          </a:prstGeom>
          <a:noFill/>
        </p:spPr>
        <p:txBody>
          <a:bodyPr wrap="square">
            <a:spAutoFit/>
          </a:bodyPr>
          <a:lstStyle/>
          <a:p>
            <a:r>
              <a:rPr lang="en-US" altLang="zh-TW" sz="1050" dirty="0">
                <a:latin typeface="+mj-lt"/>
                <a:ea typeface="+mn-ea"/>
              </a:rPr>
              <a:t>Please note</a:t>
            </a:r>
            <a:r>
              <a:rPr lang="zh-TW" altLang="en-US" sz="1050" dirty="0">
                <a:latin typeface="+mj-lt"/>
                <a:ea typeface="+mn-ea"/>
              </a:rPr>
              <a:t>：</a:t>
            </a:r>
            <a:endParaRPr lang="en-US" altLang="zh-TW" sz="1050" dirty="0">
              <a:latin typeface="+mj-lt"/>
              <a:ea typeface="+mn-ea"/>
            </a:endParaRPr>
          </a:p>
          <a:p>
            <a:r>
              <a:rPr lang="en-US" altLang="zh-TW" sz="1050" dirty="0">
                <a:latin typeface="+mj-lt"/>
              </a:rPr>
              <a:t>1.</a:t>
            </a:r>
            <a:r>
              <a:rPr lang="zh-TW" altLang="en-US" sz="1050" dirty="0">
                <a:latin typeface="+mj-lt"/>
              </a:rPr>
              <a:t> </a:t>
            </a:r>
            <a:r>
              <a:rPr lang="en-US" altLang="zh-TW" sz="1050" dirty="0">
                <a:latin typeface="+mj-lt"/>
              </a:rPr>
              <a:t>Inputting questions in English is suggested.</a:t>
            </a:r>
          </a:p>
          <a:p>
            <a:r>
              <a:rPr lang="en-US" altLang="zh-TW" sz="1050" dirty="0">
                <a:latin typeface="+mj-lt"/>
              </a:rPr>
              <a:t>2.</a:t>
            </a:r>
            <a:r>
              <a:rPr lang="zh-TW" altLang="en-US" sz="1050" dirty="0">
                <a:latin typeface="+mj-lt"/>
              </a:rPr>
              <a:t> </a:t>
            </a:r>
            <a:r>
              <a:rPr lang="en-US" altLang="zh-TW" sz="1050" dirty="0">
                <a:latin typeface="+mj-lt"/>
              </a:rPr>
              <a:t>Sending all questions in one go is suggested.</a:t>
            </a:r>
          </a:p>
          <a:p>
            <a:r>
              <a:rPr lang="en-US" altLang="zh-TW" sz="1050" dirty="0">
                <a:latin typeface="+mj-lt"/>
                <a:ea typeface="+mn-ea"/>
              </a:rPr>
              <a:t>3.</a:t>
            </a:r>
            <a:r>
              <a:rPr lang="zh-TW" altLang="en-US" sz="1050" dirty="0">
                <a:latin typeface="+mj-lt"/>
                <a:ea typeface="+mn-ea"/>
              </a:rPr>
              <a:t> </a:t>
            </a:r>
            <a:r>
              <a:rPr lang="en-US" altLang="zh-TW" sz="1050" dirty="0">
                <a:latin typeface="+mj-lt"/>
                <a:ea typeface="+mn-ea"/>
              </a:rPr>
              <a:t>Questions will be taken during the Q&amp;A session.  </a:t>
            </a:r>
            <a:endParaRPr lang="zh-TW" altLang="en-US" sz="1050" dirty="0">
              <a:latin typeface="+mj-lt"/>
              <a:ea typeface="+mn-ea"/>
            </a:endParaRPr>
          </a:p>
        </p:txBody>
      </p:sp>
      <p:pic>
        <p:nvPicPr>
          <p:cNvPr id="11" name="圖片 10">
            <a:extLst>
              <a:ext uri="{FF2B5EF4-FFF2-40B4-BE49-F238E27FC236}">
                <a16:creationId xmlns:a16="http://schemas.microsoft.com/office/drawing/2014/main" id="{62103433-221A-2D49-DF49-1896D650C7B9}"/>
              </a:ext>
            </a:extLst>
          </p:cNvPr>
          <p:cNvPicPr>
            <a:picLocks noChangeAspect="1"/>
          </p:cNvPicPr>
          <p:nvPr/>
        </p:nvPicPr>
        <p:blipFill rotWithShape="1">
          <a:blip r:embed="rId2"/>
          <a:srcRect b="22190"/>
          <a:stretch/>
        </p:blipFill>
        <p:spPr>
          <a:xfrm>
            <a:off x="498337" y="1214843"/>
            <a:ext cx="2306814" cy="2340000"/>
          </a:xfrm>
          <a:prstGeom prst="rect">
            <a:avLst/>
          </a:prstGeom>
        </p:spPr>
      </p:pic>
      <p:pic>
        <p:nvPicPr>
          <p:cNvPr id="17" name="圖片 16">
            <a:extLst>
              <a:ext uri="{FF2B5EF4-FFF2-40B4-BE49-F238E27FC236}">
                <a16:creationId xmlns:a16="http://schemas.microsoft.com/office/drawing/2014/main" id="{A99DBBB7-5202-DCCA-53D6-40EBE287D748}"/>
              </a:ext>
            </a:extLst>
          </p:cNvPr>
          <p:cNvPicPr>
            <a:picLocks noChangeAspect="1"/>
          </p:cNvPicPr>
          <p:nvPr/>
        </p:nvPicPr>
        <p:blipFill rotWithShape="1">
          <a:blip r:embed="rId3"/>
          <a:srcRect t="7536" b="6942"/>
          <a:stretch/>
        </p:blipFill>
        <p:spPr>
          <a:xfrm>
            <a:off x="3268412" y="1195035"/>
            <a:ext cx="2136241" cy="2340000"/>
          </a:xfrm>
          <a:prstGeom prst="rect">
            <a:avLst/>
          </a:prstGeom>
        </p:spPr>
      </p:pic>
      <p:pic>
        <p:nvPicPr>
          <p:cNvPr id="30" name="圖片 29">
            <a:extLst>
              <a:ext uri="{FF2B5EF4-FFF2-40B4-BE49-F238E27FC236}">
                <a16:creationId xmlns:a16="http://schemas.microsoft.com/office/drawing/2014/main" id="{69AD4384-A8CB-A457-7D8C-AB640D266F3A}"/>
              </a:ext>
            </a:extLst>
          </p:cNvPr>
          <p:cNvPicPr>
            <a:picLocks noChangeAspect="1"/>
          </p:cNvPicPr>
          <p:nvPr/>
        </p:nvPicPr>
        <p:blipFill rotWithShape="1">
          <a:blip r:embed="rId4"/>
          <a:srcRect t="6464"/>
          <a:stretch/>
        </p:blipFill>
        <p:spPr>
          <a:xfrm>
            <a:off x="6073973" y="1199833"/>
            <a:ext cx="2332607" cy="2340000"/>
          </a:xfrm>
          <a:prstGeom prst="rect">
            <a:avLst/>
          </a:prstGeom>
        </p:spPr>
      </p:pic>
      <p:sp>
        <p:nvSpPr>
          <p:cNvPr id="7" name="文字方塊 6">
            <a:extLst>
              <a:ext uri="{FF2B5EF4-FFF2-40B4-BE49-F238E27FC236}">
                <a16:creationId xmlns:a16="http://schemas.microsoft.com/office/drawing/2014/main" id="{98653241-7B4B-802D-87E7-D510876B3172}"/>
              </a:ext>
            </a:extLst>
          </p:cNvPr>
          <p:cNvSpPr txBox="1"/>
          <p:nvPr/>
        </p:nvSpPr>
        <p:spPr>
          <a:xfrm>
            <a:off x="1071726" y="868833"/>
            <a:ext cx="7391627" cy="276999"/>
          </a:xfrm>
          <a:prstGeom prst="rect">
            <a:avLst/>
          </a:prstGeom>
          <a:noFill/>
        </p:spPr>
        <p:txBody>
          <a:bodyPr wrap="square">
            <a:spAutoFit/>
          </a:bodyPr>
          <a:lstStyle/>
          <a:p>
            <a:r>
              <a:rPr lang="en-US" altLang="zh-TW" sz="1200" dirty="0">
                <a:latin typeface="+mn-ea"/>
                <a:ea typeface="+mn-ea"/>
              </a:rPr>
              <a:t>        </a:t>
            </a:r>
            <a:r>
              <a:rPr lang="en-US" altLang="zh-TW" sz="1200" b="1" dirty="0">
                <a:latin typeface="+mj-lt"/>
              </a:rPr>
              <a:t>Step</a:t>
            </a:r>
            <a:r>
              <a:rPr lang="en-US" altLang="zh-TW" sz="1200" b="1" dirty="0">
                <a:latin typeface="+mj-lt"/>
                <a:ea typeface="+mn-ea"/>
              </a:rPr>
              <a:t>1                                                    Step2                                                           Step3</a:t>
            </a:r>
            <a:endParaRPr lang="en-US" altLang="zh-TW" sz="1200" b="1" dirty="0">
              <a:latin typeface="+mj-lt"/>
            </a:endParaRPr>
          </a:p>
        </p:txBody>
      </p:sp>
      <p:pic>
        <p:nvPicPr>
          <p:cNvPr id="9" name="圖片 8">
            <a:extLst>
              <a:ext uri="{FF2B5EF4-FFF2-40B4-BE49-F238E27FC236}">
                <a16:creationId xmlns:a16="http://schemas.microsoft.com/office/drawing/2014/main" id="{E26F8943-6706-64A2-8ABE-87608CB1624B}"/>
              </a:ext>
            </a:extLst>
          </p:cNvPr>
          <p:cNvPicPr>
            <a:picLocks noChangeAspect="1"/>
          </p:cNvPicPr>
          <p:nvPr/>
        </p:nvPicPr>
        <p:blipFill>
          <a:blip r:embed="rId5"/>
          <a:stretch>
            <a:fillRect/>
          </a:stretch>
        </p:blipFill>
        <p:spPr>
          <a:xfrm>
            <a:off x="3199400" y="3902130"/>
            <a:ext cx="2702323" cy="2340000"/>
          </a:xfrm>
          <a:prstGeom prst="rect">
            <a:avLst/>
          </a:prstGeom>
        </p:spPr>
      </p:pic>
      <p:sp>
        <p:nvSpPr>
          <p:cNvPr id="10" name="矩形 9">
            <a:extLst>
              <a:ext uri="{FF2B5EF4-FFF2-40B4-BE49-F238E27FC236}">
                <a16:creationId xmlns:a16="http://schemas.microsoft.com/office/drawing/2014/main" id="{1674544E-A081-14F6-A5E6-D08C22A3E4FD}"/>
              </a:ext>
            </a:extLst>
          </p:cNvPr>
          <p:cNvSpPr/>
          <p:nvPr/>
        </p:nvSpPr>
        <p:spPr>
          <a:xfrm>
            <a:off x="91294" y="2802555"/>
            <a:ext cx="3055990" cy="589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TW" sz="1200" b="1" dirty="0">
                <a:solidFill>
                  <a:schemeClr val="bg1"/>
                </a:solidFill>
                <a:latin typeface="+mj-lt"/>
              </a:rPr>
              <a:t>1.</a:t>
            </a:r>
            <a:r>
              <a:rPr lang="zh-TW" altLang="en-US" sz="1200" b="1" dirty="0">
                <a:solidFill>
                  <a:schemeClr val="bg1"/>
                </a:solidFill>
                <a:latin typeface="+mj-lt"/>
              </a:rPr>
              <a:t> </a:t>
            </a:r>
            <a:r>
              <a:rPr lang="en-US" altLang="zh-TW" sz="1200" b="1" dirty="0">
                <a:solidFill>
                  <a:schemeClr val="bg1"/>
                </a:solidFill>
                <a:latin typeface="+mj-lt"/>
              </a:rPr>
              <a:t>Click OK</a:t>
            </a:r>
            <a:r>
              <a:rPr lang="zh-TW" altLang="en-US" sz="1200" b="1" dirty="0">
                <a:solidFill>
                  <a:schemeClr val="bg1"/>
                </a:solidFill>
                <a:latin typeface="+mj-lt"/>
              </a:rPr>
              <a:t> </a:t>
            </a:r>
            <a:r>
              <a:rPr lang="en-US" altLang="zh-TW" sz="1200" b="1" dirty="0">
                <a:solidFill>
                  <a:schemeClr val="bg1"/>
                </a:solidFill>
                <a:latin typeface="+mj-lt"/>
              </a:rPr>
              <a:t>upon seeing “GWCIR wants </a:t>
            </a:r>
          </a:p>
          <a:p>
            <a:pPr algn="just"/>
            <a:r>
              <a:rPr lang="en-US" altLang="zh-TW" sz="1200" b="1" dirty="0">
                <a:solidFill>
                  <a:schemeClr val="bg1"/>
                </a:solidFill>
                <a:latin typeface="+mj-lt"/>
              </a:rPr>
              <a:t>to open </a:t>
            </a:r>
            <a:r>
              <a:rPr lang="en-US" altLang="zh-TW" sz="1200" b="1" dirty="0" err="1">
                <a:solidFill>
                  <a:schemeClr val="bg1"/>
                </a:solidFill>
                <a:latin typeface="+mj-lt"/>
              </a:rPr>
              <a:t>Slido</a:t>
            </a:r>
            <a:r>
              <a:rPr lang="en-US" altLang="zh-TW" sz="1200" b="1" dirty="0">
                <a:solidFill>
                  <a:schemeClr val="bg1"/>
                </a:solidFill>
                <a:latin typeface="+mj-lt"/>
              </a:rPr>
              <a:t> in the meeting”.</a:t>
            </a:r>
          </a:p>
        </p:txBody>
      </p:sp>
      <p:sp>
        <p:nvSpPr>
          <p:cNvPr id="12" name="矩形 11">
            <a:extLst>
              <a:ext uri="{FF2B5EF4-FFF2-40B4-BE49-F238E27FC236}">
                <a16:creationId xmlns:a16="http://schemas.microsoft.com/office/drawing/2014/main" id="{4C43DF6F-CF4F-34D4-BEBE-39A6116E464F}"/>
              </a:ext>
            </a:extLst>
          </p:cNvPr>
          <p:cNvSpPr/>
          <p:nvPr/>
        </p:nvSpPr>
        <p:spPr>
          <a:xfrm>
            <a:off x="2967620" y="1325695"/>
            <a:ext cx="2867966" cy="589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200" b="1" dirty="0">
                <a:solidFill>
                  <a:schemeClr val="bg1"/>
                </a:solidFill>
                <a:latin typeface="+mj-lt"/>
              </a:rPr>
              <a:t>2.</a:t>
            </a:r>
            <a:r>
              <a:rPr lang="zh-TW" altLang="en-US" sz="1200" b="1" dirty="0">
                <a:solidFill>
                  <a:schemeClr val="bg1"/>
                </a:solidFill>
                <a:latin typeface="+mj-lt"/>
              </a:rPr>
              <a:t> </a:t>
            </a:r>
            <a:r>
              <a:rPr lang="en-US" altLang="zh-TW" sz="1200" b="1" dirty="0">
                <a:solidFill>
                  <a:schemeClr val="bg1"/>
                </a:solidFill>
                <a:latin typeface="+mj-lt"/>
              </a:rPr>
              <a:t>A </a:t>
            </a:r>
            <a:r>
              <a:rPr lang="en-US" altLang="zh-TW" sz="1200" b="1" dirty="0" err="1">
                <a:solidFill>
                  <a:schemeClr val="bg1"/>
                </a:solidFill>
                <a:latin typeface="+mj-lt"/>
              </a:rPr>
              <a:t>Slido</a:t>
            </a:r>
            <a:r>
              <a:rPr lang="en-US" altLang="zh-TW" sz="1200" b="1" dirty="0">
                <a:solidFill>
                  <a:schemeClr val="bg1"/>
                </a:solidFill>
                <a:latin typeface="+mj-lt"/>
              </a:rPr>
              <a:t> interface will be presented.</a:t>
            </a:r>
          </a:p>
        </p:txBody>
      </p:sp>
      <p:sp>
        <p:nvSpPr>
          <p:cNvPr id="14" name="矩形 13">
            <a:extLst>
              <a:ext uri="{FF2B5EF4-FFF2-40B4-BE49-F238E27FC236}">
                <a16:creationId xmlns:a16="http://schemas.microsoft.com/office/drawing/2014/main" id="{46EC5DF9-1BC4-B555-99F7-A1CE26B69DB4}"/>
              </a:ext>
            </a:extLst>
          </p:cNvPr>
          <p:cNvSpPr/>
          <p:nvPr/>
        </p:nvSpPr>
        <p:spPr>
          <a:xfrm>
            <a:off x="6277688" y="3200654"/>
            <a:ext cx="1945820" cy="589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200" b="1" dirty="0">
                <a:solidFill>
                  <a:schemeClr val="bg1"/>
                </a:solidFill>
                <a:latin typeface="+mj-lt"/>
              </a:rPr>
              <a:t>3.</a:t>
            </a:r>
            <a:r>
              <a:rPr lang="zh-TW" altLang="en-US" sz="1200" b="1" dirty="0">
                <a:solidFill>
                  <a:schemeClr val="bg1"/>
                </a:solidFill>
                <a:latin typeface="+mj-lt"/>
              </a:rPr>
              <a:t> </a:t>
            </a:r>
            <a:r>
              <a:rPr lang="en-US" altLang="zh-TW" sz="1200" b="1" dirty="0">
                <a:solidFill>
                  <a:schemeClr val="bg1"/>
                </a:solidFill>
                <a:latin typeface="+mj-lt"/>
              </a:rPr>
              <a:t>Input your questions.</a:t>
            </a:r>
            <a:endParaRPr lang="en-US" altLang="zh-TW" sz="1200" b="1" dirty="0">
              <a:latin typeface="+mn-ea"/>
            </a:endParaRPr>
          </a:p>
        </p:txBody>
      </p:sp>
      <p:pic>
        <p:nvPicPr>
          <p:cNvPr id="16" name="圖片 15">
            <a:extLst>
              <a:ext uri="{FF2B5EF4-FFF2-40B4-BE49-F238E27FC236}">
                <a16:creationId xmlns:a16="http://schemas.microsoft.com/office/drawing/2014/main" id="{E12E84E8-9291-0D7E-724C-D050D0AA054C}"/>
              </a:ext>
            </a:extLst>
          </p:cNvPr>
          <p:cNvPicPr>
            <a:picLocks noChangeAspect="1"/>
          </p:cNvPicPr>
          <p:nvPr/>
        </p:nvPicPr>
        <p:blipFill>
          <a:blip r:embed="rId6"/>
          <a:stretch>
            <a:fillRect/>
          </a:stretch>
        </p:blipFill>
        <p:spPr>
          <a:xfrm>
            <a:off x="498337" y="3895777"/>
            <a:ext cx="2133073" cy="2340000"/>
          </a:xfrm>
          <a:prstGeom prst="rect">
            <a:avLst/>
          </a:prstGeom>
        </p:spPr>
      </p:pic>
      <p:sp>
        <p:nvSpPr>
          <p:cNvPr id="18" name="矩形 17">
            <a:extLst>
              <a:ext uri="{FF2B5EF4-FFF2-40B4-BE49-F238E27FC236}">
                <a16:creationId xmlns:a16="http://schemas.microsoft.com/office/drawing/2014/main" id="{ECE668F3-796A-07D5-F3A6-3B6DA0A2D356}"/>
              </a:ext>
            </a:extLst>
          </p:cNvPr>
          <p:cNvSpPr/>
          <p:nvPr/>
        </p:nvSpPr>
        <p:spPr>
          <a:xfrm>
            <a:off x="91294" y="3965150"/>
            <a:ext cx="3055990" cy="589486"/>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TW" sz="1200" b="1" dirty="0">
                <a:solidFill>
                  <a:schemeClr val="bg1"/>
                </a:solidFill>
                <a:latin typeface="+mj-lt"/>
              </a:rPr>
              <a:t>If you exit </a:t>
            </a:r>
            <a:r>
              <a:rPr lang="en-US" altLang="zh-TW" sz="1200" b="1" dirty="0" err="1">
                <a:solidFill>
                  <a:schemeClr val="bg1"/>
                </a:solidFill>
                <a:latin typeface="+mj-lt"/>
              </a:rPr>
              <a:t>Slido</a:t>
            </a:r>
            <a:r>
              <a:rPr lang="en-US" altLang="zh-TW" sz="1200" b="1" dirty="0">
                <a:solidFill>
                  <a:schemeClr val="bg1"/>
                </a:solidFill>
                <a:latin typeface="+mj-lt"/>
              </a:rPr>
              <a:t> and wish to re-enter the platform: </a:t>
            </a:r>
          </a:p>
        </p:txBody>
      </p:sp>
      <p:sp>
        <p:nvSpPr>
          <p:cNvPr id="22" name="箭號: 向下 21">
            <a:extLst>
              <a:ext uri="{FF2B5EF4-FFF2-40B4-BE49-F238E27FC236}">
                <a16:creationId xmlns:a16="http://schemas.microsoft.com/office/drawing/2014/main" id="{9ABC8A97-E6A0-59AA-E8C9-68429A7C7B37}"/>
              </a:ext>
            </a:extLst>
          </p:cNvPr>
          <p:cNvSpPr/>
          <p:nvPr/>
        </p:nvSpPr>
        <p:spPr>
          <a:xfrm rot="2207307">
            <a:off x="3864719" y="4463133"/>
            <a:ext cx="311471" cy="688153"/>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6" name="箭號: 向下 25">
            <a:extLst>
              <a:ext uri="{FF2B5EF4-FFF2-40B4-BE49-F238E27FC236}">
                <a16:creationId xmlns:a16="http://schemas.microsoft.com/office/drawing/2014/main" id="{B3CE9B25-8B36-E89B-2FDF-63A95946BB8F}"/>
              </a:ext>
            </a:extLst>
          </p:cNvPr>
          <p:cNvSpPr/>
          <p:nvPr/>
        </p:nvSpPr>
        <p:spPr>
          <a:xfrm>
            <a:off x="1739912" y="4861575"/>
            <a:ext cx="311471" cy="688153"/>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504903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8E34F57-6BF9-82B2-3408-ED6508C4A8DE}"/>
              </a:ext>
            </a:extLst>
          </p:cNvPr>
          <p:cNvSpPr>
            <a:spLocks noGrp="1"/>
          </p:cNvSpPr>
          <p:nvPr>
            <p:ph type="title"/>
          </p:nvPr>
        </p:nvSpPr>
        <p:spPr>
          <a:xfrm>
            <a:off x="245908" y="54416"/>
            <a:ext cx="5976000" cy="874680"/>
          </a:xfrm>
        </p:spPr>
        <p:txBody>
          <a:bodyPr/>
          <a:lstStyle/>
          <a:p>
            <a:r>
              <a:rPr lang="en-US" altLang="zh-TW" dirty="0"/>
              <a:t>Q&amp;A</a:t>
            </a:r>
            <a:r>
              <a:rPr lang="zh-TW" altLang="en-US" dirty="0"/>
              <a:t> </a:t>
            </a:r>
            <a:r>
              <a:rPr lang="en-US" altLang="zh-TW" dirty="0"/>
              <a:t>via Audio</a:t>
            </a:r>
            <a:endParaRPr lang="zh-TW" altLang="en-US" dirty="0"/>
          </a:p>
        </p:txBody>
      </p:sp>
      <p:sp>
        <p:nvSpPr>
          <p:cNvPr id="3" name="文字方塊 2">
            <a:extLst>
              <a:ext uri="{FF2B5EF4-FFF2-40B4-BE49-F238E27FC236}">
                <a16:creationId xmlns:a16="http://schemas.microsoft.com/office/drawing/2014/main" id="{191B6E87-8842-6DFA-523D-99ACC5AAAC36}"/>
              </a:ext>
            </a:extLst>
          </p:cNvPr>
          <p:cNvSpPr txBox="1"/>
          <p:nvPr/>
        </p:nvSpPr>
        <p:spPr>
          <a:xfrm>
            <a:off x="2904785" y="5702017"/>
            <a:ext cx="4715765" cy="461665"/>
          </a:xfrm>
          <a:prstGeom prst="rect">
            <a:avLst/>
          </a:prstGeom>
          <a:noFill/>
        </p:spPr>
        <p:txBody>
          <a:bodyPr wrap="square">
            <a:spAutoFit/>
          </a:bodyPr>
          <a:lstStyle/>
          <a:p>
            <a:r>
              <a:rPr lang="en-US" altLang="zh-TW" sz="1200" dirty="0">
                <a:latin typeface="+mj-lt"/>
                <a:ea typeface="+mn-ea"/>
              </a:rPr>
              <a:t>Please note</a:t>
            </a:r>
            <a:r>
              <a:rPr lang="zh-TW" altLang="en-US" sz="1200" dirty="0">
                <a:latin typeface="+mj-lt"/>
                <a:ea typeface="+mn-ea"/>
              </a:rPr>
              <a:t>：</a:t>
            </a:r>
            <a:endParaRPr lang="en-US" altLang="zh-TW" sz="1200" dirty="0">
              <a:latin typeface="+mj-lt"/>
              <a:ea typeface="+mn-ea"/>
            </a:endParaRPr>
          </a:p>
          <a:p>
            <a:pPr marL="342900" indent="-342900">
              <a:buFont typeface="Arial" panose="020B0604020202020204" pitchFamily="34" charset="0"/>
              <a:buChar char="•"/>
            </a:pPr>
            <a:r>
              <a:rPr lang="en-US" altLang="zh-TW" sz="1200" dirty="0">
                <a:latin typeface="+mj-lt"/>
                <a:ea typeface="+mn-ea"/>
              </a:rPr>
              <a:t>Questions will be taken during the Q&amp;A session.  </a:t>
            </a:r>
            <a:endParaRPr lang="zh-TW" altLang="en-US" sz="1200" dirty="0">
              <a:latin typeface="+mj-lt"/>
              <a:ea typeface="+mn-ea"/>
            </a:endParaRPr>
          </a:p>
        </p:txBody>
      </p:sp>
      <p:pic>
        <p:nvPicPr>
          <p:cNvPr id="8" name="圖片 7">
            <a:extLst>
              <a:ext uri="{FF2B5EF4-FFF2-40B4-BE49-F238E27FC236}">
                <a16:creationId xmlns:a16="http://schemas.microsoft.com/office/drawing/2014/main" id="{6DBAE94A-C5F0-51D6-1D31-02432180D1B8}"/>
              </a:ext>
            </a:extLst>
          </p:cNvPr>
          <p:cNvPicPr>
            <a:picLocks noChangeAspect="1"/>
          </p:cNvPicPr>
          <p:nvPr/>
        </p:nvPicPr>
        <p:blipFill>
          <a:blip r:embed="rId2"/>
          <a:stretch>
            <a:fillRect/>
          </a:stretch>
        </p:blipFill>
        <p:spPr>
          <a:xfrm>
            <a:off x="5903078" y="1375793"/>
            <a:ext cx="2936241" cy="2880000"/>
          </a:xfrm>
          <a:prstGeom prst="rect">
            <a:avLst/>
          </a:prstGeom>
        </p:spPr>
      </p:pic>
      <p:pic>
        <p:nvPicPr>
          <p:cNvPr id="15" name="圖片 14">
            <a:extLst>
              <a:ext uri="{FF2B5EF4-FFF2-40B4-BE49-F238E27FC236}">
                <a16:creationId xmlns:a16="http://schemas.microsoft.com/office/drawing/2014/main" id="{44EFE6E5-5636-66BE-50F2-119BC799237E}"/>
              </a:ext>
            </a:extLst>
          </p:cNvPr>
          <p:cNvPicPr>
            <a:picLocks noChangeAspect="1"/>
          </p:cNvPicPr>
          <p:nvPr/>
        </p:nvPicPr>
        <p:blipFill>
          <a:blip r:embed="rId3"/>
          <a:stretch>
            <a:fillRect/>
          </a:stretch>
        </p:blipFill>
        <p:spPr>
          <a:xfrm>
            <a:off x="3137259" y="1375051"/>
            <a:ext cx="2513419" cy="2880000"/>
          </a:xfrm>
          <a:prstGeom prst="rect">
            <a:avLst/>
          </a:prstGeom>
        </p:spPr>
      </p:pic>
      <p:pic>
        <p:nvPicPr>
          <p:cNvPr id="17" name="圖片 16">
            <a:extLst>
              <a:ext uri="{FF2B5EF4-FFF2-40B4-BE49-F238E27FC236}">
                <a16:creationId xmlns:a16="http://schemas.microsoft.com/office/drawing/2014/main" id="{2EF6BFDF-1CC8-767F-E4A2-5F4F43F5F14F}"/>
              </a:ext>
            </a:extLst>
          </p:cNvPr>
          <p:cNvPicPr>
            <a:picLocks noChangeAspect="1"/>
          </p:cNvPicPr>
          <p:nvPr/>
        </p:nvPicPr>
        <p:blipFill>
          <a:blip r:embed="rId4"/>
          <a:stretch>
            <a:fillRect/>
          </a:stretch>
        </p:blipFill>
        <p:spPr>
          <a:xfrm>
            <a:off x="279464" y="1375051"/>
            <a:ext cx="2625321" cy="2880000"/>
          </a:xfrm>
          <a:prstGeom prst="rect">
            <a:avLst/>
          </a:prstGeom>
        </p:spPr>
      </p:pic>
      <p:sp>
        <p:nvSpPr>
          <p:cNvPr id="27" name="文字方塊 26">
            <a:extLst>
              <a:ext uri="{FF2B5EF4-FFF2-40B4-BE49-F238E27FC236}">
                <a16:creationId xmlns:a16="http://schemas.microsoft.com/office/drawing/2014/main" id="{6BE6B46C-EA90-C172-A38F-91B0CC63FB7D}"/>
              </a:ext>
            </a:extLst>
          </p:cNvPr>
          <p:cNvSpPr txBox="1"/>
          <p:nvPr/>
        </p:nvSpPr>
        <p:spPr>
          <a:xfrm>
            <a:off x="1071726" y="1015478"/>
            <a:ext cx="7391627" cy="276999"/>
          </a:xfrm>
          <a:prstGeom prst="rect">
            <a:avLst/>
          </a:prstGeom>
          <a:noFill/>
        </p:spPr>
        <p:txBody>
          <a:bodyPr wrap="square">
            <a:spAutoFit/>
          </a:bodyPr>
          <a:lstStyle/>
          <a:p>
            <a:r>
              <a:rPr lang="en-US" altLang="zh-TW" sz="1200" b="1" dirty="0">
                <a:latin typeface="+mj-lt"/>
                <a:ea typeface="+mn-ea"/>
              </a:rPr>
              <a:t>    </a:t>
            </a:r>
            <a:r>
              <a:rPr lang="en-US" altLang="zh-TW" sz="1200" b="1" dirty="0">
                <a:latin typeface="+mj-lt"/>
              </a:rPr>
              <a:t>Step</a:t>
            </a:r>
            <a:r>
              <a:rPr lang="en-US" altLang="zh-TW" sz="1200" b="1" dirty="0">
                <a:latin typeface="+mj-lt"/>
                <a:ea typeface="+mn-ea"/>
              </a:rPr>
              <a:t>1                                                        Step2                                                            Step3</a:t>
            </a:r>
            <a:endParaRPr lang="en-US" altLang="zh-TW" sz="1200" b="1" dirty="0">
              <a:latin typeface="+mj-lt"/>
            </a:endParaRPr>
          </a:p>
        </p:txBody>
      </p:sp>
      <p:sp>
        <p:nvSpPr>
          <p:cNvPr id="28" name="文字方塊 27">
            <a:extLst>
              <a:ext uri="{FF2B5EF4-FFF2-40B4-BE49-F238E27FC236}">
                <a16:creationId xmlns:a16="http://schemas.microsoft.com/office/drawing/2014/main" id="{D836BFC1-3FBA-5F03-1901-BEF0DB41CD36}"/>
              </a:ext>
            </a:extLst>
          </p:cNvPr>
          <p:cNvSpPr txBox="1"/>
          <p:nvPr/>
        </p:nvSpPr>
        <p:spPr>
          <a:xfrm>
            <a:off x="273269" y="4371181"/>
            <a:ext cx="2631516" cy="861774"/>
          </a:xfrm>
          <a:prstGeom prst="rect">
            <a:avLst/>
          </a:prstGeom>
          <a:noFill/>
        </p:spPr>
        <p:txBody>
          <a:bodyPr wrap="square">
            <a:spAutoFit/>
          </a:bodyPr>
          <a:lstStyle/>
          <a:p>
            <a:endParaRPr lang="en-US" altLang="zh-TW" sz="1400" dirty="0">
              <a:latin typeface="+mj-lt"/>
              <a:ea typeface="+mn-ea"/>
            </a:endParaRPr>
          </a:p>
          <a:p>
            <a:pPr marL="228600" indent="-228600" algn="just">
              <a:buFont typeface="+mj-lt"/>
              <a:buAutoNum type="arabicPeriod"/>
            </a:pPr>
            <a:r>
              <a:rPr lang="en-US" altLang="zh-TW" sz="1200" dirty="0">
                <a:latin typeface="+mj-lt"/>
              </a:rPr>
              <a:t>Click on the icon with three     dots on the lower right.</a:t>
            </a:r>
          </a:p>
          <a:p>
            <a:r>
              <a:rPr lang="en-US" altLang="zh-TW" sz="1200" dirty="0">
                <a:latin typeface="+mj-lt"/>
              </a:rPr>
              <a:t>                                                 </a:t>
            </a:r>
          </a:p>
        </p:txBody>
      </p:sp>
      <p:sp>
        <p:nvSpPr>
          <p:cNvPr id="29" name="文字方塊 28">
            <a:extLst>
              <a:ext uri="{FF2B5EF4-FFF2-40B4-BE49-F238E27FC236}">
                <a16:creationId xmlns:a16="http://schemas.microsoft.com/office/drawing/2014/main" id="{B74545E2-C71A-34DF-DE56-832699303B2E}"/>
              </a:ext>
            </a:extLst>
          </p:cNvPr>
          <p:cNvSpPr txBox="1"/>
          <p:nvPr/>
        </p:nvSpPr>
        <p:spPr>
          <a:xfrm>
            <a:off x="3078210" y="4371181"/>
            <a:ext cx="2631516" cy="677108"/>
          </a:xfrm>
          <a:prstGeom prst="rect">
            <a:avLst/>
          </a:prstGeom>
          <a:noFill/>
        </p:spPr>
        <p:txBody>
          <a:bodyPr wrap="square">
            <a:spAutoFit/>
          </a:bodyPr>
          <a:lstStyle/>
          <a:p>
            <a:endParaRPr lang="en-US" altLang="zh-TW" sz="1400" dirty="0">
              <a:latin typeface="+mj-lt"/>
              <a:ea typeface="+mn-ea"/>
            </a:endParaRPr>
          </a:p>
          <a:p>
            <a:pPr marL="228600" indent="-228600" algn="just">
              <a:buFont typeface="+mj-lt"/>
              <a:buAutoNum type="arabicPeriod" startAt="2"/>
            </a:pPr>
            <a:r>
              <a:rPr lang="en-US" altLang="zh-TW" sz="1200" dirty="0">
                <a:latin typeface="+mj-lt"/>
                <a:ea typeface="+mn-ea"/>
              </a:rPr>
              <a:t>Click “Raise your hand" on the upper left.</a:t>
            </a:r>
          </a:p>
        </p:txBody>
      </p:sp>
      <p:sp>
        <p:nvSpPr>
          <p:cNvPr id="30" name="文字方塊 29">
            <a:extLst>
              <a:ext uri="{FF2B5EF4-FFF2-40B4-BE49-F238E27FC236}">
                <a16:creationId xmlns:a16="http://schemas.microsoft.com/office/drawing/2014/main" id="{A077D2B4-2FCA-1A82-0C90-932965E4BE25}"/>
              </a:ext>
            </a:extLst>
          </p:cNvPr>
          <p:cNvSpPr txBox="1"/>
          <p:nvPr/>
        </p:nvSpPr>
        <p:spPr>
          <a:xfrm>
            <a:off x="6021884" y="4371181"/>
            <a:ext cx="2631516" cy="861774"/>
          </a:xfrm>
          <a:prstGeom prst="rect">
            <a:avLst/>
          </a:prstGeom>
          <a:noFill/>
        </p:spPr>
        <p:txBody>
          <a:bodyPr wrap="square">
            <a:spAutoFit/>
          </a:bodyPr>
          <a:lstStyle/>
          <a:p>
            <a:endParaRPr lang="en-US" altLang="zh-TW" sz="1400" dirty="0">
              <a:latin typeface="+mj-lt"/>
              <a:ea typeface="+mn-ea"/>
            </a:endParaRPr>
          </a:p>
          <a:p>
            <a:pPr marL="228600" indent="-228600" algn="just">
              <a:buFont typeface="+mj-lt"/>
              <a:buAutoNum type="arabicPeriod" startAt="3"/>
            </a:pPr>
            <a:r>
              <a:rPr lang="en-US" altLang="zh-TW" sz="1200" dirty="0">
                <a:latin typeface="+mj-lt"/>
              </a:rPr>
              <a:t>Unmute yourself to ask questions upon receiving our invitation.                      </a:t>
            </a:r>
          </a:p>
        </p:txBody>
      </p:sp>
      <p:sp>
        <p:nvSpPr>
          <p:cNvPr id="2" name="矩形 1">
            <a:extLst>
              <a:ext uri="{FF2B5EF4-FFF2-40B4-BE49-F238E27FC236}">
                <a16:creationId xmlns:a16="http://schemas.microsoft.com/office/drawing/2014/main" id="{ACCAE930-B7B3-C66E-2267-F15A24A97306}"/>
              </a:ext>
            </a:extLst>
          </p:cNvPr>
          <p:cNvSpPr/>
          <p:nvPr/>
        </p:nvSpPr>
        <p:spPr>
          <a:xfrm>
            <a:off x="6962862" y="1434517"/>
            <a:ext cx="755010" cy="327022"/>
          </a:xfrm>
          <a:prstGeom prst="rect">
            <a:avLst/>
          </a:prstGeom>
          <a:solidFill>
            <a:srgbClr val="1D1D1D"/>
          </a:solidFill>
          <a:ln>
            <a:solidFill>
              <a:srgbClr val="1D1D1D"/>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5993620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13DDB4EA-9F8C-489D-A64A-647358B80F64}"/>
              </a:ext>
            </a:extLst>
          </p:cNvPr>
          <p:cNvSpPr>
            <a:spLocks noGrp="1"/>
          </p:cNvSpPr>
          <p:nvPr>
            <p:ph type="body" sz="quarter" idx="10"/>
          </p:nvPr>
        </p:nvSpPr>
        <p:spPr>
          <a:xfrm>
            <a:off x="3389314" y="4996584"/>
            <a:ext cx="2706686" cy="631840"/>
          </a:xfrm>
        </p:spPr>
        <p:txBody>
          <a:bodyPr/>
          <a:lstStyle/>
          <a:p>
            <a:r>
              <a:rPr lang="en-US" altLang="zh-TW" dirty="0"/>
              <a:t>Thank You</a:t>
            </a:r>
            <a:endParaRPr lang="zh-TW" altLang="en-US" dirty="0"/>
          </a:p>
          <a:p>
            <a:endParaRPr lang="zh-TW" altLang="en-US" dirty="0"/>
          </a:p>
        </p:txBody>
      </p:sp>
    </p:spTree>
    <p:extLst>
      <p:ext uri="{BB962C8B-B14F-4D97-AF65-F5344CB8AC3E}">
        <p14:creationId xmlns:p14="http://schemas.microsoft.com/office/powerpoint/2010/main" val="260299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8E34F57-6BF9-82B2-3408-ED6508C4A8DE}"/>
              </a:ext>
            </a:extLst>
          </p:cNvPr>
          <p:cNvSpPr>
            <a:spLocks noGrp="1"/>
          </p:cNvSpPr>
          <p:nvPr>
            <p:ph type="title"/>
          </p:nvPr>
        </p:nvSpPr>
        <p:spPr>
          <a:xfrm>
            <a:off x="245908" y="54416"/>
            <a:ext cx="5976000" cy="874680"/>
          </a:xfrm>
        </p:spPr>
        <p:txBody>
          <a:bodyPr/>
          <a:lstStyle/>
          <a:p>
            <a:r>
              <a:rPr lang="en-US" altLang="zh-TW" dirty="0"/>
              <a:t>Q&amp;A</a:t>
            </a:r>
            <a:r>
              <a:rPr lang="zh-TW" altLang="en-US" dirty="0"/>
              <a:t> </a:t>
            </a:r>
            <a:r>
              <a:rPr lang="en-US" altLang="zh-TW" dirty="0"/>
              <a:t>via Audio</a:t>
            </a:r>
            <a:endParaRPr lang="zh-TW" altLang="en-US" dirty="0"/>
          </a:p>
        </p:txBody>
      </p:sp>
      <p:sp>
        <p:nvSpPr>
          <p:cNvPr id="3" name="文字方塊 2">
            <a:extLst>
              <a:ext uri="{FF2B5EF4-FFF2-40B4-BE49-F238E27FC236}">
                <a16:creationId xmlns:a16="http://schemas.microsoft.com/office/drawing/2014/main" id="{191B6E87-8842-6DFA-523D-99ACC5AAAC36}"/>
              </a:ext>
            </a:extLst>
          </p:cNvPr>
          <p:cNvSpPr txBox="1"/>
          <p:nvPr/>
        </p:nvSpPr>
        <p:spPr>
          <a:xfrm>
            <a:off x="2904785" y="5702017"/>
            <a:ext cx="4715765" cy="461665"/>
          </a:xfrm>
          <a:prstGeom prst="rect">
            <a:avLst/>
          </a:prstGeom>
          <a:noFill/>
        </p:spPr>
        <p:txBody>
          <a:bodyPr wrap="square">
            <a:spAutoFit/>
          </a:bodyPr>
          <a:lstStyle/>
          <a:p>
            <a:r>
              <a:rPr lang="en-US" altLang="zh-TW" sz="1200" dirty="0">
                <a:latin typeface="+mj-lt"/>
                <a:ea typeface="+mn-ea"/>
              </a:rPr>
              <a:t>Please note</a:t>
            </a:r>
            <a:r>
              <a:rPr lang="zh-TW" altLang="en-US" sz="1200" dirty="0">
                <a:latin typeface="+mj-lt"/>
                <a:ea typeface="+mn-ea"/>
              </a:rPr>
              <a:t>：</a:t>
            </a:r>
            <a:endParaRPr lang="en-US" altLang="zh-TW" sz="1200" dirty="0">
              <a:latin typeface="+mj-lt"/>
              <a:ea typeface="+mn-ea"/>
            </a:endParaRPr>
          </a:p>
          <a:p>
            <a:pPr marL="342900" indent="-342900">
              <a:buFont typeface="Arial" panose="020B0604020202020204" pitchFamily="34" charset="0"/>
              <a:buChar char="•"/>
            </a:pPr>
            <a:r>
              <a:rPr lang="en-US" altLang="zh-TW" sz="1200" dirty="0">
                <a:latin typeface="+mj-lt"/>
                <a:ea typeface="+mn-ea"/>
              </a:rPr>
              <a:t>Questions will be taken during the Q&amp;A session.  </a:t>
            </a:r>
            <a:endParaRPr lang="zh-TW" altLang="en-US" sz="1200" dirty="0">
              <a:latin typeface="+mj-lt"/>
              <a:ea typeface="+mn-ea"/>
            </a:endParaRPr>
          </a:p>
        </p:txBody>
      </p:sp>
      <p:pic>
        <p:nvPicPr>
          <p:cNvPr id="8" name="圖片 7">
            <a:extLst>
              <a:ext uri="{FF2B5EF4-FFF2-40B4-BE49-F238E27FC236}">
                <a16:creationId xmlns:a16="http://schemas.microsoft.com/office/drawing/2014/main" id="{6DBAE94A-C5F0-51D6-1D31-02432180D1B8}"/>
              </a:ext>
            </a:extLst>
          </p:cNvPr>
          <p:cNvPicPr>
            <a:picLocks noChangeAspect="1"/>
          </p:cNvPicPr>
          <p:nvPr/>
        </p:nvPicPr>
        <p:blipFill>
          <a:blip r:embed="rId2"/>
          <a:stretch>
            <a:fillRect/>
          </a:stretch>
        </p:blipFill>
        <p:spPr>
          <a:xfrm>
            <a:off x="5903078" y="1375793"/>
            <a:ext cx="2936241" cy="2880000"/>
          </a:xfrm>
          <a:prstGeom prst="rect">
            <a:avLst/>
          </a:prstGeom>
        </p:spPr>
      </p:pic>
      <p:pic>
        <p:nvPicPr>
          <p:cNvPr id="15" name="圖片 14">
            <a:extLst>
              <a:ext uri="{FF2B5EF4-FFF2-40B4-BE49-F238E27FC236}">
                <a16:creationId xmlns:a16="http://schemas.microsoft.com/office/drawing/2014/main" id="{44EFE6E5-5636-66BE-50F2-119BC799237E}"/>
              </a:ext>
            </a:extLst>
          </p:cNvPr>
          <p:cNvPicPr>
            <a:picLocks noChangeAspect="1"/>
          </p:cNvPicPr>
          <p:nvPr/>
        </p:nvPicPr>
        <p:blipFill>
          <a:blip r:embed="rId3"/>
          <a:stretch>
            <a:fillRect/>
          </a:stretch>
        </p:blipFill>
        <p:spPr>
          <a:xfrm>
            <a:off x="3137259" y="1375051"/>
            <a:ext cx="2513419" cy="2880000"/>
          </a:xfrm>
          <a:prstGeom prst="rect">
            <a:avLst/>
          </a:prstGeom>
        </p:spPr>
      </p:pic>
      <p:pic>
        <p:nvPicPr>
          <p:cNvPr id="17" name="圖片 16">
            <a:extLst>
              <a:ext uri="{FF2B5EF4-FFF2-40B4-BE49-F238E27FC236}">
                <a16:creationId xmlns:a16="http://schemas.microsoft.com/office/drawing/2014/main" id="{2EF6BFDF-1CC8-767F-E4A2-5F4F43F5F14F}"/>
              </a:ext>
            </a:extLst>
          </p:cNvPr>
          <p:cNvPicPr>
            <a:picLocks noChangeAspect="1"/>
          </p:cNvPicPr>
          <p:nvPr/>
        </p:nvPicPr>
        <p:blipFill>
          <a:blip r:embed="rId4"/>
          <a:stretch>
            <a:fillRect/>
          </a:stretch>
        </p:blipFill>
        <p:spPr>
          <a:xfrm>
            <a:off x="279464" y="1375051"/>
            <a:ext cx="2625321" cy="2880000"/>
          </a:xfrm>
          <a:prstGeom prst="rect">
            <a:avLst/>
          </a:prstGeom>
        </p:spPr>
      </p:pic>
      <p:sp>
        <p:nvSpPr>
          <p:cNvPr id="27" name="文字方塊 26">
            <a:extLst>
              <a:ext uri="{FF2B5EF4-FFF2-40B4-BE49-F238E27FC236}">
                <a16:creationId xmlns:a16="http://schemas.microsoft.com/office/drawing/2014/main" id="{6BE6B46C-EA90-C172-A38F-91B0CC63FB7D}"/>
              </a:ext>
            </a:extLst>
          </p:cNvPr>
          <p:cNvSpPr txBox="1"/>
          <p:nvPr/>
        </p:nvSpPr>
        <p:spPr>
          <a:xfrm>
            <a:off x="1071726" y="1015478"/>
            <a:ext cx="7391627" cy="276999"/>
          </a:xfrm>
          <a:prstGeom prst="rect">
            <a:avLst/>
          </a:prstGeom>
          <a:noFill/>
        </p:spPr>
        <p:txBody>
          <a:bodyPr wrap="square">
            <a:spAutoFit/>
          </a:bodyPr>
          <a:lstStyle/>
          <a:p>
            <a:r>
              <a:rPr lang="en-US" altLang="zh-TW" sz="1200" b="1" dirty="0">
                <a:latin typeface="+mj-lt"/>
                <a:ea typeface="+mn-ea"/>
              </a:rPr>
              <a:t>    </a:t>
            </a:r>
            <a:r>
              <a:rPr lang="en-US" altLang="zh-TW" sz="1200" b="1" dirty="0">
                <a:latin typeface="+mj-lt"/>
              </a:rPr>
              <a:t>Step</a:t>
            </a:r>
            <a:r>
              <a:rPr lang="en-US" altLang="zh-TW" sz="1200" b="1" dirty="0">
                <a:latin typeface="+mj-lt"/>
                <a:ea typeface="+mn-ea"/>
              </a:rPr>
              <a:t>1                                                        Step2                                                            Step3</a:t>
            </a:r>
            <a:endParaRPr lang="en-US" altLang="zh-TW" sz="1200" b="1" dirty="0">
              <a:latin typeface="+mj-lt"/>
            </a:endParaRPr>
          </a:p>
        </p:txBody>
      </p:sp>
      <p:sp>
        <p:nvSpPr>
          <p:cNvPr id="28" name="文字方塊 27">
            <a:extLst>
              <a:ext uri="{FF2B5EF4-FFF2-40B4-BE49-F238E27FC236}">
                <a16:creationId xmlns:a16="http://schemas.microsoft.com/office/drawing/2014/main" id="{D836BFC1-3FBA-5F03-1901-BEF0DB41CD36}"/>
              </a:ext>
            </a:extLst>
          </p:cNvPr>
          <p:cNvSpPr txBox="1"/>
          <p:nvPr/>
        </p:nvSpPr>
        <p:spPr>
          <a:xfrm>
            <a:off x="273269" y="4371181"/>
            <a:ext cx="2631516" cy="861774"/>
          </a:xfrm>
          <a:prstGeom prst="rect">
            <a:avLst/>
          </a:prstGeom>
          <a:noFill/>
        </p:spPr>
        <p:txBody>
          <a:bodyPr wrap="square">
            <a:spAutoFit/>
          </a:bodyPr>
          <a:lstStyle/>
          <a:p>
            <a:endParaRPr lang="en-US" altLang="zh-TW" sz="1400" dirty="0">
              <a:latin typeface="+mj-lt"/>
              <a:ea typeface="+mn-ea"/>
            </a:endParaRPr>
          </a:p>
          <a:p>
            <a:pPr marL="228600" indent="-228600" algn="just">
              <a:buFont typeface="+mj-lt"/>
              <a:buAutoNum type="arabicPeriod"/>
            </a:pPr>
            <a:r>
              <a:rPr lang="en-US" altLang="zh-TW" sz="1200" dirty="0">
                <a:latin typeface="+mj-lt"/>
              </a:rPr>
              <a:t>Click on the icon with three     dots on the lower right.</a:t>
            </a:r>
          </a:p>
          <a:p>
            <a:r>
              <a:rPr lang="en-US" altLang="zh-TW" sz="1200" dirty="0">
                <a:latin typeface="+mj-lt"/>
              </a:rPr>
              <a:t>                                                 </a:t>
            </a:r>
          </a:p>
        </p:txBody>
      </p:sp>
      <p:sp>
        <p:nvSpPr>
          <p:cNvPr id="29" name="文字方塊 28">
            <a:extLst>
              <a:ext uri="{FF2B5EF4-FFF2-40B4-BE49-F238E27FC236}">
                <a16:creationId xmlns:a16="http://schemas.microsoft.com/office/drawing/2014/main" id="{B74545E2-C71A-34DF-DE56-832699303B2E}"/>
              </a:ext>
            </a:extLst>
          </p:cNvPr>
          <p:cNvSpPr txBox="1"/>
          <p:nvPr/>
        </p:nvSpPr>
        <p:spPr>
          <a:xfrm>
            <a:off x="3078210" y="4371181"/>
            <a:ext cx="2631516" cy="677108"/>
          </a:xfrm>
          <a:prstGeom prst="rect">
            <a:avLst/>
          </a:prstGeom>
          <a:noFill/>
        </p:spPr>
        <p:txBody>
          <a:bodyPr wrap="square">
            <a:spAutoFit/>
          </a:bodyPr>
          <a:lstStyle/>
          <a:p>
            <a:endParaRPr lang="en-US" altLang="zh-TW" sz="1400" dirty="0">
              <a:latin typeface="+mj-lt"/>
              <a:ea typeface="+mn-ea"/>
            </a:endParaRPr>
          </a:p>
          <a:p>
            <a:pPr marL="228600" indent="-228600" algn="just">
              <a:buFont typeface="+mj-lt"/>
              <a:buAutoNum type="arabicPeriod" startAt="2"/>
            </a:pPr>
            <a:r>
              <a:rPr lang="en-US" altLang="zh-TW" sz="1200" dirty="0">
                <a:latin typeface="+mj-lt"/>
                <a:ea typeface="+mn-ea"/>
              </a:rPr>
              <a:t>Click “Raise your hand" on the upper left.</a:t>
            </a:r>
          </a:p>
        </p:txBody>
      </p:sp>
      <p:sp>
        <p:nvSpPr>
          <p:cNvPr id="30" name="文字方塊 29">
            <a:extLst>
              <a:ext uri="{FF2B5EF4-FFF2-40B4-BE49-F238E27FC236}">
                <a16:creationId xmlns:a16="http://schemas.microsoft.com/office/drawing/2014/main" id="{A077D2B4-2FCA-1A82-0C90-932965E4BE25}"/>
              </a:ext>
            </a:extLst>
          </p:cNvPr>
          <p:cNvSpPr txBox="1"/>
          <p:nvPr/>
        </p:nvSpPr>
        <p:spPr>
          <a:xfrm>
            <a:off x="6021884" y="4371181"/>
            <a:ext cx="2631516" cy="861774"/>
          </a:xfrm>
          <a:prstGeom prst="rect">
            <a:avLst/>
          </a:prstGeom>
          <a:noFill/>
        </p:spPr>
        <p:txBody>
          <a:bodyPr wrap="square">
            <a:spAutoFit/>
          </a:bodyPr>
          <a:lstStyle/>
          <a:p>
            <a:endParaRPr lang="en-US" altLang="zh-TW" sz="1400" dirty="0">
              <a:latin typeface="+mj-lt"/>
              <a:ea typeface="+mn-ea"/>
            </a:endParaRPr>
          </a:p>
          <a:p>
            <a:pPr marL="228600" indent="-228600" algn="just">
              <a:buFont typeface="+mj-lt"/>
              <a:buAutoNum type="arabicPeriod" startAt="3"/>
            </a:pPr>
            <a:r>
              <a:rPr lang="en-US" altLang="zh-TW" sz="1200" dirty="0">
                <a:latin typeface="+mj-lt"/>
              </a:rPr>
              <a:t>Unmute yourself to ask questions upon receiving our invitation.                      </a:t>
            </a:r>
          </a:p>
        </p:txBody>
      </p:sp>
      <p:sp>
        <p:nvSpPr>
          <p:cNvPr id="2" name="矩形 1">
            <a:extLst>
              <a:ext uri="{FF2B5EF4-FFF2-40B4-BE49-F238E27FC236}">
                <a16:creationId xmlns:a16="http://schemas.microsoft.com/office/drawing/2014/main" id="{ACCAE930-B7B3-C66E-2267-F15A24A97306}"/>
              </a:ext>
            </a:extLst>
          </p:cNvPr>
          <p:cNvSpPr/>
          <p:nvPr/>
        </p:nvSpPr>
        <p:spPr>
          <a:xfrm>
            <a:off x="6962862" y="1434517"/>
            <a:ext cx="755010" cy="327022"/>
          </a:xfrm>
          <a:prstGeom prst="rect">
            <a:avLst/>
          </a:prstGeom>
          <a:solidFill>
            <a:srgbClr val="1D1D1D"/>
          </a:solidFill>
          <a:ln>
            <a:solidFill>
              <a:srgbClr val="1D1D1D"/>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0654756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792AC91-4706-45DE-AA7E-C77CE30BC8B9}"/>
              </a:ext>
            </a:extLst>
          </p:cNvPr>
          <p:cNvSpPr>
            <a:spLocks noGrp="1"/>
          </p:cNvSpPr>
          <p:nvPr>
            <p:ph type="title"/>
          </p:nvPr>
        </p:nvSpPr>
        <p:spPr/>
        <p:txBody>
          <a:bodyPr/>
          <a:lstStyle/>
          <a:p>
            <a:r>
              <a:rPr lang="en-US" altLang="zh-TW" spc="-5" dirty="0"/>
              <a:t>Disclaimer</a:t>
            </a:r>
            <a:endParaRPr lang="zh-TW" altLang="en-US" dirty="0"/>
          </a:p>
        </p:txBody>
      </p:sp>
      <p:sp>
        <p:nvSpPr>
          <p:cNvPr id="2" name="內容版面配置區 1">
            <a:extLst>
              <a:ext uri="{FF2B5EF4-FFF2-40B4-BE49-F238E27FC236}">
                <a16:creationId xmlns:a16="http://schemas.microsoft.com/office/drawing/2014/main" id="{3359DA5C-F25D-45A9-B047-9CFE87340157}"/>
              </a:ext>
            </a:extLst>
          </p:cNvPr>
          <p:cNvSpPr>
            <a:spLocks noGrp="1"/>
          </p:cNvSpPr>
          <p:nvPr>
            <p:ph sz="quarter" idx="11"/>
          </p:nvPr>
        </p:nvSpPr>
        <p:spPr/>
        <p:txBody>
          <a:bodyPr>
            <a:normAutofit fontScale="70000" lnSpcReduction="20000"/>
          </a:bodyPr>
          <a:lstStyle/>
          <a:p>
            <a:pPr marL="0" indent="0" algn="just">
              <a:buNone/>
            </a:pPr>
            <a:r>
              <a:rPr lang="en-US" altLang="zh-TW" dirty="0"/>
              <a:t>This presentation has been prepared by </a:t>
            </a:r>
            <a:r>
              <a:rPr lang="en-US" altLang="zh-TW" dirty="0" err="1"/>
              <a:t>GlobalWafers</a:t>
            </a:r>
            <a:r>
              <a:rPr lang="en-US" altLang="zh-TW" dirty="0"/>
              <a:t> Co., Ltd. (the “Company”). This presentation and the materials provided herewith do not constitute an offer to sell or issue or the solicitation of an offer to buy or acquire securities of the Company in any jurisdiction or an inducement to enter into investment activity, nor may it or any part of it form the basis of or be relied on in connection with any contract or commitment whatsoever. Any decision to purchase securities in a proposed offering should be made solely on the basis of the information contained in the offering circular published in relation to such proposed offering, if any.</a:t>
            </a:r>
          </a:p>
          <a:p>
            <a:pPr marL="0" indent="0" algn="just">
              <a:buNone/>
            </a:pPr>
            <a:endParaRPr lang="en-US" altLang="zh-TW" dirty="0"/>
          </a:p>
          <a:p>
            <a:pPr marL="0" indent="0" algn="just">
              <a:buNone/>
            </a:pPr>
            <a:r>
              <a:rPr lang="en-US" altLang="zh-TW" dirty="0"/>
              <a:t>The information contained in this presentation has not been independently verified. No representation, warranty or undertaking, express or implied, is made as to, and no reliance should be placed on, the fairness, accuracy, completeness or correctness of the information or the opinions contained herein. The information contained in this document should be considered in the context of the circumstances prevailing at the time and has not been, and will not be, updated to reflect material developments which may occur after the date of the presentation. None of the Company nor any of its affiliates, advisors or representatives will be liable (in negligence or otherwise) for any loss howsoever arising from any use of this presentation or its contents or otherwise arising in connection with the presentation.</a:t>
            </a:r>
          </a:p>
          <a:p>
            <a:pPr marL="0" indent="0" algn="just">
              <a:buNone/>
            </a:pPr>
            <a:endParaRPr lang="zh-TW" altLang="en-US" dirty="0"/>
          </a:p>
        </p:txBody>
      </p:sp>
      <p:sp>
        <p:nvSpPr>
          <p:cNvPr id="6" name="投影片編號版面配置區 5">
            <a:extLst>
              <a:ext uri="{FF2B5EF4-FFF2-40B4-BE49-F238E27FC236}">
                <a16:creationId xmlns:a16="http://schemas.microsoft.com/office/drawing/2014/main" id="{B13CE8B3-3864-F6FA-5236-3A050E0CF93C}"/>
              </a:ext>
            </a:extLst>
          </p:cNvPr>
          <p:cNvSpPr>
            <a:spLocks noGrp="1"/>
          </p:cNvSpPr>
          <p:nvPr>
            <p:ph type="sldNum" sz="quarter" idx="10"/>
          </p:nvPr>
        </p:nvSpPr>
        <p:spPr/>
        <p:txBody>
          <a:bodyPr/>
          <a:lstStyle/>
          <a:p>
            <a:fld id="{347ED145-AFDC-5146-9F05-321CC8817212}" type="slidenum">
              <a:rPr kumimoji="1" lang="zh-TW" altLang="en-US" smtClean="0"/>
              <a:pPr/>
              <a:t>3</a:t>
            </a:fld>
            <a:endParaRPr kumimoji="1" lang="zh-TW" altLang="en-US" dirty="0"/>
          </a:p>
        </p:txBody>
      </p:sp>
    </p:spTree>
    <p:extLst>
      <p:ext uri="{BB962C8B-B14F-4D97-AF65-F5344CB8AC3E}">
        <p14:creationId xmlns:p14="http://schemas.microsoft.com/office/powerpoint/2010/main" val="101778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95D92B0-DE2F-450A-9794-224995944FA2}"/>
              </a:ext>
            </a:extLst>
          </p:cNvPr>
          <p:cNvSpPr>
            <a:spLocks noGrp="1"/>
          </p:cNvSpPr>
          <p:nvPr>
            <p:ph type="body" sz="quarter" idx="13"/>
          </p:nvPr>
        </p:nvSpPr>
        <p:spPr/>
        <p:txBody>
          <a:bodyPr/>
          <a:lstStyle/>
          <a:p>
            <a:r>
              <a:rPr lang="en-US" altLang="zh-TW" dirty="0"/>
              <a:t>Executive Comment</a:t>
            </a:r>
            <a:endParaRPr lang="zh-TW" altLang="en-US" dirty="0"/>
          </a:p>
        </p:txBody>
      </p:sp>
      <p:sp>
        <p:nvSpPr>
          <p:cNvPr id="6" name="文字版面配置區 5">
            <a:extLst>
              <a:ext uri="{FF2B5EF4-FFF2-40B4-BE49-F238E27FC236}">
                <a16:creationId xmlns:a16="http://schemas.microsoft.com/office/drawing/2014/main" id="{BCF14A16-1B35-45B0-B11B-03460B55813C}"/>
              </a:ext>
            </a:extLst>
          </p:cNvPr>
          <p:cNvSpPr>
            <a:spLocks noGrp="1"/>
          </p:cNvSpPr>
          <p:nvPr>
            <p:ph type="body" sz="quarter" idx="15"/>
          </p:nvPr>
        </p:nvSpPr>
        <p:spPr/>
        <p:txBody>
          <a:bodyPr/>
          <a:lstStyle/>
          <a:p>
            <a:endParaRPr lang="zh-TW" altLang="en-US"/>
          </a:p>
        </p:txBody>
      </p:sp>
      <p:sp>
        <p:nvSpPr>
          <p:cNvPr id="5" name="文字版面配置區 4">
            <a:extLst>
              <a:ext uri="{FF2B5EF4-FFF2-40B4-BE49-F238E27FC236}">
                <a16:creationId xmlns:a16="http://schemas.microsoft.com/office/drawing/2014/main" id="{F6646001-1FE1-485B-A8F5-B92A69D51B67}"/>
              </a:ext>
            </a:extLst>
          </p:cNvPr>
          <p:cNvSpPr>
            <a:spLocks noGrp="1"/>
          </p:cNvSpPr>
          <p:nvPr>
            <p:ph type="body" sz="quarter" idx="19"/>
          </p:nvPr>
        </p:nvSpPr>
        <p:spPr/>
        <p:txBody>
          <a:bodyPr/>
          <a:lstStyle/>
          <a:p>
            <a:r>
              <a:rPr lang="en-US" altLang="zh-TW" dirty="0"/>
              <a:t>01</a:t>
            </a:r>
            <a:endParaRPr lang="zh-TW" altLang="en-US" dirty="0"/>
          </a:p>
        </p:txBody>
      </p:sp>
      <p:sp>
        <p:nvSpPr>
          <p:cNvPr id="7" name="投影片編號版面配置區 6">
            <a:extLst>
              <a:ext uri="{FF2B5EF4-FFF2-40B4-BE49-F238E27FC236}">
                <a16:creationId xmlns:a16="http://schemas.microsoft.com/office/drawing/2014/main" id="{6C767B57-DF76-C1DE-EDD0-F74BE816CEED}"/>
              </a:ext>
            </a:extLst>
          </p:cNvPr>
          <p:cNvSpPr>
            <a:spLocks noGrp="1"/>
          </p:cNvSpPr>
          <p:nvPr>
            <p:ph type="sldNum" sz="quarter" idx="4"/>
          </p:nvPr>
        </p:nvSpPr>
        <p:spPr/>
        <p:txBody>
          <a:bodyPr/>
          <a:lstStyle/>
          <a:p>
            <a:fld id="{347ED145-AFDC-5146-9F05-321CC8817212}" type="slidenum">
              <a:rPr kumimoji="1" lang="zh-TW" altLang="en-US" smtClean="0"/>
              <a:pPr/>
              <a:t>4</a:t>
            </a:fld>
            <a:endParaRPr kumimoji="1" lang="zh-TW" altLang="en-US" dirty="0"/>
          </a:p>
        </p:txBody>
      </p:sp>
    </p:spTree>
    <p:extLst>
      <p:ext uri="{BB962C8B-B14F-4D97-AF65-F5344CB8AC3E}">
        <p14:creationId xmlns:p14="http://schemas.microsoft.com/office/powerpoint/2010/main" val="119615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20">
            <a:extLst>
              <a:ext uri="{FF2B5EF4-FFF2-40B4-BE49-F238E27FC236}">
                <a16:creationId xmlns:a16="http://schemas.microsoft.com/office/drawing/2014/main" id="{F4EF09C2-D9C5-4496-B9EB-7C917C1FC3E7}"/>
              </a:ext>
            </a:extLst>
          </p:cNvPr>
          <p:cNvSpPr txBox="1">
            <a:spLocks/>
          </p:cNvSpPr>
          <p:nvPr/>
        </p:nvSpPr>
        <p:spPr>
          <a:xfrm>
            <a:off x="259269" y="1178187"/>
            <a:ext cx="8649969" cy="4805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849A"/>
                </a:solidFill>
                <a:latin typeface="+mj-lt"/>
                <a:ea typeface="Microsoft JhengHei"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00849A"/>
                </a:solidFill>
                <a:latin typeface="+mj-lt"/>
                <a:ea typeface="Microsoft JhengHei"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849A"/>
                </a:solidFill>
                <a:latin typeface="+mj-lt"/>
                <a:ea typeface="Microsoft JhengHei"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849A"/>
                </a:solidFill>
                <a:latin typeface="+mj-lt"/>
                <a:ea typeface="Microsoft JhengHei"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00849A"/>
                </a:solidFill>
                <a:latin typeface="+mj-lt"/>
                <a:ea typeface="Microsoft JhengHei"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14388">
              <a:lnSpc>
                <a:spcPct val="100000"/>
              </a:lnSpc>
              <a:spcBef>
                <a:spcPts val="600"/>
              </a:spcBef>
              <a:spcAft>
                <a:spcPct val="0"/>
              </a:spcAft>
              <a:buClr>
                <a:srgbClr val="233960"/>
              </a:buClr>
              <a:buFont typeface="Wingdings" pitchFamily="2" charset="2"/>
              <a:buChar char="Ø"/>
              <a:defRPr/>
            </a:pPr>
            <a:r>
              <a:rPr lang="en-US" altLang="zh-TW" sz="1800" b="1" dirty="0">
                <a:solidFill>
                  <a:srgbClr val="2C6376"/>
                </a:solidFill>
                <a:cs typeface="Arial" charset="0"/>
              </a:rPr>
              <a:t>Financial Highlights</a:t>
            </a:r>
            <a:endParaRPr lang="en-US" altLang="zh-TW" sz="1600" b="1" dirty="0">
              <a:solidFill>
                <a:srgbClr val="2C6376"/>
              </a:solidFill>
              <a:latin typeface="Arial" charset="0"/>
              <a:cs typeface="Arial" charset="0"/>
            </a:endParaRPr>
          </a:p>
          <a:p>
            <a:pPr marL="517525" lvl="2" indent="-284163" defTabSz="814388">
              <a:lnSpc>
                <a:spcPct val="100000"/>
              </a:lnSpc>
              <a:spcBef>
                <a:spcPts val="1800"/>
              </a:spcBef>
              <a:spcAft>
                <a:spcPct val="0"/>
              </a:spcAft>
              <a:buFont typeface="Wingdings" pitchFamily="2" charset="2"/>
              <a:buChar char="l"/>
              <a:defRPr/>
            </a:pPr>
            <a:r>
              <a:rPr lang="en-US" altLang="zh-TW" sz="1600" b="1" dirty="0">
                <a:solidFill>
                  <a:srgbClr val="2C6376"/>
                </a:solidFill>
              </a:rPr>
              <a:t>Revenue  </a:t>
            </a:r>
          </a:p>
          <a:p>
            <a:pPr marL="877887" lvl="4" indent="-285750" algn="just" defTabSz="814388">
              <a:lnSpc>
                <a:spcPct val="100000"/>
              </a:lnSpc>
              <a:spcBef>
                <a:spcPts val="600"/>
              </a:spcBef>
              <a:spcAft>
                <a:spcPct val="0"/>
              </a:spcAft>
              <a:buFont typeface="Wingdings" panose="05000000000000000000" pitchFamily="2" charset="2"/>
              <a:buChar char="ü"/>
              <a:defRPr/>
            </a:pPr>
            <a:r>
              <a:rPr lang="en-US" altLang="zh-TW" sz="1600" dirty="0">
                <a:solidFill>
                  <a:srgbClr val="2C6376"/>
                </a:solidFill>
              </a:rPr>
              <a:t>Q124 </a:t>
            </a:r>
            <a:r>
              <a:rPr lang="zh-TW" altLang="en-US" sz="1600" dirty="0">
                <a:solidFill>
                  <a:srgbClr val="2C6376"/>
                </a:solidFill>
              </a:rPr>
              <a:t>→ </a:t>
            </a:r>
            <a:r>
              <a:rPr lang="en-US" altLang="zh-TW" sz="1600" dirty="0">
                <a:solidFill>
                  <a:srgbClr val="2C6376"/>
                </a:solidFill>
              </a:rPr>
              <a:t>NT$15 billion, -19%</a:t>
            </a:r>
            <a:r>
              <a:rPr lang="zh-TW" altLang="en-US" sz="1600" dirty="0">
                <a:solidFill>
                  <a:srgbClr val="2C6376"/>
                </a:solidFill>
              </a:rPr>
              <a:t> </a:t>
            </a:r>
            <a:r>
              <a:rPr lang="en-US" altLang="zh-TW" sz="1600" dirty="0">
                <a:solidFill>
                  <a:srgbClr val="2C6376"/>
                </a:solidFill>
              </a:rPr>
              <a:t>YoY</a:t>
            </a:r>
          </a:p>
          <a:p>
            <a:pPr marL="877887" lvl="4" indent="-285750" algn="just" defTabSz="814388">
              <a:lnSpc>
                <a:spcPct val="100000"/>
              </a:lnSpc>
              <a:spcBef>
                <a:spcPts val="600"/>
              </a:spcBef>
              <a:spcAft>
                <a:spcPct val="0"/>
              </a:spcAft>
              <a:buFont typeface="Wingdings" panose="05000000000000000000" pitchFamily="2" charset="2"/>
              <a:buChar char="ü"/>
              <a:defRPr/>
            </a:pPr>
            <a:r>
              <a:rPr lang="en-US" altLang="zh-TW" sz="1600" dirty="0">
                <a:solidFill>
                  <a:srgbClr val="2C6376"/>
                </a:solidFill>
              </a:rPr>
              <a:t>Despite the economic downturn, 2024 marks continuous monthly growth for two consecutive months since January !</a:t>
            </a:r>
            <a:endParaRPr lang="en-US" altLang="zh-TW" sz="1600" dirty="0">
              <a:solidFill>
                <a:srgbClr val="FF0000"/>
              </a:solidFill>
            </a:endParaRPr>
          </a:p>
          <a:p>
            <a:pPr marL="877887" lvl="4" indent="-285750" algn="just" defTabSz="814388">
              <a:lnSpc>
                <a:spcPct val="100000"/>
              </a:lnSpc>
              <a:spcBef>
                <a:spcPts val="600"/>
              </a:spcBef>
              <a:spcAft>
                <a:spcPct val="0"/>
              </a:spcAft>
              <a:buFont typeface="Wingdings" panose="05000000000000000000" pitchFamily="2" charset="2"/>
              <a:buChar char="ü"/>
              <a:defRPr/>
            </a:pPr>
            <a:endParaRPr lang="en-US" altLang="zh-TW" sz="1600" dirty="0">
              <a:solidFill>
                <a:srgbClr val="2C6376"/>
              </a:solidFill>
            </a:endParaRPr>
          </a:p>
          <a:p>
            <a:pPr marL="592137" lvl="4" indent="0" algn="just" defTabSz="814388">
              <a:lnSpc>
                <a:spcPct val="100000"/>
              </a:lnSpc>
              <a:spcBef>
                <a:spcPts val="600"/>
              </a:spcBef>
              <a:spcAft>
                <a:spcPct val="0"/>
              </a:spcAft>
              <a:buNone/>
              <a:defRPr/>
            </a:pPr>
            <a:endParaRPr lang="en-US" altLang="zh-TW" sz="1600" dirty="0">
              <a:solidFill>
                <a:srgbClr val="2C6376"/>
              </a:solidFill>
            </a:endParaRPr>
          </a:p>
          <a:p>
            <a:pPr marL="592137" lvl="4" indent="0" algn="just" defTabSz="814388">
              <a:lnSpc>
                <a:spcPct val="100000"/>
              </a:lnSpc>
              <a:spcBef>
                <a:spcPts val="600"/>
              </a:spcBef>
              <a:spcAft>
                <a:spcPct val="0"/>
              </a:spcAft>
              <a:buNone/>
              <a:defRPr/>
            </a:pPr>
            <a:endParaRPr lang="en-US" altLang="zh-TW" sz="1600" dirty="0">
              <a:solidFill>
                <a:srgbClr val="2C6376"/>
              </a:solidFill>
            </a:endParaRPr>
          </a:p>
          <a:p>
            <a:pPr marL="517525" lvl="2" indent="-284163" defTabSz="814388">
              <a:lnSpc>
                <a:spcPct val="100000"/>
              </a:lnSpc>
              <a:spcBef>
                <a:spcPts val="1800"/>
              </a:spcBef>
              <a:spcAft>
                <a:spcPct val="0"/>
              </a:spcAft>
              <a:buFont typeface="Wingdings" pitchFamily="2" charset="2"/>
              <a:buChar char="l"/>
              <a:defRPr/>
            </a:pPr>
            <a:r>
              <a:rPr lang="en-US" altLang="zh-TW" sz="1600" b="1" dirty="0">
                <a:solidFill>
                  <a:srgbClr val="2C6376"/>
                </a:solidFill>
              </a:rPr>
              <a:t>Gross Profit (%)</a:t>
            </a:r>
          </a:p>
          <a:p>
            <a:pPr marL="877887" lvl="4" indent="-285750" algn="just" defTabSz="814388">
              <a:lnSpc>
                <a:spcPct val="100000"/>
              </a:lnSpc>
              <a:spcBef>
                <a:spcPts val="600"/>
              </a:spcBef>
              <a:spcAft>
                <a:spcPct val="0"/>
              </a:spcAft>
              <a:buFont typeface="Wingdings" panose="05000000000000000000" pitchFamily="2" charset="2"/>
              <a:buChar char="ü"/>
              <a:defRPr/>
            </a:pPr>
            <a:r>
              <a:rPr lang="en-US" altLang="zh-TW" sz="1600" dirty="0">
                <a:solidFill>
                  <a:srgbClr val="2C6376"/>
                </a:solidFill>
              </a:rPr>
              <a:t>Q124 </a:t>
            </a:r>
            <a:r>
              <a:rPr lang="zh-TW" altLang="en-US" sz="1600" dirty="0">
                <a:solidFill>
                  <a:srgbClr val="2C6376"/>
                </a:solidFill>
              </a:rPr>
              <a:t>→ </a:t>
            </a:r>
            <a:r>
              <a:rPr lang="en-US" altLang="zh-TW" sz="1600" dirty="0">
                <a:solidFill>
                  <a:srgbClr val="2C6376"/>
                </a:solidFill>
              </a:rPr>
              <a:t>34.3%</a:t>
            </a:r>
            <a:r>
              <a:rPr lang="zh-TW" altLang="en-US" sz="1600" dirty="0">
                <a:solidFill>
                  <a:srgbClr val="2C6376"/>
                </a:solidFill>
              </a:rPr>
              <a:t> </a:t>
            </a:r>
            <a:endParaRPr lang="en-US" altLang="zh-TW" sz="1600" dirty="0">
              <a:solidFill>
                <a:srgbClr val="2C6376"/>
              </a:solidFill>
            </a:endParaRPr>
          </a:p>
          <a:p>
            <a:pPr marL="517525" lvl="2" indent="-284163" defTabSz="814388">
              <a:lnSpc>
                <a:spcPct val="100000"/>
              </a:lnSpc>
              <a:spcBef>
                <a:spcPts val="1800"/>
              </a:spcBef>
              <a:spcAft>
                <a:spcPct val="0"/>
              </a:spcAft>
              <a:buSzTx/>
              <a:buFont typeface="Wingdings" pitchFamily="2" charset="2"/>
              <a:buChar char="l"/>
              <a:defRPr/>
            </a:pPr>
            <a:r>
              <a:rPr lang="en-US" altLang="zh-TW" sz="1600" b="1" dirty="0">
                <a:solidFill>
                  <a:srgbClr val="2C6376"/>
                </a:solidFill>
              </a:rPr>
              <a:t>Operating Income (%)</a:t>
            </a:r>
          </a:p>
          <a:p>
            <a:pPr marL="877887" lvl="4" indent="-285750" algn="just" defTabSz="814388">
              <a:lnSpc>
                <a:spcPct val="100000"/>
              </a:lnSpc>
              <a:spcBef>
                <a:spcPts val="600"/>
              </a:spcBef>
              <a:spcAft>
                <a:spcPct val="0"/>
              </a:spcAft>
              <a:buFont typeface="Wingdings" panose="05000000000000000000" pitchFamily="2" charset="2"/>
              <a:buChar char="ü"/>
              <a:defRPr/>
            </a:pPr>
            <a:r>
              <a:rPr lang="en-US" altLang="zh-TW" sz="1600" dirty="0">
                <a:solidFill>
                  <a:srgbClr val="2C6376"/>
                </a:solidFill>
              </a:rPr>
              <a:t>Q124 </a:t>
            </a:r>
            <a:r>
              <a:rPr lang="zh-TW" altLang="en-US" sz="1600" dirty="0">
                <a:solidFill>
                  <a:srgbClr val="2C6376"/>
                </a:solidFill>
              </a:rPr>
              <a:t>→ </a:t>
            </a:r>
            <a:r>
              <a:rPr lang="en-US" altLang="zh-TW" sz="1600" dirty="0">
                <a:solidFill>
                  <a:srgbClr val="2C6376"/>
                </a:solidFill>
              </a:rPr>
              <a:t>26.3%</a:t>
            </a:r>
          </a:p>
          <a:p>
            <a:pPr marL="411162" lvl="2" indent="0" algn="just" defTabSz="957263">
              <a:lnSpc>
                <a:spcPct val="100000"/>
              </a:lnSpc>
              <a:spcBef>
                <a:spcPts val="0"/>
              </a:spcBef>
              <a:buClr>
                <a:srgbClr val="233960"/>
              </a:buClr>
              <a:buSzPct val="100000"/>
              <a:buFont typeface="Arial" panose="020B0604020202020204" pitchFamily="34" charset="0"/>
              <a:buNone/>
              <a:defRPr/>
            </a:pPr>
            <a:endParaRPr lang="en-US" altLang="zh-TW" sz="1600" dirty="0">
              <a:solidFill>
                <a:srgbClr val="EE4965"/>
              </a:solidFill>
            </a:endParaRPr>
          </a:p>
        </p:txBody>
      </p:sp>
      <p:sp>
        <p:nvSpPr>
          <p:cNvPr id="12" name="Title 5">
            <a:extLst>
              <a:ext uri="{FF2B5EF4-FFF2-40B4-BE49-F238E27FC236}">
                <a16:creationId xmlns:a16="http://schemas.microsoft.com/office/drawing/2014/main" id="{19836F1C-9A53-4D51-B21D-1EEE09E85304}"/>
              </a:ext>
            </a:extLst>
          </p:cNvPr>
          <p:cNvSpPr txBox="1">
            <a:spLocks/>
          </p:cNvSpPr>
          <p:nvPr/>
        </p:nvSpPr>
        <p:spPr>
          <a:xfrm>
            <a:off x="245908" y="188640"/>
            <a:ext cx="5976000" cy="8746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chemeClr val="tx1"/>
                </a:solidFill>
                <a:latin typeface="+mj-lt"/>
                <a:ea typeface="Microsoft JhengHei" panose="020B0604030504040204" pitchFamily="34" charset="-120"/>
                <a:cs typeface="+mj-cs"/>
              </a:defRPr>
            </a:lvl1pPr>
          </a:lstStyle>
          <a:p>
            <a:pPr marL="0" lvl="3" indent="-457200" defTabSz="914400">
              <a:defRPr/>
            </a:pPr>
            <a:r>
              <a:rPr lang="en-US" altLang="zh-TW" sz="2400" b="1" kern="1200">
                <a:solidFill>
                  <a:schemeClr val="accent1"/>
                </a:solidFill>
                <a:latin typeface="+mn-lt"/>
                <a:ea typeface="MS PGothic" pitchFamily="34" charset="-128"/>
              </a:rPr>
              <a:t>Executive</a:t>
            </a:r>
            <a:r>
              <a:rPr lang="en-US" altLang="zh-TW" kern="0">
                <a:solidFill>
                  <a:srgbClr val="233960"/>
                </a:solidFill>
                <a:ea typeface="Microsoft JhengHei" panose="020B0604030504040204" pitchFamily="34" charset="-120"/>
                <a:cs typeface="Arial" pitchFamily="34" charset="0"/>
              </a:rPr>
              <a:t> </a:t>
            </a:r>
            <a:r>
              <a:rPr lang="en-US" altLang="zh-TW" sz="2400" b="1" kern="1200">
                <a:solidFill>
                  <a:schemeClr val="accent1"/>
                </a:solidFill>
                <a:latin typeface="+mn-lt"/>
                <a:ea typeface="MS PGothic" pitchFamily="34" charset="-128"/>
              </a:rPr>
              <a:t>Comments</a:t>
            </a:r>
            <a:r>
              <a:rPr lang="en-US" altLang="zh-TW" kern="0">
                <a:solidFill>
                  <a:srgbClr val="233960"/>
                </a:solidFill>
                <a:ea typeface="Microsoft JhengHei" panose="020B0604030504040204" pitchFamily="34" charset="-120"/>
                <a:cs typeface="Arial" pitchFamily="34" charset="0"/>
              </a:rPr>
              <a:t>  </a:t>
            </a:r>
            <a:endParaRPr lang="en-US" altLang="zh-TW" kern="0" dirty="0">
              <a:solidFill>
                <a:srgbClr val="233960"/>
              </a:solidFill>
              <a:ea typeface="Microsoft JhengHei" panose="020B0604030504040204" pitchFamily="34" charset="-120"/>
              <a:cs typeface="Arial" pitchFamily="34" charset="0"/>
            </a:endParaRPr>
          </a:p>
        </p:txBody>
      </p:sp>
      <p:graphicFrame>
        <p:nvGraphicFramePr>
          <p:cNvPr id="6" name="表格 5">
            <a:extLst>
              <a:ext uri="{FF2B5EF4-FFF2-40B4-BE49-F238E27FC236}">
                <a16:creationId xmlns:a16="http://schemas.microsoft.com/office/drawing/2014/main" id="{66E87584-2A62-4407-898D-48915AC0664B}"/>
              </a:ext>
            </a:extLst>
          </p:cNvPr>
          <p:cNvGraphicFramePr>
            <a:graphicFrameLocks noGrp="1"/>
          </p:cNvGraphicFramePr>
          <p:nvPr>
            <p:extLst>
              <p:ext uri="{D42A27DB-BD31-4B8C-83A1-F6EECF244321}">
                <p14:modId xmlns:p14="http://schemas.microsoft.com/office/powerpoint/2010/main" val="3382573816"/>
              </p:ext>
            </p:extLst>
          </p:nvPr>
        </p:nvGraphicFramePr>
        <p:xfrm>
          <a:off x="1233290" y="2954273"/>
          <a:ext cx="6600767" cy="609600"/>
        </p:xfrm>
        <a:graphic>
          <a:graphicData uri="http://schemas.openxmlformats.org/drawingml/2006/table">
            <a:tbl>
              <a:tblPr firstRow="1" bandRow="1">
                <a:tableStyleId>{5C22544A-7EE6-4342-B048-85BDC9FD1C3A}</a:tableStyleId>
              </a:tblPr>
              <a:tblGrid>
                <a:gridCol w="1411587">
                  <a:extLst>
                    <a:ext uri="{9D8B030D-6E8A-4147-A177-3AD203B41FA5}">
                      <a16:colId xmlns:a16="http://schemas.microsoft.com/office/drawing/2014/main" val="724062190"/>
                    </a:ext>
                  </a:extLst>
                </a:gridCol>
                <a:gridCol w="1037836">
                  <a:extLst>
                    <a:ext uri="{9D8B030D-6E8A-4147-A177-3AD203B41FA5}">
                      <a16:colId xmlns:a16="http://schemas.microsoft.com/office/drawing/2014/main" val="4061225889"/>
                    </a:ext>
                  </a:extLst>
                </a:gridCol>
                <a:gridCol w="1037836">
                  <a:extLst>
                    <a:ext uri="{9D8B030D-6E8A-4147-A177-3AD203B41FA5}">
                      <a16:colId xmlns:a16="http://schemas.microsoft.com/office/drawing/2014/main" val="3917804881"/>
                    </a:ext>
                  </a:extLst>
                </a:gridCol>
                <a:gridCol w="1037836">
                  <a:extLst>
                    <a:ext uri="{9D8B030D-6E8A-4147-A177-3AD203B41FA5}">
                      <a16:colId xmlns:a16="http://schemas.microsoft.com/office/drawing/2014/main" val="3216620000"/>
                    </a:ext>
                  </a:extLst>
                </a:gridCol>
                <a:gridCol w="1037836">
                  <a:extLst>
                    <a:ext uri="{9D8B030D-6E8A-4147-A177-3AD203B41FA5}">
                      <a16:colId xmlns:a16="http://schemas.microsoft.com/office/drawing/2014/main" val="1769800399"/>
                    </a:ext>
                  </a:extLst>
                </a:gridCol>
                <a:gridCol w="1037836">
                  <a:extLst>
                    <a:ext uri="{9D8B030D-6E8A-4147-A177-3AD203B41FA5}">
                      <a16:colId xmlns:a16="http://schemas.microsoft.com/office/drawing/2014/main" val="2863875053"/>
                    </a:ext>
                  </a:extLst>
                </a:gridCol>
              </a:tblGrid>
              <a:tr h="274320">
                <a:tc>
                  <a:txBody>
                    <a:bodyPr/>
                    <a:lstStyle/>
                    <a:p>
                      <a:pPr algn="ctr"/>
                      <a:r>
                        <a:rPr lang="en-US" altLang="zh-TW" sz="1400" b="1" dirty="0">
                          <a:solidFill>
                            <a:srgbClr val="2C6376"/>
                          </a:solidFill>
                        </a:rPr>
                        <a:t>2024 </a:t>
                      </a:r>
                      <a:r>
                        <a:rPr lang="en-US" altLang="zh-TW" sz="1200" b="1" dirty="0">
                          <a:solidFill>
                            <a:srgbClr val="2C6376"/>
                          </a:solidFill>
                        </a:rPr>
                        <a:t>(NT$ mn)</a:t>
                      </a:r>
                      <a:endParaRPr lang="zh-TW" altLang="en-US" sz="1400" b="1" dirty="0">
                        <a:solidFill>
                          <a:srgbClr val="2C6376"/>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2DCE6"/>
                    </a:solidFill>
                  </a:tcPr>
                </a:tc>
                <a:tc>
                  <a:txBody>
                    <a:bodyPr/>
                    <a:lstStyle/>
                    <a:p>
                      <a:pPr algn="ctr"/>
                      <a:r>
                        <a:rPr lang="en-US" altLang="zh-TW" sz="1400" b="1" dirty="0">
                          <a:solidFill>
                            <a:srgbClr val="2C6376"/>
                          </a:solidFill>
                        </a:rPr>
                        <a:t>Jan</a:t>
                      </a:r>
                      <a:endParaRPr lang="zh-TW" altLang="en-US" sz="1400" b="1" dirty="0">
                        <a:solidFill>
                          <a:srgbClr val="2C6376"/>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2DCE6"/>
                    </a:solidFill>
                  </a:tcPr>
                </a:tc>
                <a:tc>
                  <a:txBody>
                    <a:bodyPr/>
                    <a:lstStyle/>
                    <a:p>
                      <a:pPr algn="ctr"/>
                      <a:r>
                        <a:rPr lang="en-US" altLang="zh-TW" sz="1400" b="1" dirty="0">
                          <a:solidFill>
                            <a:schemeClr val="bg2"/>
                          </a:solidFill>
                        </a:rPr>
                        <a:t>MoM</a:t>
                      </a:r>
                      <a:endParaRPr lang="zh-TW" altLang="en-US" sz="1400" b="1" dirty="0">
                        <a:solidFill>
                          <a:schemeClr val="bg2"/>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307F98"/>
                    </a:solidFill>
                  </a:tcPr>
                </a:tc>
                <a:tc>
                  <a:txBody>
                    <a:bodyPr/>
                    <a:lstStyle/>
                    <a:p>
                      <a:pPr algn="ctr"/>
                      <a:r>
                        <a:rPr lang="en-US" altLang="zh-TW" sz="1400" b="1" dirty="0">
                          <a:solidFill>
                            <a:srgbClr val="2C6376"/>
                          </a:solidFill>
                        </a:rPr>
                        <a:t>Feb</a:t>
                      </a:r>
                      <a:endParaRPr lang="zh-TW" altLang="en-US" sz="1400" b="1" dirty="0">
                        <a:solidFill>
                          <a:srgbClr val="2C6376"/>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2DCE6"/>
                    </a:solidFill>
                  </a:tcPr>
                </a:tc>
                <a:tc>
                  <a:txBody>
                    <a:bodyPr/>
                    <a:lstStyle/>
                    <a:p>
                      <a:pPr algn="ctr"/>
                      <a:r>
                        <a:rPr lang="en-US" altLang="zh-TW" sz="1400" b="1" dirty="0">
                          <a:solidFill>
                            <a:schemeClr val="bg2"/>
                          </a:solidFill>
                        </a:rPr>
                        <a:t>MoM</a:t>
                      </a:r>
                      <a:endParaRPr lang="zh-TW" altLang="en-US" sz="1400" b="1" dirty="0">
                        <a:solidFill>
                          <a:schemeClr val="bg2"/>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307F98"/>
                    </a:solidFill>
                  </a:tcPr>
                </a:tc>
                <a:tc>
                  <a:txBody>
                    <a:bodyPr/>
                    <a:lstStyle/>
                    <a:p>
                      <a:pPr algn="ctr"/>
                      <a:r>
                        <a:rPr lang="en-US" altLang="zh-TW" sz="1400" b="1" dirty="0">
                          <a:solidFill>
                            <a:srgbClr val="2C6376"/>
                          </a:solidFill>
                        </a:rPr>
                        <a:t>Mar</a:t>
                      </a:r>
                      <a:endParaRPr lang="zh-TW" altLang="en-US" sz="1400" b="1" dirty="0">
                        <a:solidFill>
                          <a:srgbClr val="2C6376"/>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2DCE6"/>
                    </a:solidFill>
                  </a:tcPr>
                </a:tc>
                <a:extLst>
                  <a:ext uri="{0D108BD9-81ED-4DB2-BD59-A6C34878D82A}">
                    <a16:rowId xmlns:a16="http://schemas.microsoft.com/office/drawing/2014/main" val="3998469968"/>
                  </a:ext>
                </a:extLst>
              </a:tr>
              <a:tr h="274320">
                <a:tc>
                  <a:txBody>
                    <a:bodyPr/>
                    <a:lstStyle/>
                    <a:p>
                      <a:pPr algn="ctr"/>
                      <a:r>
                        <a:rPr lang="en-US" altLang="zh-TW" sz="1400" b="0" dirty="0">
                          <a:solidFill>
                            <a:srgbClr val="2C6376"/>
                          </a:solidFill>
                        </a:rPr>
                        <a:t>Revenue</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TW" sz="1400" b="0" kern="1200" dirty="0">
                          <a:solidFill>
                            <a:srgbClr val="2C6376"/>
                          </a:solidFill>
                          <a:latin typeface="+mn-lt"/>
                          <a:ea typeface="+mn-ea"/>
                          <a:cs typeface="+mn-cs"/>
                        </a:rPr>
                        <a:t>4,396</a:t>
                      </a:r>
                      <a:endParaRPr lang="zh-TW" altLang="en-US" sz="1400" b="0" kern="1200" dirty="0">
                        <a:solidFill>
                          <a:srgbClr val="2C6376"/>
                        </a:solidFill>
                        <a:latin typeface="+mn-lt"/>
                        <a:ea typeface="+mn-ea"/>
                        <a:cs typeface="+mn-cs"/>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TW" sz="1400" b="0" kern="1200" dirty="0">
                          <a:solidFill>
                            <a:srgbClr val="2C6376"/>
                          </a:solidFill>
                          <a:latin typeface="+mn-lt"/>
                          <a:ea typeface="+mn-ea"/>
                          <a:cs typeface="+mn-cs"/>
                        </a:rPr>
                        <a:t>14.40%</a:t>
                      </a:r>
                      <a:endParaRPr lang="zh-TW" altLang="en-US" sz="1400" b="0" kern="1200" dirty="0">
                        <a:solidFill>
                          <a:srgbClr val="2C6376"/>
                        </a:solidFill>
                        <a:latin typeface="+mn-lt"/>
                        <a:ea typeface="+mn-ea"/>
                        <a:cs typeface="+mn-cs"/>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TW" sz="1400" b="0" kern="1200" dirty="0">
                          <a:solidFill>
                            <a:srgbClr val="2C6376"/>
                          </a:solidFill>
                          <a:latin typeface="+mn-lt"/>
                          <a:ea typeface="+mn-ea"/>
                          <a:cs typeface="+mn-cs"/>
                        </a:rPr>
                        <a:t>5,029</a:t>
                      </a:r>
                      <a:endParaRPr lang="zh-TW" altLang="en-US" sz="1400" b="0" kern="1200" dirty="0">
                        <a:solidFill>
                          <a:srgbClr val="2C6376"/>
                        </a:solidFill>
                        <a:latin typeface="+mn-lt"/>
                        <a:ea typeface="+mn-ea"/>
                        <a:cs typeface="+mn-cs"/>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TW" sz="1400" b="0" kern="1200" dirty="0">
                          <a:solidFill>
                            <a:srgbClr val="2C6376"/>
                          </a:solidFill>
                          <a:latin typeface="+mn-lt"/>
                          <a:ea typeface="+mn-ea"/>
                          <a:cs typeface="+mn-cs"/>
                        </a:rPr>
                        <a:t>12.59%</a:t>
                      </a:r>
                      <a:endParaRPr lang="zh-TW" altLang="en-US" sz="1400" b="0" kern="1200" dirty="0">
                        <a:solidFill>
                          <a:srgbClr val="2C6376"/>
                        </a:solidFill>
                        <a:latin typeface="+mn-lt"/>
                        <a:ea typeface="+mn-ea"/>
                        <a:cs typeface="+mn-cs"/>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TW" sz="1400" b="0" kern="1200" dirty="0">
                          <a:solidFill>
                            <a:srgbClr val="2C6376"/>
                          </a:solidFill>
                          <a:latin typeface="+mn-lt"/>
                          <a:ea typeface="+mn-ea"/>
                          <a:cs typeface="+mn-cs"/>
                        </a:rPr>
                        <a:t>5,662</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50893797"/>
                  </a:ext>
                </a:extLst>
              </a:tr>
            </a:tbl>
          </a:graphicData>
        </a:graphic>
      </p:graphicFrame>
      <p:sp>
        <p:nvSpPr>
          <p:cNvPr id="7" name="文字版面配置區 5">
            <a:extLst>
              <a:ext uri="{FF2B5EF4-FFF2-40B4-BE49-F238E27FC236}">
                <a16:creationId xmlns:a16="http://schemas.microsoft.com/office/drawing/2014/main" id="{4CF8FD99-E861-4FD7-A498-32864D463552}"/>
              </a:ext>
            </a:extLst>
          </p:cNvPr>
          <p:cNvSpPr txBox="1">
            <a:spLocks/>
          </p:cNvSpPr>
          <p:nvPr/>
        </p:nvSpPr>
        <p:spPr>
          <a:xfrm>
            <a:off x="245908" y="6092825"/>
            <a:ext cx="7908923" cy="231856"/>
          </a:xfrm>
          <a:prstGeom prst="rect">
            <a:avLst/>
          </a:prstGeom>
        </p:spPr>
        <p:txBody>
          <a:bodyPr lIns="0" tIns="0" rIns="0" bIns="0" anchor="b" anchorCtr="0"/>
          <a:lstStyle>
            <a:lvl1pPr marL="228600" indent="-228600" algn="l" defTabSz="957263" rtl="0" eaLnBrk="1" fontAlgn="base" hangingPunct="1">
              <a:spcBef>
                <a:spcPts val="0"/>
              </a:spcBef>
              <a:spcAft>
                <a:spcPts val="0"/>
              </a:spcAft>
              <a:buClrTx/>
              <a:buFontTx/>
              <a:buNone/>
              <a:defRPr lang="en-GB" sz="700" i="1" baseline="0" dirty="0" smtClean="0">
                <a:solidFill>
                  <a:srgbClr val="233960"/>
                </a:solidFill>
                <a:latin typeface="+mn-lt"/>
                <a:ea typeface="MS PGothic" pitchFamily="34" charset="-128"/>
                <a:cs typeface="Arial Unicode MS" pitchFamily="34" charset="-128"/>
              </a:defRPr>
            </a:lvl1pPr>
            <a:lvl2pPr marL="244475" indent="-242888" algn="l" defTabSz="957263" rtl="0" eaLnBrk="1" fontAlgn="base" hangingPunct="1">
              <a:spcBef>
                <a:spcPct val="15000"/>
              </a:spcBef>
              <a:spcAft>
                <a:spcPct val="15000"/>
              </a:spcAft>
              <a:buClr>
                <a:schemeClr val="accent1"/>
              </a:buClr>
              <a:buSzPct val="70000"/>
              <a:buFont typeface="Wingdings" pitchFamily="2" charset="2"/>
              <a:buChar char="n"/>
              <a:defRPr sz="1200">
                <a:solidFill>
                  <a:schemeClr val="tx1"/>
                </a:solidFill>
                <a:latin typeface="+mn-lt"/>
                <a:ea typeface="Arial Unicode MS" pitchFamily="34" charset="-128"/>
                <a:cs typeface="Arial Unicode MS" pitchFamily="34" charset="-128"/>
              </a:defRPr>
            </a:lvl2pPr>
            <a:lvl3pPr marL="406400" indent="-160338"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3pPr>
            <a:lvl4pPr marL="547688" indent="-139700"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4pPr>
            <a:lvl5pPr marL="7318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5pPr>
            <a:lvl6pPr marL="11890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6pPr>
            <a:lvl7pPr marL="16462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7pPr>
            <a:lvl8pPr marL="21034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8pPr>
            <a:lvl9pPr marL="25606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9pPr>
          </a:lstStyle>
          <a:p>
            <a:pPr marL="0" indent="0"/>
            <a:endParaRPr lang="en-US" altLang="zh-TW" dirty="0">
              <a:solidFill>
                <a:schemeClr val="bg1">
                  <a:lumMod val="50000"/>
                </a:schemeClr>
              </a:solidFill>
              <a:cs typeface="Arial" charset="0"/>
            </a:endParaRPr>
          </a:p>
        </p:txBody>
      </p:sp>
      <p:sp>
        <p:nvSpPr>
          <p:cNvPr id="5" name="投影片編號版面配置區 4">
            <a:extLst>
              <a:ext uri="{FF2B5EF4-FFF2-40B4-BE49-F238E27FC236}">
                <a16:creationId xmlns:a16="http://schemas.microsoft.com/office/drawing/2014/main" id="{8FBD0AF4-3B3D-CBC7-F4A3-8F711079B53A}"/>
              </a:ext>
            </a:extLst>
          </p:cNvPr>
          <p:cNvSpPr>
            <a:spLocks noGrp="1"/>
          </p:cNvSpPr>
          <p:nvPr>
            <p:ph type="sldNum" sz="quarter" idx="10"/>
          </p:nvPr>
        </p:nvSpPr>
        <p:spPr/>
        <p:txBody>
          <a:bodyPr/>
          <a:lstStyle/>
          <a:p>
            <a:fld id="{347ED145-AFDC-5146-9F05-321CC8817212}" type="slidenum">
              <a:rPr kumimoji="1" lang="zh-TW" altLang="en-US" smtClean="0"/>
              <a:pPr/>
              <a:t>5</a:t>
            </a:fld>
            <a:endParaRPr kumimoji="1" lang="zh-TW" altLang="en-US" dirty="0"/>
          </a:p>
        </p:txBody>
      </p:sp>
    </p:spTree>
    <p:extLst>
      <p:ext uri="{BB962C8B-B14F-4D97-AF65-F5344CB8AC3E}">
        <p14:creationId xmlns:p14="http://schemas.microsoft.com/office/powerpoint/2010/main" val="104187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DABA6B0-92CF-44F8-B6CF-7D36B418E6D3}"/>
              </a:ext>
            </a:extLst>
          </p:cNvPr>
          <p:cNvSpPr>
            <a:spLocks noGrp="1"/>
          </p:cNvSpPr>
          <p:nvPr>
            <p:ph sz="half" idx="2"/>
          </p:nvPr>
        </p:nvSpPr>
        <p:spPr>
          <a:xfrm>
            <a:off x="237600" y="727364"/>
            <a:ext cx="8649969" cy="5456868"/>
          </a:xfrm>
        </p:spPr>
        <p:txBody>
          <a:bodyPr>
            <a:normAutofit/>
          </a:bodyPr>
          <a:lstStyle/>
          <a:p>
            <a:pPr marL="228600" indent="-228600">
              <a:lnSpc>
                <a:spcPct val="100000"/>
              </a:lnSpc>
              <a:spcAft>
                <a:spcPts val="0"/>
              </a:spcAft>
              <a:buClr>
                <a:srgbClr val="233960"/>
              </a:buClr>
              <a:buSzPct val="100000"/>
              <a:buFont typeface="Wingdings" panose="05000000000000000000" pitchFamily="2" charset="2"/>
              <a:buChar char="Ø"/>
            </a:pPr>
            <a:r>
              <a:rPr lang="en-US" altLang="zh-TW" sz="1800" b="1" dirty="0">
                <a:solidFill>
                  <a:srgbClr val="2C6376"/>
                </a:solidFill>
              </a:rPr>
              <a:t>Financial Highlights</a:t>
            </a:r>
            <a:endParaRPr lang="en-US" altLang="zh-TW" sz="1400" b="1" dirty="0">
              <a:solidFill>
                <a:srgbClr val="2C6376"/>
              </a:solidFill>
            </a:endParaRPr>
          </a:p>
          <a:p>
            <a:pPr marL="517525" lvl="2" indent="-284163" defTabSz="814388">
              <a:lnSpc>
                <a:spcPct val="100000"/>
              </a:lnSpc>
              <a:spcBef>
                <a:spcPts val="1800"/>
              </a:spcBef>
              <a:spcAft>
                <a:spcPct val="0"/>
              </a:spcAft>
              <a:buSzTx/>
              <a:buFont typeface="Wingdings" panose="05000000000000000000" pitchFamily="2" charset="2"/>
              <a:buChar char="l"/>
              <a:defRPr/>
            </a:pPr>
            <a:r>
              <a:rPr lang="en-US" altLang="zh-TW" sz="1600" b="1" dirty="0">
                <a:solidFill>
                  <a:srgbClr val="2C6376"/>
                </a:solidFill>
              </a:rPr>
              <a:t>Net Profit (%)</a:t>
            </a:r>
            <a:endParaRPr lang="en-US" altLang="zh-TW" sz="1600" dirty="0">
              <a:solidFill>
                <a:srgbClr val="2C6376"/>
              </a:solidFill>
              <a:highlight>
                <a:srgbClr val="FFFF00"/>
              </a:highlight>
            </a:endParaRPr>
          </a:p>
          <a:p>
            <a:pPr marL="877887" lvl="4" indent="-285750" algn="just" defTabSz="814388">
              <a:lnSpc>
                <a:spcPct val="100000"/>
              </a:lnSpc>
              <a:spcBef>
                <a:spcPts val="600"/>
              </a:spcBef>
              <a:spcAft>
                <a:spcPct val="0"/>
              </a:spcAft>
              <a:buFont typeface="Wingdings" panose="05000000000000000000" pitchFamily="2" charset="2"/>
              <a:buChar char="ü"/>
              <a:defRPr/>
            </a:pPr>
            <a:r>
              <a:rPr lang="en-US" altLang="zh-TW" sz="1600" dirty="0">
                <a:solidFill>
                  <a:srgbClr val="2C6376"/>
                </a:solidFill>
              </a:rPr>
              <a:t>Q124 </a:t>
            </a:r>
            <a:r>
              <a:rPr lang="zh-TW" altLang="en-US" sz="1600" dirty="0">
                <a:solidFill>
                  <a:srgbClr val="2C6376"/>
                </a:solidFill>
              </a:rPr>
              <a:t>→ </a:t>
            </a:r>
            <a:r>
              <a:rPr lang="en-US" altLang="zh-TW" sz="1600" dirty="0">
                <a:solidFill>
                  <a:srgbClr val="2C6376"/>
                </a:solidFill>
              </a:rPr>
              <a:t>23.4%</a:t>
            </a:r>
            <a:endParaRPr lang="en-US" altLang="zh-TW" sz="1600" dirty="0">
              <a:solidFill>
                <a:srgbClr val="FF0000"/>
              </a:solidFill>
            </a:endParaRPr>
          </a:p>
          <a:p>
            <a:pPr marL="517525" lvl="2" indent="-284163" defTabSz="814388">
              <a:lnSpc>
                <a:spcPct val="100000"/>
              </a:lnSpc>
              <a:spcBef>
                <a:spcPts val="2400"/>
              </a:spcBef>
              <a:spcAft>
                <a:spcPct val="0"/>
              </a:spcAft>
              <a:buSzTx/>
              <a:buFont typeface="Wingdings" panose="05000000000000000000" pitchFamily="2" charset="2"/>
              <a:buChar char="l"/>
              <a:defRPr/>
            </a:pPr>
            <a:r>
              <a:rPr lang="en-US" altLang="zh-TW" sz="1600" b="1" dirty="0">
                <a:solidFill>
                  <a:srgbClr val="2C6376"/>
                </a:solidFill>
              </a:rPr>
              <a:t>EPS</a:t>
            </a:r>
          </a:p>
          <a:p>
            <a:pPr marL="877887" lvl="4" indent="-285750" algn="just" defTabSz="814388">
              <a:lnSpc>
                <a:spcPct val="100000"/>
              </a:lnSpc>
              <a:spcBef>
                <a:spcPts val="600"/>
              </a:spcBef>
              <a:spcAft>
                <a:spcPct val="0"/>
              </a:spcAft>
              <a:buSzTx/>
              <a:buFont typeface="Wingdings" panose="05000000000000000000" pitchFamily="2" charset="2"/>
              <a:buChar char="ü"/>
              <a:defRPr/>
            </a:pPr>
            <a:r>
              <a:rPr lang="en-US" altLang="zh-TW" sz="1600" dirty="0">
                <a:solidFill>
                  <a:srgbClr val="2C6376"/>
                </a:solidFill>
              </a:rPr>
              <a:t>Q124 </a:t>
            </a:r>
            <a:r>
              <a:rPr lang="zh-TW" altLang="en-US" sz="1600" dirty="0">
                <a:solidFill>
                  <a:srgbClr val="2C6376"/>
                </a:solidFill>
              </a:rPr>
              <a:t>→ </a:t>
            </a:r>
            <a:r>
              <a:rPr lang="en-US" altLang="zh-TW" sz="1600" dirty="0">
                <a:solidFill>
                  <a:srgbClr val="2C6376"/>
                </a:solidFill>
              </a:rPr>
              <a:t>NT$8.10</a:t>
            </a:r>
          </a:p>
          <a:p>
            <a:pPr marL="517525" lvl="2" indent="-284163" defTabSz="814388">
              <a:lnSpc>
                <a:spcPct val="100000"/>
              </a:lnSpc>
              <a:spcBef>
                <a:spcPts val="2400"/>
              </a:spcBef>
              <a:spcAft>
                <a:spcPct val="0"/>
              </a:spcAft>
              <a:buSzTx/>
              <a:buFont typeface="Wingdings" panose="05000000000000000000" pitchFamily="2" charset="2"/>
              <a:buChar char="l"/>
              <a:defRPr/>
            </a:pPr>
            <a:r>
              <a:rPr lang="en-US" altLang="zh-TW" sz="1600" b="1" dirty="0">
                <a:solidFill>
                  <a:srgbClr val="2C6376"/>
                </a:solidFill>
              </a:rPr>
              <a:t>Prepayment</a:t>
            </a:r>
          </a:p>
          <a:p>
            <a:pPr marL="877887" lvl="4" indent="-285750" defTabSz="814388">
              <a:lnSpc>
                <a:spcPct val="100000"/>
              </a:lnSpc>
              <a:spcBef>
                <a:spcPts val="600"/>
              </a:spcBef>
              <a:spcAft>
                <a:spcPct val="0"/>
              </a:spcAft>
              <a:buSzTx/>
              <a:buFont typeface="Wingdings" panose="05000000000000000000" pitchFamily="2" charset="2"/>
              <a:buChar char="ü"/>
              <a:defRPr/>
            </a:pPr>
            <a:r>
              <a:rPr lang="en-US" altLang="zh-TW" sz="1600" dirty="0">
                <a:solidFill>
                  <a:schemeClr val="tx1"/>
                </a:solidFill>
              </a:rPr>
              <a:t>NT$35.03 billion (US$1.1 billion)</a:t>
            </a:r>
            <a:r>
              <a:rPr lang="en-US" altLang="zh-TW" sz="1600" baseline="30000" dirty="0">
                <a:solidFill>
                  <a:schemeClr val="tx1"/>
                </a:solidFill>
              </a:rPr>
              <a:t>1</a:t>
            </a:r>
            <a:r>
              <a:rPr lang="zh-TW" altLang="en-US" sz="1600" baseline="30000" dirty="0">
                <a:solidFill>
                  <a:schemeClr val="tx1"/>
                </a:solidFill>
              </a:rPr>
              <a:t> </a:t>
            </a:r>
            <a:endParaRPr lang="en-US" altLang="zh-TW" sz="1600" baseline="30000" dirty="0">
              <a:solidFill>
                <a:schemeClr val="tx1"/>
              </a:solidFill>
            </a:endParaRPr>
          </a:p>
          <a:p>
            <a:pPr marL="517525" lvl="2" indent="-284163" defTabSz="814388">
              <a:lnSpc>
                <a:spcPct val="100000"/>
              </a:lnSpc>
              <a:spcBef>
                <a:spcPts val="2400"/>
              </a:spcBef>
              <a:spcAft>
                <a:spcPct val="0"/>
              </a:spcAft>
              <a:buSzTx/>
              <a:buFont typeface="Wingdings" panose="05000000000000000000" pitchFamily="2" charset="2"/>
              <a:buChar char="l"/>
              <a:defRPr/>
            </a:pPr>
            <a:r>
              <a:rPr lang="en-US" altLang="zh-TW" sz="1600" b="1" dirty="0">
                <a:solidFill>
                  <a:srgbClr val="2C6376"/>
                </a:solidFill>
              </a:rPr>
              <a:t>Planned Dividend Payout</a:t>
            </a:r>
          </a:p>
          <a:p>
            <a:pPr marL="698499" lvl="3" indent="-285750" defTabSz="814388">
              <a:lnSpc>
                <a:spcPct val="100000"/>
              </a:lnSpc>
              <a:spcBef>
                <a:spcPts val="600"/>
              </a:spcBef>
              <a:spcAft>
                <a:spcPct val="0"/>
              </a:spcAft>
              <a:buSzTx/>
              <a:buFont typeface="Wingdings" panose="05000000000000000000" pitchFamily="2" charset="2"/>
              <a:buChar char="ü"/>
              <a:defRPr/>
            </a:pPr>
            <a:r>
              <a:rPr lang="en-US" altLang="zh-TW" sz="1600" dirty="0">
                <a:solidFill>
                  <a:schemeClr val="tx1"/>
                </a:solidFill>
              </a:rPr>
              <a:t>2023 Dividend – NT$19.0 (1H23: NT$8.0 + 2H23: NT$11.0)</a:t>
            </a:r>
            <a:r>
              <a:rPr lang="zh-TW" altLang="en-US" sz="1600" dirty="0">
                <a:solidFill>
                  <a:schemeClr val="tx1"/>
                </a:solidFill>
              </a:rPr>
              <a:t> </a:t>
            </a:r>
            <a:endParaRPr lang="en-US" altLang="zh-TW" sz="1600" dirty="0">
              <a:solidFill>
                <a:schemeClr val="tx1"/>
              </a:solidFill>
            </a:endParaRPr>
          </a:p>
          <a:p>
            <a:pPr marL="698499" lvl="3" indent="-285750" defTabSz="814388">
              <a:lnSpc>
                <a:spcPct val="100000"/>
              </a:lnSpc>
              <a:spcBef>
                <a:spcPts val="600"/>
              </a:spcBef>
              <a:spcAft>
                <a:spcPct val="0"/>
              </a:spcAft>
              <a:buSzTx/>
              <a:buFont typeface="Wingdings" panose="05000000000000000000" pitchFamily="2" charset="2"/>
              <a:buChar char="ü"/>
              <a:defRPr/>
            </a:pPr>
            <a:r>
              <a:rPr lang="en-US" altLang="zh-TW" sz="1600" dirty="0">
                <a:solidFill>
                  <a:schemeClr val="tx1"/>
                </a:solidFill>
              </a:rPr>
              <a:t>2023 Payout Ratio – 41.8%</a:t>
            </a:r>
          </a:p>
          <a:p>
            <a:pPr marL="698499" lvl="3" indent="-285750" defTabSz="814388">
              <a:lnSpc>
                <a:spcPct val="100000"/>
              </a:lnSpc>
              <a:spcBef>
                <a:spcPts val="600"/>
              </a:spcBef>
              <a:spcAft>
                <a:spcPct val="0"/>
              </a:spcAft>
              <a:buSzTx/>
              <a:buFont typeface="Wingdings" panose="05000000000000000000" pitchFamily="2" charset="2"/>
              <a:buChar char="ü"/>
              <a:defRPr/>
            </a:pPr>
            <a:r>
              <a:rPr lang="en-US" altLang="zh-TW" sz="1600" dirty="0">
                <a:solidFill>
                  <a:srgbClr val="2C6376"/>
                </a:solidFill>
              </a:rPr>
              <a:t>Record Date – July 24, 2024</a:t>
            </a:r>
          </a:p>
          <a:p>
            <a:pPr marL="698499" lvl="3" indent="-285750" defTabSz="814388">
              <a:lnSpc>
                <a:spcPct val="100000"/>
              </a:lnSpc>
              <a:spcBef>
                <a:spcPts val="600"/>
              </a:spcBef>
              <a:spcAft>
                <a:spcPct val="0"/>
              </a:spcAft>
              <a:buSzTx/>
              <a:buFont typeface="Wingdings" panose="05000000000000000000" pitchFamily="2" charset="2"/>
              <a:buChar char="ü"/>
              <a:defRPr/>
            </a:pPr>
            <a:r>
              <a:rPr lang="en-US" altLang="zh-TW" sz="1600" dirty="0">
                <a:solidFill>
                  <a:srgbClr val="2C6376"/>
                </a:solidFill>
              </a:rPr>
              <a:t>Payment Date – August 16, 2024  </a:t>
            </a:r>
          </a:p>
          <a:p>
            <a:pPr marL="877887" lvl="4" indent="-285750" defTabSz="814388">
              <a:lnSpc>
                <a:spcPct val="100000"/>
              </a:lnSpc>
              <a:spcBef>
                <a:spcPts val="600"/>
              </a:spcBef>
              <a:spcAft>
                <a:spcPct val="0"/>
              </a:spcAft>
              <a:buSzTx/>
              <a:buFont typeface="Wingdings" panose="05000000000000000000" pitchFamily="2" charset="2"/>
              <a:buChar char="ü"/>
              <a:defRPr/>
            </a:pPr>
            <a:endParaRPr lang="en-US" altLang="zh-TW" sz="1600" dirty="0">
              <a:solidFill>
                <a:schemeClr val="tx1"/>
              </a:solidFill>
              <a:highlight>
                <a:srgbClr val="FFFF00"/>
              </a:highlight>
            </a:endParaRPr>
          </a:p>
        </p:txBody>
      </p:sp>
      <p:sp>
        <p:nvSpPr>
          <p:cNvPr id="3" name="投影片編號版面配置區 4">
            <a:extLst>
              <a:ext uri="{FF2B5EF4-FFF2-40B4-BE49-F238E27FC236}">
                <a16:creationId xmlns:a16="http://schemas.microsoft.com/office/drawing/2014/main" id="{41EB3EFC-9DA6-A627-0E5C-569EB2083048}"/>
              </a:ext>
            </a:extLst>
          </p:cNvPr>
          <p:cNvSpPr txBox="1">
            <a:spLocks/>
          </p:cNvSpPr>
          <p:nvPr/>
        </p:nvSpPr>
        <p:spPr>
          <a:xfrm>
            <a:off x="8635160" y="6454366"/>
            <a:ext cx="546087" cy="46165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zh-TW" altLang="en-US" dirty="0"/>
          </a:p>
        </p:txBody>
      </p:sp>
      <p:sp>
        <p:nvSpPr>
          <p:cNvPr id="8" name="投影片編號版面配置區 7">
            <a:extLst>
              <a:ext uri="{FF2B5EF4-FFF2-40B4-BE49-F238E27FC236}">
                <a16:creationId xmlns:a16="http://schemas.microsoft.com/office/drawing/2014/main" id="{A2573A16-2601-1062-9B2A-B3B75334530E}"/>
              </a:ext>
            </a:extLst>
          </p:cNvPr>
          <p:cNvSpPr>
            <a:spLocks noGrp="1"/>
          </p:cNvSpPr>
          <p:nvPr>
            <p:ph type="sldNum" sz="quarter" idx="16"/>
          </p:nvPr>
        </p:nvSpPr>
        <p:spPr/>
        <p:txBody>
          <a:bodyPr/>
          <a:lstStyle/>
          <a:p>
            <a:fld id="{347ED145-AFDC-5146-9F05-321CC8817212}" type="slidenum">
              <a:rPr kumimoji="1" lang="zh-TW" altLang="en-US" smtClean="0"/>
              <a:pPr/>
              <a:t>6</a:t>
            </a:fld>
            <a:endParaRPr kumimoji="1" lang="zh-TW" altLang="en-US" dirty="0"/>
          </a:p>
        </p:txBody>
      </p:sp>
      <p:sp>
        <p:nvSpPr>
          <p:cNvPr id="5" name="文字版面配置區 5">
            <a:extLst>
              <a:ext uri="{FF2B5EF4-FFF2-40B4-BE49-F238E27FC236}">
                <a16:creationId xmlns:a16="http://schemas.microsoft.com/office/drawing/2014/main" id="{7295BA16-551C-E956-7E04-C112D5D97AC5}"/>
              </a:ext>
            </a:extLst>
          </p:cNvPr>
          <p:cNvSpPr txBox="1">
            <a:spLocks/>
          </p:cNvSpPr>
          <p:nvPr/>
        </p:nvSpPr>
        <p:spPr>
          <a:xfrm>
            <a:off x="178021" y="6263363"/>
            <a:ext cx="7908923" cy="375561"/>
          </a:xfrm>
          <a:prstGeom prst="rect">
            <a:avLst/>
          </a:prstGeom>
        </p:spPr>
        <p:txBody>
          <a:bodyPr vert="horz" lIns="0" tIns="0" rIns="0" bIns="0" rtlCol="0" anchor="b" anchorCtr="0">
            <a:normAutofit/>
          </a:bodyPr>
          <a:lstStyle>
            <a:lvl1pPr indent="0" defTabSz="957263" fontAlgn="base">
              <a:lnSpc>
                <a:spcPct val="90000"/>
              </a:lnSpc>
              <a:spcBef>
                <a:spcPts val="0"/>
              </a:spcBef>
              <a:spcAft>
                <a:spcPts val="0"/>
              </a:spcAft>
              <a:buClrTx/>
              <a:buFontTx/>
              <a:buNone/>
              <a:defRPr lang="en-GB" sz="700" b="0" i="1" baseline="0" dirty="0" smtClean="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TW" sz="600" dirty="0"/>
              <a:t>Note:</a:t>
            </a:r>
          </a:p>
          <a:p>
            <a:pPr marL="228600" indent="-228600">
              <a:buFont typeface="+mj-lt"/>
              <a:buAutoNum type="arabicPeriod"/>
            </a:pPr>
            <a:r>
              <a:rPr lang="en-US" altLang="zh-TW" sz="600" dirty="0">
                <a:solidFill>
                  <a:schemeClr val="bg1">
                    <a:lumMod val="50000"/>
                  </a:schemeClr>
                </a:solidFill>
                <a:cs typeface="Arial" charset="0"/>
              </a:rPr>
              <a:t>FX Rate: NTD:USD = 32.000, including guarantee</a:t>
            </a:r>
            <a:endParaRPr lang="en-US" altLang="zh-TW" sz="600" dirty="0"/>
          </a:p>
        </p:txBody>
      </p:sp>
    </p:spTree>
    <p:extLst>
      <p:ext uri="{BB962C8B-B14F-4D97-AF65-F5344CB8AC3E}">
        <p14:creationId xmlns:p14="http://schemas.microsoft.com/office/powerpoint/2010/main" val="20329365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ADD50-CF0F-8FFE-8CED-073A3EE6619D}"/>
            </a:ext>
          </a:extLst>
        </p:cNvPr>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4FD64E0-2B72-E551-4E33-2C0A56BAA975}"/>
              </a:ext>
            </a:extLst>
          </p:cNvPr>
          <p:cNvSpPr>
            <a:spLocks noGrp="1"/>
          </p:cNvSpPr>
          <p:nvPr>
            <p:ph sz="half" idx="2"/>
          </p:nvPr>
        </p:nvSpPr>
        <p:spPr>
          <a:xfrm>
            <a:off x="237600" y="585772"/>
            <a:ext cx="8649969" cy="5531249"/>
          </a:xfrm>
        </p:spPr>
        <p:txBody>
          <a:bodyPr>
            <a:normAutofit/>
          </a:bodyPr>
          <a:lstStyle/>
          <a:p>
            <a:pPr marL="228600" indent="-228600">
              <a:lnSpc>
                <a:spcPct val="100000"/>
              </a:lnSpc>
              <a:spcAft>
                <a:spcPts val="0"/>
              </a:spcAft>
              <a:buClr>
                <a:srgbClr val="233960"/>
              </a:buClr>
              <a:buSzPct val="100000"/>
              <a:buFont typeface="Wingdings" pitchFamily="2" charset="2"/>
              <a:buChar char="Ø"/>
            </a:pPr>
            <a:r>
              <a:rPr lang="en-US" altLang="zh-TW" sz="1800" b="1" dirty="0">
                <a:solidFill>
                  <a:srgbClr val="006778"/>
                </a:solidFill>
              </a:rPr>
              <a:t>Industry &amp; Overview</a:t>
            </a:r>
            <a:br>
              <a:rPr lang="en-US" altLang="zh-TW" sz="1800" b="1" dirty="0">
                <a:solidFill>
                  <a:srgbClr val="006778"/>
                </a:solidFill>
              </a:rPr>
            </a:br>
            <a:endParaRPr lang="en-US" altLang="zh-TW" sz="1600" b="1" dirty="0">
              <a:solidFill>
                <a:srgbClr val="006778"/>
              </a:solidFill>
            </a:endParaRPr>
          </a:p>
          <a:p>
            <a:pPr marL="576262" lvl="2" indent="-342900" algn="just" defTabSz="814388">
              <a:lnSpc>
                <a:spcPct val="100000"/>
              </a:lnSpc>
              <a:spcBef>
                <a:spcPts val="0"/>
              </a:spcBef>
              <a:spcAft>
                <a:spcPct val="0"/>
              </a:spcAft>
              <a:buSzTx/>
              <a:buFont typeface="Wingdings" panose="05000000000000000000" pitchFamily="2" charset="2"/>
              <a:buChar char="l"/>
              <a:defRPr/>
            </a:pPr>
            <a:r>
              <a:rPr lang="en-US" altLang="zh-TW" sz="1600" b="1" dirty="0">
                <a:solidFill>
                  <a:srgbClr val="006778"/>
                </a:solidFill>
              </a:rPr>
              <a:t>Global Economy </a:t>
            </a:r>
            <a:endParaRPr lang="en-US" altLang="zh-TW" sz="1600" dirty="0">
              <a:solidFill>
                <a:srgbClr val="006778"/>
              </a:solidFill>
            </a:endParaRPr>
          </a:p>
          <a:p>
            <a:pPr marL="877887" lvl="4" indent="-285750" algn="just" defTabSz="814388">
              <a:lnSpc>
                <a:spcPct val="100000"/>
              </a:lnSpc>
              <a:spcBef>
                <a:spcPts val="600"/>
              </a:spcBef>
              <a:spcAft>
                <a:spcPct val="0"/>
              </a:spcAft>
              <a:buSzTx/>
              <a:buFont typeface="Wingdings" panose="05000000000000000000" pitchFamily="2" charset="2"/>
              <a:buChar char="ü"/>
              <a:defRPr/>
            </a:pPr>
            <a:r>
              <a:rPr lang="en-US" altLang="zh-TW" sz="1500" dirty="0">
                <a:solidFill>
                  <a:srgbClr val="006778"/>
                </a:solidFill>
              </a:rPr>
              <a:t>The IMF projects a consistent 3.2% growth rate for the global economy throughout 2024 and 2025, consistent with the same growth rate in 2023, highlighting the resilience of the global economy.</a:t>
            </a:r>
          </a:p>
          <a:p>
            <a:pPr marL="877887" lvl="4" indent="-285750" algn="just" defTabSz="814388">
              <a:lnSpc>
                <a:spcPct val="100000"/>
              </a:lnSpc>
              <a:spcBef>
                <a:spcPts val="600"/>
              </a:spcBef>
              <a:spcAft>
                <a:spcPct val="0"/>
              </a:spcAft>
              <a:buSzTx/>
              <a:buFont typeface="Wingdings" panose="05000000000000000000" pitchFamily="2" charset="2"/>
              <a:buChar char="ü"/>
              <a:defRPr/>
            </a:pPr>
            <a:r>
              <a:rPr lang="en-US" altLang="zh-TW" sz="1500" dirty="0">
                <a:solidFill>
                  <a:srgbClr val="006778"/>
                </a:solidFill>
              </a:rPr>
              <a:t>Reflecting improving consumer confidence and a rising trend in global GDP, the global PMI</a:t>
            </a:r>
            <a:r>
              <a:rPr lang="en-US" altLang="zh-TW" sz="1500" baseline="30000" dirty="0">
                <a:solidFill>
                  <a:srgbClr val="006778"/>
                </a:solidFill>
              </a:rPr>
              <a:t>1</a:t>
            </a:r>
            <a:r>
              <a:rPr lang="en-US" altLang="zh-TW" sz="1500" dirty="0">
                <a:solidFill>
                  <a:srgbClr val="006778"/>
                </a:solidFill>
              </a:rPr>
              <a:t> continues to rise, signaling a broad-based upturn, notwithstanding the looming inflationary risks.</a:t>
            </a:r>
          </a:p>
          <a:p>
            <a:pPr marL="592137" lvl="4" indent="0" algn="just" defTabSz="814388">
              <a:lnSpc>
                <a:spcPct val="100000"/>
              </a:lnSpc>
              <a:spcBef>
                <a:spcPts val="600"/>
              </a:spcBef>
              <a:spcAft>
                <a:spcPct val="0"/>
              </a:spcAft>
              <a:buSzTx/>
              <a:buNone/>
              <a:defRPr/>
            </a:pPr>
            <a:endParaRPr lang="en-US" altLang="zh-TW" sz="1600" dirty="0">
              <a:solidFill>
                <a:srgbClr val="006778"/>
              </a:solidFill>
            </a:endParaRPr>
          </a:p>
          <a:p>
            <a:pPr marL="576262" lvl="2" indent="-342900" algn="just" defTabSz="814388">
              <a:lnSpc>
                <a:spcPct val="122000"/>
              </a:lnSpc>
              <a:spcBef>
                <a:spcPts val="0"/>
              </a:spcBef>
              <a:spcAft>
                <a:spcPct val="0"/>
              </a:spcAft>
              <a:buSzTx/>
              <a:buFont typeface="Wingdings" panose="05000000000000000000" pitchFamily="2" charset="2"/>
              <a:buChar char="l"/>
              <a:defRPr/>
            </a:pPr>
            <a:r>
              <a:rPr lang="en-US" altLang="zh-TW" sz="1600" b="1" dirty="0">
                <a:solidFill>
                  <a:srgbClr val="006778"/>
                </a:solidFill>
              </a:rPr>
              <a:t>Semiconductor Industry</a:t>
            </a:r>
            <a:endParaRPr lang="en-US" altLang="zh-TW" sz="1600" dirty="0">
              <a:solidFill>
                <a:srgbClr val="006778"/>
              </a:solidFill>
            </a:endParaRPr>
          </a:p>
          <a:p>
            <a:pPr marL="877887" lvl="4" indent="-285750" algn="just" defTabSz="814388">
              <a:lnSpc>
                <a:spcPct val="110000"/>
              </a:lnSpc>
              <a:spcBef>
                <a:spcPts val="600"/>
              </a:spcBef>
              <a:spcAft>
                <a:spcPct val="0"/>
              </a:spcAft>
              <a:buSzTx/>
              <a:buFont typeface="Wingdings" panose="05000000000000000000" pitchFamily="2" charset="2"/>
              <a:buChar char="ü"/>
              <a:defRPr/>
            </a:pPr>
            <a:r>
              <a:rPr lang="en-US" altLang="zh-TW" sz="1500" dirty="0">
                <a:solidFill>
                  <a:srgbClr val="006778"/>
                </a:solidFill>
              </a:rPr>
              <a:t>With demand improving due to the growth of AI applications and memory devices emerging as the largest contributors, inventory levels are expected to gradually normalize as customers reabsorb on-hand stock, alongside moderate improvements in fab utilization rates. The second half of 2024 is expected to see recovery compared to the first half,</a:t>
            </a:r>
            <a:r>
              <a:rPr lang="zh-TW" altLang="en-US" sz="1500" dirty="0">
                <a:solidFill>
                  <a:srgbClr val="006778"/>
                </a:solidFill>
              </a:rPr>
              <a:t> </a:t>
            </a:r>
            <a:r>
              <a:rPr lang="en-US" altLang="zh-TW" sz="1500" dirty="0">
                <a:solidFill>
                  <a:srgbClr val="006778"/>
                </a:solidFill>
              </a:rPr>
              <a:t>however there are ongoing uncertainties like the pace of interest rate cuts, oil prices, and electric vehicle demand.</a:t>
            </a:r>
          </a:p>
          <a:p>
            <a:pPr marL="877887" lvl="4" indent="-285750" algn="just" defTabSz="814388">
              <a:lnSpc>
                <a:spcPct val="110000"/>
              </a:lnSpc>
              <a:spcBef>
                <a:spcPts val="600"/>
              </a:spcBef>
              <a:spcAft>
                <a:spcPct val="0"/>
              </a:spcAft>
              <a:buSzTx/>
              <a:buFont typeface="Wingdings" panose="05000000000000000000" pitchFamily="2" charset="2"/>
              <a:buChar char="ü"/>
              <a:defRPr/>
            </a:pPr>
            <a:r>
              <a:rPr lang="en-US" altLang="zh-TW" sz="1500" dirty="0">
                <a:solidFill>
                  <a:srgbClr val="006778"/>
                </a:solidFill>
              </a:rPr>
              <a:t>GlobalWafers is well-positioned to allocate its Capex towards the current market trend in the semiconductor industry in response to the increasing demand for advanced semiconductor processes.</a:t>
            </a:r>
          </a:p>
        </p:txBody>
      </p:sp>
      <p:sp>
        <p:nvSpPr>
          <p:cNvPr id="5" name="投影片編號版面配置區 4">
            <a:extLst>
              <a:ext uri="{FF2B5EF4-FFF2-40B4-BE49-F238E27FC236}">
                <a16:creationId xmlns:a16="http://schemas.microsoft.com/office/drawing/2014/main" id="{74DC71E2-4C4B-998D-EE0B-ECBBE842F8B7}"/>
              </a:ext>
            </a:extLst>
          </p:cNvPr>
          <p:cNvSpPr>
            <a:spLocks noGrp="1"/>
          </p:cNvSpPr>
          <p:nvPr>
            <p:ph type="sldNum" sz="quarter" idx="16"/>
          </p:nvPr>
        </p:nvSpPr>
        <p:spPr/>
        <p:txBody>
          <a:bodyPr/>
          <a:lstStyle/>
          <a:p>
            <a:fld id="{347ED145-AFDC-5146-9F05-321CC8817212}" type="slidenum">
              <a:rPr kumimoji="1" lang="zh-TW" altLang="en-US" smtClean="0"/>
              <a:pPr/>
              <a:t>7</a:t>
            </a:fld>
            <a:endParaRPr kumimoji="1" lang="zh-TW" altLang="en-US" dirty="0"/>
          </a:p>
        </p:txBody>
      </p:sp>
      <p:sp>
        <p:nvSpPr>
          <p:cNvPr id="4" name="文字版面配置區 4">
            <a:extLst>
              <a:ext uri="{FF2B5EF4-FFF2-40B4-BE49-F238E27FC236}">
                <a16:creationId xmlns:a16="http://schemas.microsoft.com/office/drawing/2014/main" id="{C204AA25-2CEF-E3B1-6ED5-5DE723C89B93}"/>
              </a:ext>
            </a:extLst>
          </p:cNvPr>
          <p:cNvSpPr txBox="1">
            <a:spLocks/>
          </p:cNvSpPr>
          <p:nvPr/>
        </p:nvSpPr>
        <p:spPr>
          <a:xfrm>
            <a:off x="237600" y="6117021"/>
            <a:ext cx="7908923" cy="545733"/>
          </a:xfrm>
          <a:prstGeom prst="rect">
            <a:avLst/>
          </a:prstGeom>
        </p:spPr>
        <p:txBody>
          <a:bodyPr vert="horz" lIns="0" tIns="0" rIns="0" bIns="0" rtlCol="0" anchor="b" anchorCtr="0">
            <a:normAutofit/>
          </a:bodyPr>
          <a:lstStyle>
            <a:lvl1pPr indent="0" defTabSz="957263" fontAlgn="base">
              <a:lnSpc>
                <a:spcPct val="90000"/>
              </a:lnSpc>
              <a:spcBef>
                <a:spcPts val="0"/>
              </a:spcBef>
              <a:spcAft>
                <a:spcPts val="0"/>
              </a:spcAft>
              <a:buClrTx/>
              <a:buFontTx/>
              <a:buNone/>
              <a:defRPr lang="en-GB" sz="700" b="0" i="1" baseline="0" dirty="0" smtClean="0">
                <a:solidFill>
                  <a:srgbClr val="7F7F7F"/>
                </a:solidFill>
                <a:latin typeface="Arial" panose="020B0604020202020204" pitchFamily="34" charset="0"/>
                <a:ea typeface="MS PGothic" pitchFamily="34" charset="-128"/>
                <a:cs typeface="Arial Unicode MS" pitchFamily="34" charset="-128"/>
              </a:defRPr>
            </a:lvl1pPr>
            <a:lvl2pPr marL="685800" indent="-228600" defTabSz="914400">
              <a:lnSpc>
                <a:spcPct val="90000"/>
              </a:lnSpc>
              <a:spcBef>
                <a:spcPts val="500"/>
              </a:spcBef>
              <a:buFont typeface="Arial" panose="020B0604020202020204" pitchFamily="34" charset="0"/>
              <a:buChar char="•"/>
              <a:defRPr sz="2200" b="0" i="0">
                <a:solidFill>
                  <a:srgbClr val="00849A"/>
                </a:solidFill>
                <a:latin typeface="+mj-lt"/>
                <a:ea typeface="Microsoft JhengHei" panose="020B0604030504040204" pitchFamily="34" charset="-12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sz="2000" b="0" i="0">
                <a:solidFill>
                  <a:srgbClr val="00849A"/>
                </a:solidFill>
                <a:latin typeface="+mj-lt"/>
                <a:ea typeface="Microsoft JhengHei" panose="020B0604030504040204" pitchFamily="34" charset="-12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sz="2400" b="0" i="0">
                <a:solidFill>
                  <a:srgbClr val="00849A"/>
                </a:solidFill>
                <a:latin typeface="+mj-lt"/>
                <a:ea typeface="Microsoft JhengHei" panose="020B0604030504040204" pitchFamily="34" charset="-12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TW" dirty="0"/>
              <a:t>Source: </a:t>
            </a:r>
          </a:p>
          <a:p>
            <a:pPr marL="228600" indent="-228600">
              <a:buFont typeface="+mj-lt"/>
              <a:buAutoNum type="arabicPeriod"/>
            </a:pPr>
            <a:r>
              <a:rPr lang="en-US" altLang="zh-TW" dirty="0"/>
              <a:t>IMF, April 2024</a:t>
            </a:r>
          </a:p>
          <a:p>
            <a:pPr marL="228600" indent="-228600">
              <a:buFont typeface="+mj-lt"/>
              <a:buAutoNum type="arabicPeriod"/>
            </a:pPr>
            <a:r>
              <a:rPr lang="en-US" altLang="zh-TW" dirty="0"/>
              <a:t>OECD, March 2024</a:t>
            </a:r>
          </a:p>
          <a:p>
            <a:r>
              <a:rPr lang="en-US" altLang="zh-TW" dirty="0"/>
              <a:t>Note:</a:t>
            </a:r>
          </a:p>
          <a:p>
            <a:pPr marL="228600" indent="-228600">
              <a:buFont typeface="+mj-lt"/>
              <a:buAutoNum type="arabicPeriod"/>
            </a:pPr>
            <a:r>
              <a:rPr lang="en-US" altLang="zh-TW" dirty="0"/>
              <a:t>PMI = Purchasing Managers’ Index</a:t>
            </a:r>
          </a:p>
        </p:txBody>
      </p:sp>
      <p:sp>
        <p:nvSpPr>
          <p:cNvPr id="11" name="文字方塊 10">
            <a:extLst>
              <a:ext uri="{FF2B5EF4-FFF2-40B4-BE49-F238E27FC236}">
                <a16:creationId xmlns:a16="http://schemas.microsoft.com/office/drawing/2014/main" id="{4DCB6492-9EB1-5BAC-E6C7-2C6004026FC9}"/>
              </a:ext>
            </a:extLst>
          </p:cNvPr>
          <p:cNvSpPr txBox="1"/>
          <p:nvPr/>
        </p:nvSpPr>
        <p:spPr>
          <a:xfrm>
            <a:off x="9181247" y="4114800"/>
            <a:ext cx="184731" cy="369332"/>
          </a:xfrm>
          <a:prstGeom prst="rect">
            <a:avLst/>
          </a:prstGeom>
          <a:noFill/>
        </p:spPr>
        <p:txBody>
          <a:bodyPr wrap="none" rtlCol="0">
            <a:spAutoFit/>
          </a:bodyPr>
          <a:lstStyle/>
          <a:p>
            <a:endParaRPr lang="zh-TW" altLang="en-US" dirty="0"/>
          </a:p>
        </p:txBody>
      </p:sp>
    </p:spTree>
    <p:extLst>
      <p:ext uri="{BB962C8B-B14F-4D97-AF65-F5344CB8AC3E}">
        <p14:creationId xmlns:p14="http://schemas.microsoft.com/office/powerpoint/2010/main" val="11899017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DABA6B0-92CF-44F8-B6CF-7D36B418E6D3}"/>
              </a:ext>
            </a:extLst>
          </p:cNvPr>
          <p:cNvSpPr>
            <a:spLocks noGrp="1"/>
          </p:cNvSpPr>
          <p:nvPr>
            <p:ph sz="half" idx="2"/>
          </p:nvPr>
        </p:nvSpPr>
        <p:spPr>
          <a:xfrm>
            <a:off x="237600" y="600363"/>
            <a:ext cx="8649969" cy="5769264"/>
          </a:xfrm>
        </p:spPr>
        <p:txBody>
          <a:bodyPr>
            <a:normAutofit/>
          </a:bodyPr>
          <a:lstStyle/>
          <a:p>
            <a:pPr marL="341312" lvl="1" indent="-285750" algn="just" defTabSz="814388">
              <a:lnSpc>
                <a:spcPct val="100000"/>
              </a:lnSpc>
              <a:spcBef>
                <a:spcPts val="600"/>
              </a:spcBef>
              <a:spcAft>
                <a:spcPct val="0"/>
              </a:spcAft>
              <a:buSzTx/>
              <a:buFont typeface="Wingdings" panose="05000000000000000000" pitchFamily="2" charset="2"/>
              <a:buChar char="Ø"/>
              <a:defRPr/>
            </a:pPr>
            <a:r>
              <a:rPr lang="en-US" altLang="zh-TW" sz="1800" b="1" dirty="0">
                <a:solidFill>
                  <a:srgbClr val="006778"/>
                </a:solidFill>
              </a:rPr>
              <a:t>Sustainable Solutions</a:t>
            </a:r>
          </a:p>
          <a:p>
            <a:pPr marL="878400" lvl="3" indent="-285750" algn="just" defTabSz="814388">
              <a:lnSpc>
                <a:spcPct val="110000"/>
              </a:lnSpc>
              <a:spcBef>
                <a:spcPts val="600"/>
              </a:spcBef>
              <a:spcAft>
                <a:spcPct val="0"/>
              </a:spcAft>
              <a:buSzTx/>
              <a:buFont typeface="Wingdings" panose="05000000000000000000" pitchFamily="2" charset="2"/>
              <a:buChar char="ü"/>
              <a:defRPr/>
            </a:pPr>
            <a:r>
              <a:rPr lang="en-US" altLang="zh-TW" sz="1500" dirty="0">
                <a:solidFill>
                  <a:srgbClr val="006778"/>
                </a:solidFill>
              </a:rPr>
              <a:t>GlobalWafers has differentiated itself through </a:t>
            </a:r>
            <a:r>
              <a:rPr lang="en-US" altLang="zh-TW" sz="1500" b="1" dirty="0">
                <a:solidFill>
                  <a:srgbClr val="ED972F"/>
                </a:solidFill>
              </a:rPr>
              <a:t>proximity </a:t>
            </a:r>
            <a:r>
              <a:rPr lang="en-US" altLang="zh-TW" sz="1500" dirty="0">
                <a:solidFill>
                  <a:srgbClr val="006778"/>
                </a:solidFill>
              </a:rPr>
              <a:t>and</a:t>
            </a:r>
            <a:r>
              <a:rPr lang="en-US" altLang="zh-TW" sz="1500" b="1" dirty="0">
                <a:solidFill>
                  <a:srgbClr val="ED972F"/>
                </a:solidFill>
              </a:rPr>
              <a:t> sustainability </a:t>
            </a:r>
            <a:r>
              <a:rPr lang="en-US" altLang="zh-TW" sz="1500" dirty="0">
                <a:solidFill>
                  <a:srgbClr val="006778"/>
                </a:solidFill>
              </a:rPr>
              <a:t>by leveraging its global presence to reduce carbon footprint and adopts green energy initiatives from each region to counteract climate change and provide customers with sustainable solutions. This commitment is exemplified by the introduction of green energy in expansion projects : </a:t>
            </a:r>
          </a:p>
          <a:p>
            <a:pPr marL="1057788" lvl="4" indent="-285750" algn="just" defTabSz="814388">
              <a:lnSpc>
                <a:spcPct val="110000"/>
              </a:lnSpc>
              <a:spcBef>
                <a:spcPts val="600"/>
              </a:spcBef>
              <a:spcAft>
                <a:spcPct val="0"/>
              </a:spcAft>
              <a:buSzTx/>
              <a:buFont typeface="Arial" panose="020B0604020202020204" pitchFamily="34" charset="0"/>
              <a:buChar char="•"/>
              <a:defRPr/>
            </a:pPr>
            <a:r>
              <a:rPr lang="en-US" altLang="zh-TW" sz="1500" b="1" dirty="0">
                <a:solidFill>
                  <a:srgbClr val="ED972F"/>
                </a:solidFill>
              </a:rPr>
              <a:t>Danish site </a:t>
            </a:r>
            <a:r>
              <a:rPr lang="en-US" altLang="zh-TW" sz="1500" dirty="0">
                <a:solidFill>
                  <a:srgbClr val="006778"/>
                </a:solidFill>
              </a:rPr>
              <a:t>–</a:t>
            </a:r>
            <a:r>
              <a:rPr lang="zh-TW" altLang="en-US" sz="1500" dirty="0">
                <a:solidFill>
                  <a:srgbClr val="006778"/>
                </a:solidFill>
              </a:rPr>
              <a:t> </a:t>
            </a:r>
            <a:r>
              <a:rPr lang="en-US" altLang="zh-TW" sz="1500" b="1" dirty="0">
                <a:solidFill>
                  <a:srgbClr val="ED972F"/>
                </a:solidFill>
              </a:rPr>
              <a:t>1st semiconductor crystal manufacturing site </a:t>
            </a:r>
            <a:r>
              <a:rPr lang="en-US" altLang="zh-TW" sz="1500" dirty="0">
                <a:solidFill>
                  <a:srgbClr val="006778"/>
                </a:solidFill>
              </a:rPr>
              <a:t>to utilize its own installed</a:t>
            </a:r>
            <a:r>
              <a:rPr lang="en-US" altLang="zh-TW" sz="1500" b="1" dirty="0">
                <a:solidFill>
                  <a:srgbClr val="ED972F"/>
                </a:solidFill>
              </a:rPr>
              <a:t> 100% green electricity </a:t>
            </a:r>
            <a:r>
              <a:rPr lang="en-US" altLang="zh-TW" sz="1500" dirty="0">
                <a:solidFill>
                  <a:srgbClr val="006778"/>
                </a:solidFill>
              </a:rPr>
              <a:t>during 2H of 2024</a:t>
            </a:r>
          </a:p>
          <a:p>
            <a:pPr marL="1057788" lvl="4" indent="-285750" algn="just" defTabSz="814388">
              <a:lnSpc>
                <a:spcPct val="110000"/>
              </a:lnSpc>
              <a:spcBef>
                <a:spcPts val="600"/>
              </a:spcBef>
              <a:spcAft>
                <a:spcPct val="0"/>
              </a:spcAft>
              <a:buSzTx/>
              <a:buFont typeface="Arial" panose="020B0604020202020204" pitchFamily="34" charset="0"/>
              <a:buChar char="•"/>
              <a:defRPr/>
            </a:pPr>
            <a:r>
              <a:rPr lang="en-US" altLang="zh-TW" sz="1500" b="1" dirty="0">
                <a:solidFill>
                  <a:srgbClr val="ED972F"/>
                </a:solidFill>
              </a:rPr>
              <a:t>Italian site </a:t>
            </a:r>
            <a:r>
              <a:rPr lang="en-US" altLang="zh-TW" sz="1500" dirty="0">
                <a:solidFill>
                  <a:srgbClr val="006778"/>
                </a:solidFill>
              </a:rPr>
              <a:t>–</a:t>
            </a:r>
            <a:r>
              <a:rPr lang="zh-TW" altLang="en-US" sz="1500" dirty="0">
                <a:solidFill>
                  <a:srgbClr val="006778"/>
                </a:solidFill>
              </a:rPr>
              <a:t> </a:t>
            </a:r>
            <a:r>
              <a:rPr lang="en-US" altLang="zh-TW" sz="1500" b="1" dirty="0">
                <a:solidFill>
                  <a:srgbClr val="ED972F"/>
                </a:solidFill>
              </a:rPr>
              <a:t>100% green electricity</a:t>
            </a:r>
            <a:r>
              <a:rPr lang="en-US" altLang="zh-TW" sz="1500" dirty="0">
                <a:solidFill>
                  <a:srgbClr val="006778"/>
                </a:solidFill>
              </a:rPr>
              <a:t> in new 12” production line</a:t>
            </a:r>
            <a:r>
              <a:rPr lang="en-US" altLang="zh-TW" sz="1500" b="1" dirty="0">
                <a:solidFill>
                  <a:srgbClr val="ED972F"/>
                </a:solidFill>
              </a:rPr>
              <a:t> </a:t>
            </a:r>
            <a:r>
              <a:rPr lang="en-US" altLang="zh-TW" sz="1500" dirty="0">
                <a:solidFill>
                  <a:srgbClr val="006778"/>
                </a:solidFill>
              </a:rPr>
              <a:t>during the 2025 ramp-up</a:t>
            </a:r>
          </a:p>
          <a:p>
            <a:pPr marL="1057788" lvl="4" indent="-285750" algn="just" defTabSz="814388">
              <a:lnSpc>
                <a:spcPct val="110000"/>
              </a:lnSpc>
              <a:spcBef>
                <a:spcPts val="600"/>
              </a:spcBef>
              <a:spcAft>
                <a:spcPct val="0"/>
              </a:spcAft>
              <a:buSzTx/>
              <a:buFont typeface="Arial" panose="020B0604020202020204" pitchFamily="34" charset="0"/>
              <a:buChar char="•"/>
              <a:defRPr/>
            </a:pPr>
            <a:r>
              <a:rPr lang="en-US" altLang="zh-TW" sz="1500" b="1" dirty="0">
                <a:solidFill>
                  <a:srgbClr val="ED972F"/>
                </a:solidFill>
              </a:rPr>
              <a:t>USA site </a:t>
            </a:r>
            <a:r>
              <a:rPr lang="en-US" altLang="zh-TW" sz="1500" dirty="0">
                <a:solidFill>
                  <a:srgbClr val="006778"/>
                </a:solidFill>
              </a:rPr>
              <a:t>– </a:t>
            </a:r>
            <a:r>
              <a:rPr lang="en-US" altLang="zh-TW" sz="1500" b="1" dirty="0">
                <a:solidFill>
                  <a:srgbClr val="ED972F"/>
                </a:solidFill>
              </a:rPr>
              <a:t>100% renewable energy</a:t>
            </a:r>
            <a:r>
              <a:rPr lang="en-US" altLang="zh-TW" sz="1500" dirty="0">
                <a:solidFill>
                  <a:srgbClr val="006778"/>
                </a:solidFill>
              </a:rPr>
              <a:t> at full ramp</a:t>
            </a:r>
          </a:p>
          <a:p>
            <a:pPr marL="878400" lvl="3" indent="-285750" algn="just" defTabSz="814388">
              <a:lnSpc>
                <a:spcPct val="110000"/>
              </a:lnSpc>
              <a:spcBef>
                <a:spcPts val="600"/>
              </a:spcBef>
              <a:spcAft>
                <a:spcPct val="0"/>
              </a:spcAft>
              <a:buSzTx/>
              <a:buFont typeface="Wingdings" panose="05000000000000000000" pitchFamily="2" charset="2"/>
              <a:buChar char="ü"/>
              <a:defRPr/>
            </a:pPr>
            <a:r>
              <a:rPr lang="en-US" altLang="zh-TW" sz="1500" dirty="0">
                <a:solidFill>
                  <a:srgbClr val="006778"/>
                </a:solidFill>
              </a:rPr>
              <a:t>By sourcing locally, GlobalWafers minimizes transportation, leading to reduced carbon emissions, lower geopolitical risks, and greater environmental sustainability.</a:t>
            </a:r>
          </a:p>
          <a:p>
            <a:pPr marL="412749" lvl="3" indent="0" algn="just" defTabSz="814388">
              <a:lnSpc>
                <a:spcPct val="100000"/>
              </a:lnSpc>
              <a:spcBef>
                <a:spcPts val="0"/>
              </a:spcBef>
              <a:spcAft>
                <a:spcPct val="0"/>
              </a:spcAft>
              <a:buSzTx/>
              <a:buNone/>
              <a:defRPr/>
            </a:pPr>
            <a:endParaRPr lang="en-US" altLang="zh-TW" sz="1800" b="1" dirty="0">
              <a:solidFill>
                <a:srgbClr val="006778"/>
              </a:solidFill>
            </a:endParaRPr>
          </a:p>
          <a:p>
            <a:pPr marL="341312" lvl="1" indent="-285750" algn="just" defTabSz="814388">
              <a:lnSpc>
                <a:spcPct val="100000"/>
              </a:lnSpc>
              <a:spcBef>
                <a:spcPts val="600"/>
              </a:spcBef>
              <a:spcAft>
                <a:spcPct val="0"/>
              </a:spcAft>
              <a:buSzTx/>
              <a:buFont typeface="Wingdings" panose="05000000000000000000" pitchFamily="2" charset="2"/>
              <a:buChar char="Ø"/>
              <a:defRPr/>
            </a:pPr>
            <a:r>
              <a:rPr lang="en-US" altLang="zh-TW" sz="1800" b="1" dirty="0">
                <a:solidFill>
                  <a:srgbClr val="006778"/>
                </a:solidFill>
              </a:rPr>
              <a:t>Earthquake Impact</a:t>
            </a:r>
          </a:p>
          <a:p>
            <a:pPr marL="877887" lvl="4" indent="-285750" algn="just" defTabSz="814388">
              <a:lnSpc>
                <a:spcPct val="100000"/>
              </a:lnSpc>
              <a:spcBef>
                <a:spcPts val="600"/>
              </a:spcBef>
              <a:spcAft>
                <a:spcPct val="0"/>
              </a:spcAft>
              <a:buSzTx/>
              <a:buFont typeface="Wingdings" panose="05000000000000000000" pitchFamily="2" charset="2"/>
              <a:buChar char="ü"/>
              <a:defRPr/>
            </a:pPr>
            <a:r>
              <a:rPr lang="en-US" altLang="zh-TW" sz="1500" dirty="0">
                <a:solidFill>
                  <a:srgbClr val="006778"/>
                </a:solidFill>
              </a:rPr>
              <a:t>Despite the April-3 earthquake in Taiwan affecting some pullers, operations have resumed after inspection with minimal impact on revenue, facilitated by ample ingot inventory prepared in advance for unforeseen events, ensuring smooth production transition and supply continuity for subsequent sites.</a:t>
            </a:r>
          </a:p>
        </p:txBody>
      </p:sp>
      <p:sp>
        <p:nvSpPr>
          <p:cNvPr id="5" name="投影片編號版面配置區 4">
            <a:extLst>
              <a:ext uri="{FF2B5EF4-FFF2-40B4-BE49-F238E27FC236}">
                <a16:creationId xmlns:a16="http://schemas.microsoft.com/office/drawing/2014/main" id="{2041AAED-0D9F-99B1-F91E-62D5A30E9204}"/>
              </a:ext>
            </a:extLst>
          </p:cNvPr>
          <p:cNvSpPr>
            <a:spLocks noGrp="1"/>
          </p:cNvSpPr>
          <p:nvPr>
            <p:ph type="sldNum" sz="quarter" idx="16"/>
          </p:nvPr>
        </p:nvSpPr>
        <p:spPr/>
        <p:txBody>
          <a:bodyPr/>
          <a:lstStyle/>
          <a:p>
            <a:fld id="{347ED145-AFDC-5146-9F05-321CC8817212}" type="slidenum">
              <a:rPr kumimoji="1" lang="zh-TW" altLang="en-US" smtClean="0"/>
              <a:pPr/>
              <a:t>8</a:t>
            </a:fld>
            <a:endParaRPr kumimoji="1" lang="zh-TW" altLang="en-US" dirty="0"/>
          </a:p>
        </p:txBody>
      </p:sp>
    </p:spTree>
    <p:extLst>
      <p:ext uri="{BB962C8B-B14F-4D97-AF65-F5344CB8AC3E}">
        <p14:creationId xmlns:p14="http://schemas.microsoft.com/office/powerpoint/2010/main" val="2971827331"/>
      </p:ext>
    </p:extLst>
  </p:cSld>
  <p:clrMapOvr>
    <a:masterClrMapping/>
  </p:clrMapOvr>
  <p:transition/>
</p:sld>
</file>

<file path=ppt/theme/theme1.xml><?xml version="1.0" encoding="utf-8"?>
<a:theme xmlns:a="http://schemas.openxmlformats.org/drawingml/2006/main" name="GW PPT Theme">
  <a:themeElements>
    <a:clrScheme name="自訂 3">
      <a:dk1>
        <a:srgbClr val="2C6376"/>
      </a:dk1>
      <a:lt1>
        <a:srgbClr val="FFFFFF"/>
      </a:lt1>
      <a:dk2>
        <a:srgbClr val="307F98"/>
      </a:dk2>
      <a:lt2>
        <a:srgbClr val="FFFFFF"/>
      </a:lt2>
      <a:accent1>
        <a:srgbClr val="2B505B"/>
      </a:accent1>
      <a:accent2>
        <a:srgbClr val="307F98"/>
      </a:accent2>
      <a:accent3>
        <a:srgbClr val="75C6D3"/>
      </a:accent3>
      <a:accent4>
        <a:srgbClr val="F3D163"/>
      </a:accent4>
      <a:accent5>
        <a:srgbClr val="ED972F"/>
      </a:accent5>
      <a:accent6>
        <a:srgbClr val="A6A6A6"/>
      </a:accent6>
      <a:hlink>
        <a:srgbClr val="72AED6"/>
      </a:hlink>
      <a:folHlink>
        <a:srgbClr val="4280BE"/>
      </a:folHlink>
    </a:clrScheme>
    <a:fontScheme name="自訂 14">
      <a:majorFont>
        <a:latin typeface="Arial"/>
        <a:ea typeface="微軟正黑體"/>
        <a:cs typeface=""/>
      </a:majorFont>
      <a:minorFont>
        <a:latin typeface="Arial"/>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中美矽晶簡報模板" id="{B5DFA500-9248-4FF9-A295-DDB6F8CE0431}" vid="{A5798E24-7902-49C6-A2A2-60450A58B92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中美矽晶簡報模板</Template>
  <TotalTime>77303</TotalTime>
  <Words>2843</Words>
  <Application>Microsoft Office PowerPoint</Application>
  <PresentationFormat>如螢幕大小 (4:3)</PresentationFormat>
  <Paragraphs>665</Paragraphs>
  <Slides>26</Slides>
  <Notes>17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MS PGothic</vt:lpstr>
      <vt:lpstr>STKaiti</vt:lpstr>
      <vt:lpstr>微軟正黑體</vt:lpstr>
      <vt:lpstr>微軟正黑體</vt:lpstr>
      <vt:lpstr>Arial</vt:lpstr>
      <vt:lpstr>Calibri</vt:lpstr>
      <vt:lpstr>Franklin Gothic Book</vt:lpstr>
      <vt:lpstr>Symbol</vt:lpstr>
      <vt:lpstr>Wingdings</vt:lpstr>
      <vt:lpstr>GW PPT Theme</vt:lpstr>
      <vt:lpstr>PowerPoint 簡報</vt:lpstr>
      <vt:lpstr>Q&amp;A via Slido </vt:lpstr>
      <vt:lpstr>Q&amp;A via Audio</vt:lpstr>
      <vt:lpstr>Disclaimer</vt:lpstr>
      <vt:lpstr>PowerPoint 簡報</vt:lpstr>
      <vt:lpstr>PowerPoint 簡報</vt:lpstr>
      <vt:lpstr>PowerPoint 簡報</vt:lpstr>
      <vt:lpstr>PowerPoint 簡報</vt:lpstr>
      <vt:lpstr>PowerPoint 簡報</vt:lpstr>
      <vt:lpstr>PowerPoint 簡報</vt:lpstr>
      <vt:lpstr>PowerPoint 簡報</vt:lpstr>
      <vt:lpstr>Sustainable Solutions</vt:lpstr>
      <vt:lpstr>12” Fab Equipment Investment</vt:lpstr>
      <vt:lpstr>Semiconductor Production Capacity Build-Up</vt:lpstr>
      <vt:lpstr>GlobalWafers America (GWA): 300mm Greenfield Expansion</vt:lpstr>
      <vt:lpstr>Low Funding Cost Supporting Future Capex</vt:lpstr>
      <vt:lpstr>PowerPoint 簡報</vt:lpstr>
      <vt:lpstr>PowerPoint 簡報</vt:lpstr>
      <vt:lpstr>Revenue &amp; Gross Profit (%)</vt:lpstr>
      <vt:lpstr>PowerPoint 簡報</vt:lpstr>
      <vt:lpstr>Income Statement</vt:lpstr>
      <vt:lpstr>PowerPoint 簡報</vt:lpstr>
      <vt:lpstr>PowerPoint 簡報</vt:lpstr>
      <vt:lpstr>Q&amp;A via Slido </vt:lpstr>
      <vt:lpstr>Q&amp;A via Audio</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User</dc:creator>
  <cp:lastModifiedBy>ChiaYin.Tu(涂佳吟)</cp:lastModifiedBy>
  <cp:revision>2114</cp:revision>
  <cp:lastPrinted>2023-03-01T03:10:29Z</cp:lastPrinted>
  <dcterms:created xsi:type="dcterms:W3CDTF">2019-01-23T06:37:18Z</dcterms:created>
  <dcterms:modified xsi:type="dcterms:W3CDTF">2024-05-07T01:27:54Z</dcterms:modified>
</cp:coreProperties>
</file>